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2" r:id="rId6"/>
    <p:sldId id="258" r:id="rId7"/>
    <p:sldId id="261" r:id="rId8"/>
    <p:sldId id="263" r:id="rId9"/>
    <p:sldId id="264" r:id="rId10"/>
    <p:sldId id="265" r:id="rId11"/>
    <p:sldId id="267"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76" d="100"/>
          <a:sy n="76" d="100"/>
        </p:scale>
        <p:origin x="302"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4/14/2022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4/14/2022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4/14/2022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9.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proxy-wasm" TargetMode="External"/><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envoyproxy.io/docs/envoy/latest/intro/arch_overview/intro/threading_model" TargetMode="External"/><Relationship Id="rId2" Type="http://schemas.openxmlformats.org/officeDocument/2006/relationships/hyperlink" Target="https://www.envoyproxy.io/docs/envoy/latest/intro/arch_overview/intro/terminology"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hyperlink" Target="https://www.envoyproxy.io/docs/envoy/latest/api-v3/config/listener/v3/listener.proto"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s://www.envoyproxy.io/docs/envoy/latest/intro/arch_overview/listeners/tcp_proxy#arch-overview-tcp-proxy" TargetMode="External"/><Relationship Id="rId2" Type="http://schemas.openxmlformats.org/officeDocument/2006/relationships/hyperlink" Target="https://www.envoyproxy.io/docs/envoy/latest/intro/arch_overview/listeners/listeners"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2DFC9-5546-49FE-99A6-17B638819387}"/>
              </a:ext>
            </a:extLst>
          </p:cNvPr>
          <p:cNvSpPr>
            <a:spLocks noGrp="1"/>
          </p:cNvSpPr>
          <p:nvPr>
            <p:ph type="ctrTitle"/>
          </p:nvPr>
        </p:nvSpPr>
        <p:spPr/>
        <p:txBody>
          <a:bodyPr/>
          <a:lstStyle/>
          <a:p>
            <a:r>
              <a:rPr lang="en-US" dirty="0"/>
              <a:t>Envoy Proxy</a:t>
            </a:r>
            <a:endParaRPr lang="en-IN" dirty="0"/>
          </a:p>
        </p:txBody>
      </p:sp>
      <p:sp>
        <p:nvSpPr>
          <p:cNvPr id="3" name="Subtitle 2">
            <a:extLst>
              <a:ext uri="{FF2B5EF4-FFF2-40B4-BE49-F238E27FC236}">
                <a16:creationId xmlns:a16="http://schemas.microsoft.com/office/drawing/2014/main" id="{DF4BBA42-B724-42C6-8C61-A8C7B1FE869D}"/>
              </a:ext>
            </a:extLst>
          </p:cNvPr>
          <p:cNvSpPr>
            <a:spLocks noGrp="1"/>
          </p:cNvSpPr>
          <p:nvPr>
            <p:ph type="subTitle" idx="1"/>
          </p:nvPr>
        </p:nvSpPr>
        <p:spPr/>
        <p:txBody>
          <a:bodyPr/>
          <a:lstStyle/>
          <a:p>
            <a:r>
              <a:rPr lang="en-US" dirty="0"/>
              <a:t>Vivek S</a:t>
            </a:r>
            <a:endParaRPr lang="en-IN" dirty="0"/>
          </a:p>
        </p:txBody>
      </p:sp>
    </p:spTree>
    <p:extLst>
      <p:ext uri="{BB962C8B-B14F-4D97-AF65-F5344CB8AC3E}">
        <p14:creationId xmlns:p14="http://schemas.microsoft.com/office/powerpoint/2010/main" val="3033519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02F83A6-5ECA-49E6-8DFA-750219BBBA3B}"/>
              </a:ext>
            </a:extLst>
          </p:cNvPr>
          <p:cNvSpPr>
            <a:spLocks noGrp="1"/>
          </p:cNvSpPr>
          <p:nvPr>
            <p:ph type="title"/>
          </p:nvPr>
        </p:nvSpPr>
        <p:spPr>
          <a:xfrm>
            <a:off x="685801" y="121641"/>
            <a:ext cx="10131425" cy="1111542"/>
          </a:xfrm>
        </p:spPr>
        <p:txBody>
          <a:bodyPr/>
          <a:lstStyle/>
          <a:p>
            <a:pPr algn="ctr"/>
            <a:r>
              <a:rPr lang="en-IN" dirty="0"/>
              <a:t>ENVOY WALKTHROUGH – LAYER 7 PROXY</a:t>
            </a:r>
          </a:p>
        </p:txBody>
      </p:sp>
      <p:graphicFrame>
        <p:nvGraphicFramePr>
          <p:cNvPr id="6" name="Object 5">
            <a:extLst>
              <a:ext uri="{FF2B5EF4-FFF2-40B4-BE49-F238E27FC236}">
                <a16:creationId xmlns:a16="http://schemas.microsoft.com/office/drawing/2014/main" id="{CC341CEA-45C6-4438-A4E3-59788113BE20}"/>
              </a:ext>
            </a:extLst>
          </p:cNvPr>
          <p:cNvGraphicFramePr>
            <a:graphicFrameLocks noChangeAspect="1"/>
          </p:cNvGraphicFramePr>
          <p:nvPr>
            <p:extLst>
              <p:ext uri="{D42A27DB-BD31-4B8C-83A1-F6EECF244321}">
                <p14:modId xmlns:p14="http://schemas.microsoft.com/office/powerpoint/2010/main" val="3278423374"/>
              </p:ext>
            </p:extLst>
          </p:nvPr>
        </p:nvGraphicFramePr>
        <p:xfrm>
          <a:off x="4576195" y="5104264"/>
          <a:ext cx="2122415" cy="1111541"/>
        </p:xfrm>
        <a:graphic>
          <a:graphicData uri="http://schemas.openxmlformats.org/presentationml/2006/ole">
            <mc:AlternateContent xmlns:mc="http://schemas.openxmlformats.org/markup-compatibility/2006">
              <mc:Choice xmlns:v="urn:schemas-microsoft-com:vml" Requires="v">
                <p:oleObj spid="_x0000_s1049" name="Packager Shell Object" showAsIcon="1" r:id="rId3" imgW="806760" imgH="459720" progId="Package">
                  <p:embed/>
                </p:oleObj>
              </mc:Choice>
              <mc:Fallback>
                <p:oleObj name="Packager Shell Object" showAsIcon="1" r:id="rId3" imgW="806760" imgH="459720" progId="Package">
                  <p:embed/>
                  <p:pic>
                    <p:nvPicPr>
                      <p:cNvPr id="0" name=""/>
                      <p:cNvPicPr/>
                      <p:nvPr/>
                    </p:nvPicPr>
                    <p:blipFill>
                      <a:blip r:embed="rId4"/>
                      <a:stretch>
                        <a:fillRect/>
                      </a:stretch>
                    </p:blipFill>
                    <p:spPr>
                      <a:xfrm>
                        <a:off x="4576195" y="5104264"/>
                        <a:ext cx="2122415" cy="1111541"/>
                      </a:xfrm>
                      <a:prstGeom prst="rect">
                        <a:avLst/>
                      </a:prstGeom>
                    </p:spPr>
                  </p:pic>
                </p:oleObj>
              </mc:Fallback>
            </mc:AlternateContent>
          </a:graphicData>
        </a:graphic>
      </p:graphicFrame>
      <p:sp>
        <p:nvSpPr>
          <p:cNvPr id="7" name="TextBox 6">
            <a:extLst>
              <a:ext uri="{FF2B5EF4-FFF2-40B4-BE49-F238E27FC236}">
                <a16:creationId xmlns:a16="http://schemas.microsoft.com/office/drawing/2014/main" id="{054B232C-82D9-418D-882E-2C2A18B7B1DB}"/>
              </a:ext>
            </a:extLst>
          </p:cNvPr>
          <p:cNvSpPr txBox="1"/>
          <p:nvPr/>
        </p:nvSpPr>
        <p:spPr>
          <a:xfrm>
            <a:off x="734036" y="1191237"/>
            <a:ext cx="10083190" cy="3970318"/>
          </a:xfrm>
          <a:prstGeom prst="rect">
            <a:avLst/>
          </a:prstGeom>
          <a:noFill/>
        </p:spPr>
        <p:txBody>
          <a:bodyPr wrap="square" rtlCol="0">
            <a:spAutoFit/>
          </a:bodyPr>
          <a:lstStyle/>
          <a:p>
            <a:r>
              <a:rPr lang="en-IN" dirty="0"/>
              <a:t>Envoy as a HTTP proxy has somewhat more complex </a:t>
            </a:r>
            <a:r>
              <a:rPr lang="en-IN" dirty="0" err="1"/>
              <a:t>configuaration</a:t>
            </a:r>
            <a:r>
              <a:rPr lang="en-IN" dirty="0"/>
              <a:t> than the previous examples as TCP proxies, as can be seen in the attached </a:t>
            </a:r>
            <a:r>
              <a:rPr lang="en-IN" dirty="0" err="1"/>
              <a:t>yaml</a:t>
            </a:r>
            <a:r>
              <a:rPr lang="en-IN" dirty="0"/>
              <a:t>.</a:t>
            </a:r>
          </a:p>
          <a:p>
            <a:endParaRPr lang="en-IN" dirty="0"/>
          </a:p>
          <a:p>
            <a:r>
              <a:rPr lang="en-IN" dirty="0"/>
              <a:t>Walking though the </a:t>
            </a:r>
            <a:r>
              <a:rPr lang="en-IN" dirty="0" err="1"/>
              <a:t>yaml</a:t>
            </a:r>
            <a:r>
              <a:rPr lang="en-IN" dirty="0"/>
              <a:t>, we still have one cluster and one listener, but we now require two filters, </a:t>
            </a:r>
          </a:p>
          <a:p>
            <a:pPr marL="285750" indent="-285750">
              <a:buFont typeface="Arial" panose="020B0604020202020204" pitchFamily="34" charset="0"/>
              <a:buChar char="•"/>
            </a:pPr>
            <a:r>
              <a:rPr lang="en-IN" dirty="0"/>
              <a:t>http connection manager: https://www.envoyproxy.io/docs/envoy/latest/configuration/http/http_conn_man/http_conn_man</a:t>
            </a:r>
          </a:p>
          <a:p>
            <a:pPr marL="285750" indent="-285750">
              <a:buFont typeface="Arial" panose="020B0604020202020204" pitchFamily="34" charset="0"/>
              <a:buChar char="•"/>
            </a:pPr>
            <a:r>
              <a:rPr lang="en-IN" dirty="0"/>
              <a:t>http router</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r>
              <a:rPr lang="en-IN" dirty="0"/>
              <a:t>Here, we have the http connection manager filter, and a configured route table rule to forward all http traffic to cluster_0.</a:t>
            </a:r>
          </a:p>
          <a:p>
            <a:endParaRPr lang="en-IN" dirty="0"/>
          </a:p>
          <a:p>
            <a:r>
              <a:rPr lang="en-IN" dirty="0"/>
              <a:t>The action forwarding is done by the http router filter.</a:t>
            </a:r>
          </a:p>
          <a:p>
            <a:endParaRPr lang="en-IN" dirty="0"/>
          </a:p>
        </p:txBody>
      </p:sp>
    </p:spTree>
    <p:extLst>
      <p:ext uri="{BB962C8B-B14F-4D97-AF65-F5344CB8AC3E}">
        <p14:creationId xmlns:p14="http://schemas.microsoft.com/office/powerpoint/2010/main" val="2170392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524FA-C4CC-4A46-A6FB-8D44C3A02FC1}"/>
              </a:ext>
            </a:extLst>
          </p:cNvPr>
          <p:cNvSpPr>
            <a:spLocks noGrp="1"/>
          </p:cNvSpPr>
          <p:nvPr>
            <p:ph type="title"/>
          </p:nvPr>
        </p:nvSpPr>
        <p:spPr>
          <a:xfrm>
            <a:off x="685801" y="130030"/>
            <a:ext cx="10131425" cy="864065"/>
          </a:xfrm>
        </p:spPr>
        <p:txBody>
          <a:bodyPr/>
          <a:lstStyle/>
          <a:p>
            <a:pPr algn="ctr"/>
            <a:r>
              <a:rPr lang="en-US" dirty="0"/>
              <a:t>Configuring Envoy using </a:t>
            </a:r>
            <a:r>
              <a:rPr lang="en-US" dirty="0" err="1"/>
              <a:t>xDS</a:t>
            </a:r>
            <a:endParaRPr lang="en-IN" dirty="0"/>
          </a:p>
        </p:txBody>
      </p:sp>
    </p:spTree>
    <p:extLst>
      <p:ext uri="{BB962C8B-B14F-4D97-AF65-F5344CB8AC3E}">
        <p14:creationId xmlns:p14="http://schemas.microsoft.com/office/powerpoint/2010/main" val="495423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278F3-8B6C-4ABF-AD29-2433BE987D25}"/>
              </a:ext>
            </a:extLst>
          </p:cNvPr>
          <p:cNvSpPr>
            <a:spLocks noGrp="1"/>
          </p:cNvSpPr>
          <p:nvPr>
            <p:ph type="title"/>
          </p:nvPr>
        </p:nvSpPr>
        <p:spPr>
          <a:xfrm>
            <a:off x="685801" y="104863"/>
            <a:ext cx="10131425" cy="906010"/>
          </a:xfrm>
        </p:spPr>
        <p:txBody>
          <a:bodyPr/>
          <a:lstStyle/>
          <a:p>
            <a:pPr algn="ctr"/>
            <a:r>
              <a:rPr lang="en-IN" dirty="0"/>
              <a:t>Extending ENVOY using Web ASSEMBLY</a:t>
            </a:r>
          </a:p>
        </p:txBody>
      </p:sp>
      <p:pic>
        <p:nvPicPr>
          <p:cNvPr id="4" name="Picture 3" descr="Diagram&#10;&#10;Description automatically generated">
            <a:extLst>
              <a:ext uri="{FF2B5EF4-FFF2-40B4-BE49-F238E27FC236}">
                <a16:creationId xmlns:a16="http://schemas.microsoft.com/office/drawing/2014/main" id="{A9B6519B-BDB3-44B4-93C3-3CCC356274DB}"/>
              </a:ext>
            </a:extLst>
          </p:cNvPr>
          <p:cNvPicPr>
            <a:picLocks noChangeAspect="1"/>
          </p:cNvPicPr>
          <p:nvPr/>
        </p:nvPicPr>
        <p:blipFill>
          <a:blip r:embed="rId2"/>
          <a:stretch>
            <a:fillRect/>
          </a:stretch>
        </p:blipFill>
        <p:spPr>
          <a:xfrm>
            <a:off x="5372865" y="2743434"/>
            <a:ext cx="5934380" cy="3359323"/>
          </a:xfrm>
          <a:prstGeom prst="rect">
            <a:avLst/>
          </a:prstGeom>
        </p:spPr>
      </p:pic>
      <p:sp>
        <p:nvSpPr>
          <p:cNvPr id="5" name="TextBox 4">
            <a:extLst>
              <a:ext uri="{FF2B5EF4-FFF2-40B4-BE49-F238E27FC236}">
                <a16:creationId xmlns:a16="http://schemas.microsoft.com/office/drawing/2014/main" id="{B7E99CD5-4972-4F78-A0BD-18B7B7BFF15D}"/>
              </a:ext>
            </a:extLst>
          </p:cNvPr>
          <p:cNvSpPr txBox="1"/>
          <p:nvPr/>
        </p:nvSpPr>
        <p:spPr>
          <a:xfrm>
            <a:off x="507534" y="1010873"/>
            <a:ext cx="10998665" cy="3693319"/>
          </a:xfrm>
          <a:prstGeom prst="rect">
            <a:avLst/>
          </a:prstGeom>
          <a:noFill/>
        </p:spPr>
        <p:txBody>
          <a:bodyPr wrap="square" rtlCol="0">
            <a:spAutoFit/>
          </a:bodyPr>
          <a:lstStyle/>
          <a:p>
            <a:r>
              <a:rPr lang="en-IN" dirty="0" err="1"/>
              <a:t>Webassembly</a:t>
            </a:r>
            <a:r>
              <a:rPr lang="en-IN" dirty="0"/>
              <a:t> is a compilation target, similar to Java Byte Code or C# CLR Byte code, that can be created from any supported language, and executes in a </a:t>
            </a:r>
            <a:r>
              <a:rPr lang="en-IN" dirty="0" err="1"/>
              <a:t>wasm</a:t>
            </a:r>
            <a:r>
              <a:rPr lang="en-IN" dirty="0"/>
              <a:t> VM.</a:t>
            </a:r>
          </a:p>
          <a:p>
            <a:endParaRPr lang="en-IN" dirty="0"/>
          </a:p>
          <a:p>
            <a:r>
              <a:rPr lang="en-IN" dirty="0"/>
              <a:t>Envoy embeds a </a:t>
            </a:r>
            <a:r>
              <a:rPr lang="en-IN" dirty="0" err="1"/>
              <a:t>wasm</a:t>
            </a:r>
            <a:r>
              <a:rPr lang="en-IN" dirty="0"/>
              <a:t> VM in itself, and since it’s worker threads don’t synchronize, each worker thread instantiates a </a:t>
            </a:r>
            <a:r>
              <a:rPr lang="en-IN" dirty="0" err="1"/>
              <a:t>wasm</a:t>
            </a:r>
            <a:r>
              <a:rPr lang="en-IN" dirty="0"/>
              <a:t> VM of it’s own, and the main thread runs the </a:t>
            </a:r>
            <a:r>
              <a:rPr lang="en-IN" dirty="0" err="1"/>
              <a:t>WasmService</a:t>
            </a:r>
            <a:r>
              <a:rPr lang="en-IN" dirty="0"/>
              <a:t> extension that can manage shared data between them.</a:t>
            </a:r>
          </a:p>
          <a:p>
            <a:endParaRPr lang="en-IN" dirty="0"/>
          </a:p>
          <a:p>
            <a:r>
              <a:rPr lang="en-IN" dirty="0"/>
              <a:t>One can write filters in any language for envoy,</a:t>
            </a:r>
          </a:p>
          <a:p>
            <a:r>
              <a:rPr lang="en-IN" dirty="0"/>
              <a:t>Provided they compile into </a:t>
            </a:r>
            <a:r>
              <a:rPr lang="en-IN" dirty="0" err="1"/>
              <a:t>wasm</a:t>
            </a:r>
            <a:r>
              <a:rPr lang="en-IN" dirty="0"/>
              <a:t>, and can use </a:t>
            </a:r>
          </a:p>
          <a:p>
            <a:r>
              <a:rPr lang="en-IN" dirty="0"/>
              <a:t>Envoy’s proxy-</a:t>
            </a:r>
            <a:r>
              <a:rPr lang="en-IN" dirty="0" err="1"/>
              <a:t>wasm</a:t>
            </a:r>
            <a:r>
              <a:rPr lang="en-IN" dirty="0"/>
              <a:t> framework:</a:t>
            </a:r>
          </a:p>
          <a:p>
            <a:r>
              <a:rPr lang="en-IN" dirty="0">
                <a:hlinkClick r:id="rId3"/>
              </a:rPr>
              <a:t>https://github.com/proxy-wasm</a:t>
            </a:r>
            <a:endParaRPr lang="en-IN" dirty="0"/>
          </a:p>
          <a:p>
            <a:endParaRPr lang="en-IN" dirty="0"/>
          </a:p>
          <a:p>
            <a:endParaRPr lang="en-IN" dirty="0"/>
          </a:p>
        </p:txBody>
      </p:sp>
    </p:spTree>
    <p:extLst>
      <p:ext uri="{BB962C8B-B14F-4D97-AF65-F5344CB8AC3E}">
        <p14:creationId xmlns:p14="http://schemas.microsoft.com/office/powerpoint/2010/main" val="2978144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1CEEF-E65B-4B69-8D8F-311DADC1E26F}"/>
              </a:ext>
            </a:extLst>
          </p:cNvPr>
          <p:cNvSpPr>
            <a:spLocks noGrp="1"/>
          </p:cNvSpPr>
          <p:nvPr>
            <p:ph type="title"/>
          </p:nvPr>
        </p:nvSpPr>
        <p:spPr>
          <a:xfrm>
            <a:off x="685801" y="134224"/>
            <a:ext cx="10131425" cy="700481"/>
          </a:xfrm>
        </p:spPr>
        <p:txBody>
          <a:bodyPr/>
          <a:lstStyle/>
          <a:p>
            <a:pPr algn="ctr"/>
            <a:r>
              <a:rPr lang="en-IN" dirty="0"/>
              <a:t>Kinds of Proxying</a:t>
            </a:r>
          </a:p>
        </p:txBody>
      </p:sp>
      <p:sp>
        <p:nvSpPr>
          <p:cNvPr id="4" name="TextBox 3">
            <a:extLst>
              <a:ext uri="{FF2B5EF4-FFF2-40B4-BE49-F238E27FC236}">
                <a16:creationId xmlns:a16="http://schemas.microsoft.com/office/drawing/2014/main" id="{4A28F72F-62F8-4007-BA2B-EF3E863F50FC}"/>
              </a:ext>
            </a:extLst>
          </p:cNvPr>
          <p:cNvSpPr txBox="1"/>
          <p:nvPr/>
        </p:nvSpPr>
        <p:spPr>
          <a:xfrm>
            <a:off x="725649" y="956346"/>
            <a:ext cx="10981188" cy="4524315"/>
          </a:xfrm>
          <a:prstGeom prst="rect">
            <a:avLst/>
          </a:prstGeom>
          <a:noFill/>
        </p:spPr>
        <p:txBody>
          <a:bodyPr wrap="square" rtlCol="0">
            <a:spAutoFit/>
          </a:bodyPr>
          <a:lstStyle/>
          <a:p>
            <a:r>
              <a:rPr lang="en-IN" dirty="0"/>
              <a:t>There are various terms one comes across for proxies, in context of envoy at least the important ones are</a:t>
            </a:r>
          </a:p>
          <a:p>
            <a:pPr marL="285750" indent="-285750">
              <a:buFont typeface="Arial" panose="020B0604020202020204" pitchFamily="34" charset="0"/>
              <a:buChar char="•"/>
            </a:pPr>
            <a:r>
              <a:rPr lang="en-IN" dirty="0"/>
              <a:t>Front Proxy</a:t>
            </a:r>
          </a:p>
          <a:p>
            <a:pPr marL="285750" indent="-285750">
              <a:buFont typeface="Arial" panose="020B0604020202020204" pitchFamily="34" charset="0"/>
              <a:buChar char="•"/>
            </a:pPr>
            <a:r>
              <a:rPr lang="en-IN" dirty="0"/>
              <a:t>Reverse Proxy</a:t>
            </a:r>
          </a:p>
          <a:p>
            <a:pPr marL="285750" indent="-285750">
              <a:buFont typeface="Arial" panose="020B0604020202020204" pitchFamily="34" charset="0"/>
              <a:buChar char="•"/>
            </a:pPr>
            <a:r>
              <a:rPr lang="en-IN" dirty="0"/>
              <a:t>Layer 3 (TCP) proxy </a:t>
            </a:r>
          </a:p>
          <a:p>
            <a:pPr marL="285750" indent="-285750">
              <a:buFont typeface="Arial" panose="020B0604020202020204" pitchFamily="34" charset="0"/>
              <a:buChar char="•"/>
            </a:pPr>
            <a:r>
              <a:rPr lang="en-IN" dirty="0"/>
              <a:t>Layer 7 (HTTP) proxy</a:t>
            </a:r>
          </a:p>
          <a:p>
            <a:pPr marL="285750" indent="-285750">
              <a:buFont typeface="Arial" panose="020B0604020202020204" pitchFamily="34" charset="0"/>
              <a:buChar char="•"/>
            </a:pPr>
            <a:endParaRPr lang="en-IN" dirty="0"/>
          </a:p>
          <a:p>
            <a:r>
              <a:rPr lang="en-IN" dirty="0"/>
              <a:t>Layer 3/7 proxy is straightforward – at what layer, TCP or HTTP does envoy apply it’s proxying logic?</a:t>
            </a:r>
          </a:p>
          <a:p>
            <a:endParaRPr lang="en-IN" dirty="0"/>
          </a:p>
          <a:p>
            <a:r>
              <a:rPr lang="en-IN" dirty="0"/>
              <a:t>Front proxies are used by clients to connect to servers, </a:t>
            </a:r>
            <a:r>
              <a:rPr lang="en-IN" dirty="0" err="1"/>
              <a:t>ie</a:t>
            </a:r>
            <a:r>
              <a:rPr lang="en-IN" dirty="0"/>
              <a:t>, say all client requests to xy.com must go to </a:t>
            </a:r>
            <a:r>
              <a:rPr lang="en-IN" dirty="0" err="1"/>
              <a:t>proxyIP</a:t>
            </a:r>
            <a:r>
              <a:rPr lang="en-IN" dirty="0"/>
              <a:t>/xy.com, and front proxy will be forwarding the request onward.</a:t>
            </a:r>
          </a:p>
          <a:p>
            <a:endParaRPr lang="en-IN" dirty="0"/>
          </a:p>
          <a:p>
            <a:r>
              <a:rPr lang="en-IN" dirty="0"/>
              <a:t>Reverse proxies are used by servers to reply to clients, </a:t>
            </a:r>
            <a:r>
              <a:rPr lang="en-IN" dirty="0" err="1"/>
              <a:t>ie</a:t>
            </a:r>
            <a:r>
              <a:rPr lang="en-IN" dirty="0"/>
              <a:t>, a reverse proxy will have a DNS name or an external IP, and all external clients will hit that IP, and the reverse proxy will decide on which backend to send it to… hence reverse proxy is also where load balancing is done.</a:t>
            </a:r>
          </a:p>
          <a:p>
            <a:endParaRPr lang="en-IN" dirty="0"/>
          </a:p>
          <a:p>
            <a:endParaRPr lang="en-IN" dirty="0"/>
          </a:p>
        </p:txBody>
      </p:sp>
    </p:spTree>
    <p:extLst>
      <p:ext uri="{BB962C8B-B14F-4D97-AF65-F5344CB8AC3E}">
        <p14:creationId xmlns:p14="http://schemas.microsoft.com/office/powerpoint/2010/main" val="2950245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4873F-52EF-44DD-B144-2C19003B074B}"/>
              </a:ext>
            </a:extLst>
          </p:cNvPr>
          <p:cNvSpPr>
            <a:spLocks noGrp="1"/>
          </p:cNvSpPr>
          <p:nvPr>
            <p:ph type="title"/>
          </p:nvPr>
        </p:nvSpPr>
        <p:spPr>
          <a:xfrm>
            <a:off x="685801" y="243282"/>
            <a:ext cx="10131425" cy="935371"/>
          </a:xfrm>
        </p:spPr>
        <p:txBody>
          <a:bodyPr/>
          <a:lstStyle/>
          <a:p>
            <a:pPr algn="ctr"/>
            <a:r>
              <a:rPr lang="en-IN" dirty="0"/>
              <a:t>ENVOY TERMINOLOGY and THREAD MODEL</a:t>
            </a:r>
          </a:p>
        </p:txBody>
      </p:sp>
      <p:sp>
        <p:nvSpPr>
          <p:cNvPr id="4" name="TextBox 3">
            <a:extLst>
              <a:ext uri="{FF2B5EF4-FFF2-40B4-BE49-F238E27FC236}">
                <a16:creationId xmlns:a16="http://schemas.microsoft.com/office/drawing/2014/main" id="{ABD2ACC8-1668-4BC1-B3B7-3D6A37FC5E0F}"/>
              </a:ext>
            </a:extLst>
          </p:cNvPr>
          <p:cNvSpPr txBox="1"/>
          <p:nvPr/>
        </p:nvSpPr>
        <p:spPr>
          <a:xfrm>
            <a:off x="624981" y="1216404"/>
            <a:ext cx="11048300" cy="5355312"/>
          </a:xfrm>
          <a:prstGeom prst="rect">
            <a:avLst/>
          </a:prstGeom>
          <a:noFill/>
        </p:spPr>
        <p:txBody>
          <a:bodyPr wrap="square" rtlCol="0">
            <a:spAutoFit/>
          </a:bodyPr>
          <a:lstStyle/>
          <a:p>
            <a:r>
              <a:rPr lang="en-IN" dirty="0"/>
              <a:t>Envoy has it’s own basic terminology that users have to become familiar with</a:t>
            </a:r>
          </a:p>
          <a:p>
            <a:r>
              <a:rPr lang="en-IN" dirty="0">
                <a:hlinkClick r:id="rId2"/>
              </a:rPr>
              <a:t>https://www.envoyproxy.io/docs/envoy/latest/intro/arch_overview/intro/terminology</a:t>
            </a:r>
            <a:endParaRPr lang="en-IN" dirty="0"/>
          </a:p>
          <a:p>
            <a:endParaRPr lang="en-IN" dirty="0"/>
          </a:p>
          <a:p>
            <a:r>
              <a:rPr lang="en-IN" dirty="0"/>
              <a:t>At a more basic level, it’s also useful to understand envoy’s threading model: </a:t>
            </a:r>
          </a:p>
          <a:p>
            <a:r>
              <a:rPr lang="en-IN" dirty="0">
                <a:hlinkClick r:id="rId3"/>
              </a:rPr>
              <a:t>https://www.envoyproxy.io/docs/envoy/latest/intro/arch_overview/intro/threading_model</a:t>
            </a:r>
            <a:endParaRPr lang="en-IN" dirty="0"/>
          </a:p>
          <a:p>
            <a:endParaRPr lang="en-IN" dirty="0"/>
          </a:p>
          <a:p>
            <a:r>
              <a:rPr lang="en-IN" dirty="0"/>
              <a:t>Basically,</a:t>
            </a:r>
          </a:p>
          <a:p>
            <a:pPr marL="285750" indent="-285750">
              <a:buFont typeface="Arial" panose="020B0604020202020204" pitchFamily="34" charset="0"/>
              <a:buChar char="•"/>
            </a:pPr>
            <a:r>
              <a:rPr lang="en-IN" dirty="0"/>
              <a:t>Each host in a cluster gets one or more connection pool </a:t>
            </a:r>
          </a:p>
          <a:p>
            <a:pPr marL="285750" indent="-285750">
              <a:buFont typeface="Arial" panose="020B0604020202020204" pitchFamily="34" charset="0"/>
              <a:buChar char="•"/>
            </a:pPr>
            <a:r>
              <a:rPr lang="en-IN" dirty="0"/>
              <a:t>Each protocol gets one pool, like HTTP 1.1, HTTP2</a:t>
            </a:r>
          </a:p>
          <a:p>
            <a:pPr marL="285750" indent="-285750">
              <a:buFont typeface="Arial" panose="020B0604020202020204" pitchFamily="34" charset="0"/>
              <a:buChar char="•"/>
            </a:pPr>
            <a:r>
              <a:rPr lang="en-IN" dirty="0"/>
              <a:t>More connection pools can be allocation as per priority or socket options</a:t>
            </a:r>
          </a:p>
          <a:p>
            <a:pPr marL="285750" indent="-285750">
              <a:buFont typeface="Arial" panose="020B0604020202020204" pitchFamily="34" charset="0"/>
              <a:buChar char="•"/>
            </a:pPr>
            <a:r>
              <a:rPr lang="en-IN" dirty="0"/>
              <a:t>Each connection pool has an assigned worker thread, </a:t>
            </a:r>
            <a:r>
              <a:rPr lang="en-IN" dirty="0" err="1"/>
              <a:t>ie</a:t>
            </a:r>
            <a:r>
              <a:rPr lang="en-IN" dirty="0"/>
              <a:t>, the thread </a:t>
            </a:r>
            <a:r>
              <a:rPr lang="en-IN" dirty="0" err="1"/>
              <a:t>epolls</a:t>
            </a:r>
            <a:r>
              <a:rPr lang="en-IN" dirty="0"/>
              <a:t> the pool.</a:t>
            </a:r>
          </a:p>
          <a:p>
            <a:pPr marL="285750" indent="-285750">
              <a:buFont typeface="Arial" panose="020B0604020202020204" pitchFamily="34" charset="0"/>
              <a:buChar char="•"/>
            </a:pPr>
            <a:endParaRPr lang="en-IN" dirty="0"/>
          </a:p>
          <a:p>
            <a:r>
              <a:rPr lang="en-IN" dirty="0"/>
              <a:t>The envoy threading modelling is </a:t>
            </a:r>
          </a:p>
          <a:p>
            <a:pPr marL="285750" indent="-285750">
              <a:buFont typeface="Arial" panose="020B0604020202020204" pitchFamily="34" charset="0"/>
              <a:buChar char="•"/>
            </a:pPr>
            <a:r>
              <a:rPr lang="en-IN" dirty="0"/>
              <a:t>Envoy is single process, multi threaded</a:t>
            </a:r>
          </a:p>
          <a:p>
            <a:pPr marL="285750" indent="-285750">
              <a:buFont typeface="Arial" panose="020B0604020202020204" pitchFamily="34" charset="0"/>
              <a:buChar char="•"/>
            </a:pPr>
            <a:r>
              <a:rPr lang="en-IN" dirty="0"/>
              <a:t>Each thread is bound to a single connection</a:t>
            </a:r>
          </a:p>
          <a:p>
            <a:pPr marL="285750" indent="-285750">
              <a:buFont typeface="Arial" panose="020B0604020202020204" pitchFamily="34" charset="0"/>
              <a:buChar char="•"/>
            </a:pPr>
            <a:r>
              <a:rPr lang="en-IN" dirty="0"/>
              <a:t>No IPC between threads (hence envoy load balancing doesn’t do round robin LB, envoy load balancing is random!)</a:t>
            </a:r>
          </a:p>
          <a:p>
            <a:endParaRPr lang="en-IN" dirty="0"/>
          </a:p>
          <a:p>
            <a:endParaRPr lang="en-IN" dirty="0"/>
          </a:p>
        </p:txBody>
      </p:sp>
    </p:spTree>
    <p:extLst>
      <p:ext uri="{BB962C8B-B14F-4D97-AF65-F5344CB8AC3E}">
        <p14:creationId xmlns:p14="http://schemas.microsoft.com/office/powerpoint/2010/main" val="3532530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24093-A40B-4340-895C-15D7DCA996B5}"/>
              </a:ext>
            </a:extLst>
          </p:cNvPr>
          <p:cNvSpPr>
            <a:spLocks noGrp="1"/>
          </p:cNvSpPr>
          <p:nvPr>
            <p:ph type="title"/>
          </p:nvPr>
        </p:nvSpPr>
        <p:spPr>
          <a:xfrm>
            <a:off x="6717278" y="230698"/>
            <a:ext cx="4099947" cy="931177"/>
          </a:xfrm>
        </p:spPr>
        <p:txBody>
          <a:bodyPr vert="horz" lIns="91440" tIns="45720" rIns="91440" bIns="45720" rtlCol="0" anchor="ctr">
            <a:normAutofit fontScale="90000"/>
          </a:bodyPr>
          <a:lstStyle/>
          <a:p>
            <a:pPr>
              <a:lnSpc>
                <a:spcPct val="90000"/>
              </a:lnSpc>
            </a:pPr>
            <a:r>
              <a:rPr lang="en-US" sz="3300" dirty="0"/>
              <a:t>Connection POOLING</a:t>
            </a:r>
          </a:p>
        </p:txBody>
      </p:sp>
      <p:pic>
        <p:nvPicPr>
          <p:cNvPr id="5" name="Content Placeholder 4" descr="Graphical user interface, application&#10;&#10;Description automatically generated">
            <a:extLst>
              <a:ext uri="{FF2B5EF4-FFF2-40B4-BE49-F238E27FC236}">
                <a16:creationId xmlns:a16="http://schemas.microsoft.com/office/drawing/2014/main" id="{2D778CD4-6E68-4B3D-A6AC-942E48D415C6}"/>
              </a:ext>
            </a:extLst>
          </p:cNvPr>
          <p:cNvPicPr>
            <a:picLocks noGrp="1" noChangeAspect="1"/>
          </p:cNvPicPr>
          <p:nvPr>
            <p:ph idx="1"/>
          </p:nvPr>
        </p:nvPicPr>
        <p:blipFill>
          <a:blip r:embed="rId3"/>
          <a:stretch>
            <a:fillRect/>
          </a:stretch>
        </p:blipFill>
        <p:spPr>
          <a:xfrm>
            <a:off x="838838" y="639098"/>
            <a:ext cx="5104123" cy="2692424"/>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12" name="Picture 11" descr="Graphical user interface, application&#10;&#10;Description automatically generated">
            <a:extLst>
              <a:ext uri="{FF2B5EF4-FFF2-40B4-BE49-F238E27FC236}">
                <a16:creationId xmlns:a16="http://schemas.microsoft.com/office/drawing/2014/main" id="{369A3B60-8041-4DBF-B7F1-4DF795FA3221}"/>
              </a:ext>
            </a:extLst>
          </p:cNvPr>
          <p:cNvPicPr>
            <a:picLocks noChangeAspect="1"/>
          </p:cNvPicPr>
          <p:nvPr/>
        </p:nvPicPr>
        <p:blipFill>
          <a:blip r:embed="rId4"/>
          <a:stretch>
            <a:fillRect/>
          </a:stretch>
        </p:blipFill>
        <p:spPr>
          <a:xfrm>
            <a:off x="814418" y="3522111"/>
            <a:ext cx="5152964" cy="2692424"/>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6" name="TextBox 5">
            <a:extLst>
              <a:ext uri="{FF2B5EF4-FFF2-40B4-BE49-F238E27FC236}">
                <a16:creationId xmlns:a16="http://schemas.microsoft.com/office/drawing/2014/main" id="{A2F560CE-3855-4113-A060-419053ECD4AE}"/>
              </a:ext>
            </a:extLst>
          </p:cNvPr>
          <p:cNvSpPr txBox="1"/>
          <p:nvPr/>
        </p:nvSpPr>
        <p:spPr>
          <a:xfrm>
            <a:off x="6526635" y="1161875"/>
            <a:ext cx="5004033" cy="4629325"/>
          </a:xfrm>
          <a:prstGeom prst="rect">
            <a:avLst/>
          </a:prstGeom>
        </p:spPr>
        <p:txBody>
          <a:bodyPr vert="horz" lIns="91440" tIns="45720" rIns="91440" bIns="45720" rtlCol="0" anchor="ctr">
            <a:normAutofit/>
          </a:bodyPr>
          <a:lstStyle/>
          <a:p>
            <a:pPr>
              <a:spcAft>
                <a:spcPts val="1000"/>
              </a:spcAft>
              <a:buClr>
                <a:schemeClr val="tx1"/>
              </a:buClr>
              <a:buSzPct val="100000"/>
            </a:pPr>
            <a:r>
              <a:rPr lang="en-US" dirty="0"/>
              <a:t>In the first example, we have a cluster with two hosts, hence two connection pools… one HTTP 1.1 and one HTTP2 with TLS. HTTP 1.1 of course, uses multiple </a:t>
            </a:r>
            <a:r>
              <a:rPr lang="en-US" dirty="0" err="1"/>
              <a:t>tcp</a:t>
            </a:r>
            <a:r>
              <a:rPr lang="en-US" dirty="0"/>
              <a:t> connections, whereas HTTP2 uses a single </a:t>
            </a:r>
            <a:r>
              <a:rPr lang="en-US" dirty="0" err="1"/>
              <a:t>tcp</a:t>
            </a:r>
            <a:r>
              <a:rPr lang="en-US" dirty="0"/>
              <a:t> connection.</a:t>
            </a:r>
          </a:p>
          <a:p>
            <a:pPr>
              <a:spcAft>
                <a:spcPts val="1000"/>
              </a:spcAft>
              <a:buClr>
                <a:schemeClr val="tx1"/>
              </a:buClr>
              <a:buSzPct val="100000"/>
            </a:pPr>
            <a:endParaRPr lang="en-US" dirty="0"/>
          </a:p>
          <a:p>
            <a:pPr>
              <a:spcAft>
                <a:spcPts val="1000"/>
              </a:spcAft>
              <a:buClr>
                <a:schemeClr val="tx1"/>
              </a:buClr>
              <a:buSzPct val="100000"/>
            </a:pPr>
            <a:r>
              <a:rPr lang="en-US" dirty="0"/>
              <a:t>The second example uses two worker threads, and each thread must have it’s own connection pools.</a:t>
            </a:r>
          </a:p>
          <a:p>
            <a:pPr>
              <a:spcAft>
                <a:spcPts val="1000"/>
              </a:spcAft>
              <a:buClr>
                <a:schemeClr val="tx1"/>
              </a:buClr>
              <a:buSzPct val="100000"/>
            </a:pPr>
            <a:r>
              <a:rPr lang="en-US" dirty="0"/>
              <a:t>Note, in theory HTTP2 needs only one </a:t>
            </a:r>
            <a:r>
              <a:rPr lang="en-US" dirty="0" err="1"/>
              <a:t>tcp</a:t>
            </a:r>
            <a:r>
              <a:rPr lang="en-US" dirty="0"/>
              <a:t> connection, but in envoy it is actually one </a:t>
            </a:r>
            <a:r>
              <a:rPr lang="en-US" dirty="0" err="1"/>
              <a:t>tcp</a:t>
            </a:r>
            <a:r>
              <a:rPr lang="en-US" dirty="0"/>
              <a:t> connection per pool.</a:t>
            </a:r>
          </a:p>
          <a:p>
            <a:pPr>
              <a:spcAft>
                <a:spcPts val="1000"/>
              </a:spcAft>
              <a:buClr>
                <a:schemeClr val="tx1"/>
              </a:buClr>
              <a:buSzPct val="100000"/>
            </a:pPr>
            <a:endParaRPr lang="en-US" dirty="0"/>
          </a:p>
          <a:p>
            <a:pPr>
              <a:spcAft>
                <a:spcPts val="1000"/>
              </a:spcAft>
              <a:buClr>
                <a:schemeClr val="tx1"/>
              </a:buClr>
              <a:buSzPct val="100000"/>
            </a:pPr>
            <a:endParaRPr lang="en-US" dirty="0"/>
          </a:p>
        </p:txBody>
      </p:sp>
    </p:spTree>
    <p:extLst>
      <p:ext uri="{BB962C8B-B14F-4D97-AF65-F5344CB8AC3E}">
        <p14:creationId xmlns:p14="http://schemas.microsoft.com/office/powerpoint/2010/main" val="199068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9FEB7-F713-46DD-BC40-0AA0C769CC5E}"/>
              </a:ext>
            </a:extLst>
          </p:cNvPr>
          <p:cNvSpPr>
            <a:spLocks noGrp="1"/>
          </p:cNvSpPr>
          <p:nvPr>
            <p:ph type="title"/>
          </p:nvPr>
        </p:nvSpPr>
        <p:spPr>
          <a:xfrm>
            <a:off x="685801" y="79696"/>
            <a:ext cx="10131425" cy="1031845"/>
          </a:xfrm>
        </p:spPr>
        <p:txBody>
          <a:bodyPr/>
          <a:lstStyle/>
          <a:p>
            <a:pPr algn="ctr"/>
            <a:r>
              <a:rPr lang="en-IN" dirty="0"/>
              <a:t>ENVOY CONFIGURATION</a:t>
            </a:r>
          </a:p>
        </p:txBody>
      </p:sp>
      <p:sp>
        <p:nvSpPr>
          <p:cNvPr id="4" name="TextBox 3">
            <a:extLst>
              <a:ext uri="{FF2B5EF4-FFF2-40B4-BE49-F238E27FC236}">
                <a16:creationId xmlns:a16="http://schemas.microsoft.com/office/drawing/2014/main" id="{BDEEABEB-45EB-4CB4-8D80-4AFB47C1FA78}"/>
              </a:ext>
            </a:extLst>
          </p:cNvPr>
          <p:cNvSpPr txBox="1"/>
          <p:nvPr/>
        </p:nvSpPr>
        <p:spPr>
          <a:xfrm>
            <a:off x="255864" y="1048624"/>
            <a:ext cx="11639725" cy="1754326"/>
          </a:xfrm>
          <a:prstGeom prst="rect">
            <a:avLst/>
          </a:prstGeom>
          <a:noFill/>
        </p:spPr>
        <p:txBody>
          <a:bodyPr wrap="square" rtlCol="0">
            <a:spAutoFit/>
          </a:bodyPr>
          <a:lstStyle/>
          <a:p>
            <a:r>
              <a:rPr lang="en-IN" dirty="0"/>
              <a:t>Envoy configuration is generation expressed as </a:t>
            </a:r>
            <a:r>
              <a:rPr lang="en-IN" dirty="0" err="1"/>
              <a:t>yaml</a:t>
            </a:r>
            <a:r>
              <a:rPr lang="en-IN" dirty="0"/>
              <a:t> or </a:t>
            </a:r>
            <a:r>
              <a:rPr lang="en-IN" dirty="0" err="1"/>
              <a:t>json</a:t>
            </a:r>
            <a:r>
              <a:rPr lang="en-IN" dirty="0"/>
              <a:t>, however, envoy itself defines it’s config is form of </a:t>
            </a:r>
            <a:r>
              <a:rPr lang="en-IN" dirty="0" err="1"/>
              <a:t>grpc</a:t>
            </a:r>
            <a:r>
              <a:rPr lang="en-IN" dirty="0"/>
              <a:t> proto files, which are referenced by the documentation, for </a:t>
            </a:r>
            <a:r>
              <a:rPr lang="en-IN" dirty="0" err="1"/>
              <a:t>eg</a:t>
            </a:r>
            <a:r>
              <a:rPr lang="en-IN" dirty="0"/>
              <a:t>:</a:t>
            </a:r>
          </a:p>
          <a:p>
            <a:r>
              <a:rPr lang="en-IN" dirty="0">
                <a:hlinkClick r:id="rId2"/>
              </a:rPr>
              <a:t>https://www.envoyproxy.io/docs/envoy/latest/api-v3/config/listener/v3/listener.proto</a:t>
            </a:r>
            <a:endParaRPr lang="en-IN" dirty="0"/>
          </a:p>
          <a:p>
            <a:endParaRPr lang="en-IN" dirty="0"/>
          </a:p>
          <a:p>
            <a:r>
              <a:rPr lang="en-IN" dirty="0"/>
              <a:t>In the coming examples, we will see how this translates to writing envoy configs.</a:t>
            </a:r>
          </a:p>
          <a:p>
            <a:endParaRPr lang="en-IN" dirty="0"/>
          </a:p>
        </p:txBody>
      </p:sp>
    </p:spTree>
    <p:extLst>
      <p:ext uri="{BB962C8B-B14F-4D97-AF65-F5344CB8AC3E}">
        <p14:creationId xmlns:p14="http://schemas.microsoft.com/office/powerpoint/2010/main" val="828691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44E27-CAAD-4A02-8804-480F3B9FB4F3}"/>
              </a:ext>
            </a:extLst>
          </p:cNvPr>
          <p:cNvSpPr>
            <a:spLocks noGrp="1"/>
          </p:cNvSpPr>
          <p:nvPr>
            <p:ph type="title"/>
          </p:nvPr>
        </p:nvSpPr>
        <p:spPr>
          <a:xfrm>
            <a:off x="685801" y="125836"/>
            <a:ext cx="10131425" cy="940963"/>
          </a:xfrm>
        </p:spPr>
        <p:txBody>
          <a:bodyPr/>
          <a:lstStyle/>
          <a:p>
            <a:pPr algn="ctr"/>
            <a:r>
              <a:rPr lang="en-IN" dirty="0"/>
              <a:t>ENVOY Walkthrough – FRONT proxy</a:t>
            </a:r>
          </a:p>
        </p:txBody>
      </p:sp>
      <p:sp>
        <p:nvSpPr>
          <p:cNvPr id="4" name="Content Placeholder 3">
            <a:extLst>
              <a:ext uri="{FF2B5EF4-FFF2-40B4-BE49-F238E27FC236}">
                <a16:creationId xmlns:a16="http://schemas.microsoft.com/office/drawing/2014/main" id="{4B3C55F2-F870-4D74-A358-5AF3EBF75561}"/>
              </a:ext>
            </a:extLst>
          </p:cNvPr>
          <p:cNvSpPr>
            <a:spLocks noGrp="1"/>
          </p:cNvSpPr>
          <p:nvPr>
            <p:ph sz="half" idx="1"/>
          </p:nvPr>
        </p:nvSpPr>
        <p:spPr>
          <a:xfrm>
            <a:off x="398478" y="1066799"/>
            <a:ext cx="10352014" cy="699084"/>
          </a:xfrm>
        </p:spPr>
        <p:txBody>
          <a:bodyPr/>
          <a:lstStyle/>
          <a:p>
            <a:pPr marL="0" indent="0">
              <a:buNone/>
            </a:pPr>
            <a:r>
              <a:rPr lang="en-IN" dirty="0"/>
              <a:t>We’ll go though a simple configuration for envoy as a front proxy to understand envoy terminology better</a:t>
            </a:r>
          </a:p>
        </p:txBody>
      </p:sp>
      <p:pic>
        <p:nvPicPr>
          <p:cNvPr id="7" name="Content Placeholder 6" descr="Text&#10;&#10;Description automatically generated">
            <a:extLst>
              <a:ext uri="{FF2B5EF4-FFF2-40B4-BE49-F238E27FC236}">
                <a16:creationId xmlns:a16="http://schemas.microsoft.com/office/drawing/2014/main" id="{4435E8B2-8649-446B-997A-B1552E1967CF}"/>
              </a:ext>
            </a:extLst>
          </p:cNvPr>
          <p:cNvPicPr>
            <a:picLocks noGrp="1" noChangeAspect="1"/>
          </p:cNvPicPr>
          <p:nvPr>
            <p:ph sz="half" idx="2"/>
          </p:nvPr>
        </p:nvPicPr>
        <p:blipFill>
          <a:blip r:embed="rId2"/>
          <a:stretch>
            <a:fillRect/>
          </a:stretch>
        </p:blipFill>
        <p:spPr>
          <a:xfrm>
            <a:off x="729843" y="1671754"/>
            <a:ext cx="9689284" cy="4716462"/>
          </a:xfrm>
        </p:spPr>
      </p:pic>
    </p:spTree>
    <p:extLst>
      <p:ext uri="{BB962C8B-B14F-4D97-AF65-F5344CB8AC3E}">
        <p14:creationId xmlns:p14="http://schemas.microsoft.com/office/powerpoint/2010/main" val="674438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0EAF5BA-9DCB-4F63-AE5F-1EA8A008083B}"/>
              </a:ext>
            </a:extLst>
          </p:cNvPr>
          <p:cNvSpPr txBox="1"/>
          <p:nvPr/>
        </p:nvSpPr>
        <p:spPr>
          <a:xfrm>
            <a:off x="499146" y="402672"/>
            <a:ext cx="10863742" cy="6186309"/>
          </a:xfrm>
          <a:prstGeom prst="rect">
            <a:avLst/>
          </a:prstGeom>
          <a:noFill/>
        </p:spPr>
        <p:txBody>
          <a:bodyPr wrap="square" rtlCol="0">
            <a:spAutoFit/>
          </a:bodyPr>
          <a:lstStyle/>
          <a:p>
            <a:r>
              <a:rPr lang="en-IN" dirty="0"/>
              <a:t>In this config, we have one listener and one cluster. Lets go through some terminology – </a:t>
            </a:r>
          </a:p>
          <a:p>
            <a:endParaRPr lang="en-IN" dirty="0"/>
          </a:p>
          <a:p>
            <a:r>
              <a:rPr lang="en-IN" dirty="0"/>
              <a:t>Anything in front of envoy is </a:t>
            </a:r>
            <a:r>
              <a:rPr lang="en-IN" b="1" dirty="0"/>
              <a:t>upstream</a:t>
            </a:r>
            <a:r>
              <a:rPr lang="en-IN" dirty="0"/>
              <a:t>, anything behind envoy is </a:t>
            </a:r>
            <a:r>
              <a:rPr lang="en-IN" b="1" dirty="0"/>
              <a:t>downstream</a:t>
            </a:r>
            <a:r>
              <a:rPr lang="en-IN" dirty="0"/>
              <a:t>. Requests come from Downstream, responses go upstream.</a:t>
            </a:r>
          </a:p>
          <a:p>
            <a:endParaRPr lang="en-IN" dirty="0"/>
          </a:p>
          <a:p>
            <a:r>
              <a:rPr lang="en-IN" dirty="0"/>
              <a:t>A group of endpoints is called a </a:t>
            </a:r>
            <a:r>
              <a:rPr lang="en-IN" b="1" dirty="0"/>
              <a:t>cluster. </a:t>
            </a:r>
            <a:r>
              <a:rPr lang="en-IN" dirty="0"/>
              <a:t>Each cluster has load balancing baked in.</a:t>
            </a:r>
          </a:p>
          <a:p>
            <a:endParaRPr lang="en-IN" b="1" dirty="0"/>
          </a:p>
          <a:p>
            <a:r>
              <a:rPr lang="en-IN" b="1" dirty="0"/>
              <a:t>Listeners </a:t>
            </a:r>
            <a:r>
              <a:rPr lang="en-IN" dirty="0"/>
              <a:t>listen to downstream clients. Filters are applied to listeners. </a:t>
            </a:r>
            <a:endParaRPr lang="en-IN" b="1" dirty="0"/>
          </a:p>
          <a:p>
            <a:endParaRPr lang="en-IN" b="1" dirty="0"/>
          </a:p>
          <a:p>
            <a:endParaRPr lang="en-IN" b="1" dirty="0"/>
          </a:p>
          <a:p>
            <a:r>
              <a:rPr lang="en-IN" dirty="0"/>
              <a:t>Envoy listener doc: </a:t>
            </a:r>
            <a:r>
              <a:rPr lang="en-IN" dirty="0">
                <a:hlinkClick r:id="rId2"/>
              </a:rPr>
              <a:t>https://www.envoyproxy.io/docs/envoy/latest/intro/arch_overview/listeners/listeners</a:t>
            </a:r>
            <a:endParaRPr lang="en-IN" dirty="0"/>
          </a:p>
          <a:p>
            <a:endParaRPr lang="en-IN" dirty="0"/>
          </a:p>
          <a:p>
            <a:r>
              <a:rPr lang="en-IN" dirty="0"/>
              <a:t>So, here the listener is bound to IP_ADDR_ANY:10000, and has a </a:t>
            </a:r>
            <a:r>
              <a:rPr lang="en-IN" dirty="0" err="1"/>
              <a:t>tcp</a:t>
            </a:r>
            <a:r>
              <a:rPr lang="en-IN" dirty="0"/>
              <a:t> filter which points at cluster_0, which has address localhost:1447. Hence we expect that any connection to any </a:t>
            </a:r>
            <a:r>
              <a:rPr lang="en-IN" dirty="0" err="1"/>
              <a:t>ip</a:t>
            </a:r>
            <a:r>
              <a:rPr lang="en-IN" dirty="0"/>
              <a:t> with port 10000 will be redirected to application at localhost:1447.</a:t>
            </a:r>
          </a:p>
          <a:p>
            <a:endParaRPr lang="en-IN" dirty="0"/>
          </a:p>
          <a:p>
            <a:r>
              <a:rPr lang="en-IN" dirty="0"/>
              <a:t>The actual functionality of this is mostly in the filter configured, </a:t>
            </a:r>
            <a:r>
              <a:rPr lang="en-IN" dirty="0" err="1"/>
              <a:t>tcp_proxy</a:t>
            </a:r>
            <a:r>
              <a:rPr lang="en-IN" dirty="0"/>
              <a:t>: </a:t>
            </a:r>
            <a:r>
              <a:rPr lang="en-IN" dirty="0">
                <a:hlinkClick r:id="rId3"/>
              </a:rPr>
              <a:t>https://www.envoyproxy.io/docs/envoy/latest/intro/arch_overview/listeners/tcp_proxy#arch-overview-tcp-proxy</a:t>
            </a:r>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1045774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C22F4-5352-4A8B-AD35-250905FB8A8E}"/>
              </a:ext>
            </a:extLst>
          </p:cNvPr>
          <p:cNvSpPr>
            <a:spLocks noGrp="1"/>
          </p:cNvSpPr>
          <p:nvPr>
            <p:ph type="title"/>
          </p:nvPr>
        </p:nvSpPr>
        <p:spPr>
          <a:xfrm>
            <a:off x="685801" y="96474"/>
            <a:ext cx="10131425" cy="1010873"/>
          </a:xfrm>
        </p:spPr>
        <p:txBody>
          <a:bodyPr/>
          <a:lstStyle/>
          <a:p>
            <a:pPr algn="ctr"/>
            <a:r>
              <a:rPr lang="en-IN" dirty="0"/>
              <a:t>ENVOY FILTERS</a:t>
            </a:r>
          </a:p>
        </p:txBody>
      </p:sp>
      <p:sp>
        <p:nvSpPr>
          <p:cNvPr id="3" name="TextBox 2">
            <a:extLst>
              <a:ext uri="{FF2B5EF4-FFF2-40B4-BE49-F238E27FC236}">
                <a16:creationId xmlns:a16="http://schemas.microsoft.com/office/drawing/2014/main" id="{BE5F8248-3A96-4223-8884-81A29FD65D08}"/>
              </a:ext>
            </a:extLst>
          </p:cNvPr>
          <p:cNvSpPr txBox="1"/>
          <p:nvPr/>
        </p:nvSpPr>
        <p:spPr>
          <a:xfrm>
            <a:off x="524312" y="1279321"/>
            <a:ext cx="10796631" cy="646331"/>
          </a:xfrm>
          <a:prstGeom prst="rect">
            <a:avLst/>
          </a:prstGeom>
          <a:noFill/>
        </p:spPr>
        <p:txBody>
          <a:bodyPr wrap="square" rtlCol="0">
            <a:spAutoFit/>
          </a:bodyPr>
          <a:lstStyle/>
          <a:p>
            <a:r>
              <a:rPr lang="en-IN" dirty="0"/>
              <a:t>Filters are how envoy maps listeners and clusters, and performs operations on dataflow. Filters can be chained together to form more complex logic.</a:t>
            </a:r>
          </a:p>
        </p:txBody>
      </p:sp>
      <p:pic>
        <p:nvPicPr>
          <p:cNvPr id="5" name="Picture 4" descr="Diagram&#10;&#10;Description automatically generated">
            <a:extLst>
              <a:ext uri="{FF2B5EF4-FFF2-40B4-BE49-F238E27FC236}">
                <a16:creationId xmlns:a16="http://schemas.microsoft.com/office/drawing/2014/main" id="{4A717E2F-4524-4FD5-A712-DFA241057758}"/>
              </a:ext>
            </a:extLst>
          </p:cNvPr>
          <p:cNvPicPr>
            <a:picLocks noChangeAspect="1"/>
          </p:cNvPicPr>
          <p:nvPr/>
        </p:nvPicPr>
        <p:blipFill>
          <a:blip r:embed="rId2"/>
          <a:stretch>
            <a:fillRect/>
          </a:stretch>
        </p:blipFill>
        <p:spPr>
          <a:xfrm>
            <a:off x="2322337" y="2833704"/>
            <a:ext cx="6858352" cy="1635209"/>
          </a:xfrm>
          <a:prstGeom prst="rect">
            <a:avLst/>
          </a:prstGeom>
        </p:spPr>
      </p:pic>
    </p:spTree>
    <p:extLst>
      <p:ext uri="{BB962C8B-B14F-4D97-AF65-F5344CB8AC3E}">
        <p14:creationId xmlns:p14="http://schemas.microsoft.com/office/powerpoint/2010/main" val="1792498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6FF94-641B-4862-AE32-CA1AD44B51F1}"/>
              </a:ext>
            </a:extLst>
          </p:cNvPr>
          <p:cNvSpPr>
            <a:spLocks noGrp="1"/>
          </p:cNvSpPr>
          <p:nvPr>
            <p:ph type="title"/>
          </p:nvPr>
        </p:nvSpPr>
        <p:spPr>
          <a:xfrm>
            <a:off x="685801" y="247476"/>
            <a:ext cx="10131425" cy="1077985"/>
          </a:xfrm>
        </p:spPr>
        <p:txBody>
          <a:bodyPr/>
          <a:lstStyle/>
          <a:p>
            <a:pPr algn="ctr"/>
            <a:r>
              <a:rPr lang="en-IN" dirty="0"/>
              <a:t>ENVOY Walkthrough – REVERSE PROXY </a:t>
            </a:r>
          </a:p>
        </p:txBody>
      </p:sp>
      <p:pic>
        <p:nvPicPr>
          <p:cNvPr id="8" name="Content Placeholder 7" descr="Text&#10;&#10;Description automatically generated">
            <a:extLst>
              <a:ext uri="{FF2B5EF4-FFF2-40B4-BE49-F238E27FC236}">
                <a16:creationId xmlns:a16="http://schemas.microsoft.com/office/drawing/2014/main" id="{76C57575-9B79-42AC-AAE3-7875DB6F3208}"/>
              </a:ext>
            </a:extLst>
          </p:cNvPr>
          <p:cNvPicPr>
            <a:picLocks noGrp="1" noChangeAspect="1"/>
          </p:cNvPicPr>
          <p:nvPr>
            <p:ph sz="half" idx="1"/>
          </p:nvPr>
        </p:nvPicPr>
        <p:blipFill>
          <a:blip r:embed="rId2"/>
          <a:stretch>
            <a:fillRect/>
          </a:stretch>
        </p:blipFill>
        <p:spPr>
          <a:xfrm>
            <a:off x="685800" y="1379990"/>
            <a:ext cx="5410200" cy="4982978"/>
          </a:xfrm>
        </p:spPr>
      </p:pic>
      <p:sp>
        <p:nvSpPr>
          <p:cNvPr id="6" name="Content Placeholder 5">
            <a:extLst>
              <a:ext uri="{FF2B5EF4-FFF2-40B4-BE49-F238E27FC236}">
                <a16:creationId xmlns:a16="http://schemas.microsoft.com/office/drawing/2014/main" id="{2897B982-29EE-4A39-BBED-707182D1C0C9}"/>
              </a:ext>
            </a:extLst>
          </p:cNvPr>
          <p:cNvSpPr>
            <a:spLocks noGrp="1"/>
          </p:cNvSpPr>
          <p:nvPr>
            <p:ph sz="half" idx="2"/>
          </p:nvPr>
        </p:nvSpPr>
        <p:spPr>
          <a:xfrm>
            <a:off x="6300132" y="1379991"/>
            <a:ext cx="4517095" cy="4982977"/>
          </a:xfrm>
        </p:spPr>
        <p:txBody>
          <a:bodyPr/>
          <a:lstStyle/>
          <a:p>
            <a:pPr marL="0" indent="0">
              <a:buNone/>
            </a:pPr>
            <a:r>
              <a:rPr lang="en-IN" dirty="0"/>
              <a:t>As can be seen, this is simply a </a:t>
            </a:r>
            <a:r>
              <a:rPr lang="en-IN" dirty="0" err="1"/>
              <a:t>reveral</a:t>
            </a:r>
            <a:r>
              <a:rPr lang="en-IN" dirty="0"/>
              <a:t> of addresses of the previous example.</a:t>
            </a:r>
          </a:p>
          <a:p>
            <a:pPr marL="0" indent="0">
              <a:buNone/>
            </a:pPr>
            <a:r>
              <a:rPr lang="en-IN" dirty="0"/>
              <a:t>In the previous example, the cluster had the server, here cluster is the client.</a:t>
            </a:r>
          </a:p>
        </p:txBody>
      </p:sp>
    </p:spTree>
    <p:extLst>
      <p:ext uri="{BB962C8B-B14F-4D97-AF65-F5344CB8AC3E}">
        <p14:creationId xmlns:p14="http://schemas.microsoft.com/office/powerpoint/2010/main" val="33290798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TM03457452[[fn=Celestial]]</Template>
  <TotalTime>990</TotalTime>
  <Words>1031</Words>
  <Application>Microsoft Office PowerPoint</Application>
  <PresentationFormat>Widescreen</PresentationFormat>
  <Paragraphs>85</Paragraphs>
  <Slides>12</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7" baseType="lpstr">
      <vt:lpstr>Arial</vt:lpstr>
      <vt:lpstr>Calibri</vt:lpstr>
      <vt:lpstr>Calibri Light</vt:lpstr>
      <vt:lpstr>Celestial</vt:lpstr>
      <vt:lpstr>Packager Shell Object</vt:lpstr>
      <vt:lpstr>Envoy Proxy</vt:lpstr>
      <vt:lpstr>Kinds of Proxying</vt:lpstr>
      <vt:lpstr>ENVOY TERMINOLOGY and THREAD MODEL</vt:lpstr>
      <vt:lpstr>Connection POOLING</vt:lpstr>
      <vt:lpstr>ENVOY CONFIGURATION</vt:lpstr>
      <vt:lpstr>ENVOY Walkthrough – FRONT proxy</vt:lpstr>
      <vt:lpstr>PowerPoint Presentation</vt:lpstr>
      <vt:lpstr>ENVOY FILTERS</vt:lpstr>
      <vt:lpstr>ENVOY Walkthrough – REVERSE PROXY </vt:lpstr>
      <vt:lpstr>ENVOY WALKTHROUGH – LAYER 7 PROXY</vt:lpstr>
      <vt:lpstr>Configuring Envoy using xDS</vt:lpstr>
      <vt:lpstr>Extending ENVOY using Web ASSEMBLY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Envoy Proxy</dc:title>
  <dc:creator>Vivek Subramaniam</dc:creator>
  <cp:lastModifiedBy>Vivek Subramaniam</cp:lastModifiedBy>
  <cp:revision>57</cp:revision>
  <dcterms:created xsi:type="dcterms:W3CDTF">2022-02-16T09:52:29Z</dcterms:created>
  <dcterms:modified xsi:type="dcterms:W3CDTF">2022-04-14T12:20:09Z</dcterms:modified>
</cp:coreProperties>
</file>