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1"/>
    <p:sldId id="257" r:id="rId32"/>
    <p:sldId id="258" r:id="rId33"/>
    <p:sldId id="259" r:id="rId34"/>
    <p:sldId id="260" r:id="rId35"/>
    <p:sldId id="261" r:id="rId36"/>
    <p:sldId id="262" r:id="rId37"/>
    <p:sldId id="263" r:id="rId38"/>
    <p:sldId id="264" r:id="rId39"/>
    <p:sldId id="265" r:id="rId40"/>
    <p:sldId id="266" r:id="rId4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Condensed" charset="1" panose="00000000000000000000"/>
      <p:regular r:id="rId10"/>
    </p:embeddedFont>
    <p:embeddedFont>
      <p:font typeface="Open Sans Condensed Bold" charset="1" panose="00000000000000000000"/>
      <p:regular r:id="rId11"/>
    </p:embeddedFont>
    <p:embeddedFont>
      <p:font typeface="Open Sans Condensed Italics" charset="1" panose="00000000000000000000"/>
      <p:regular r:id="rId12"/>
    </p:embeddedFont>
    <p:embeddedFont>
      <p:font typeface="Open Sans Condensed Bold Italics" charset="1" panose="00000000000000000000"/>
      <p:regular r:id="rId13"/>
    </p:embeddedFont>
    <p:embeddedFont>
      <p:font typeface="Open Sans Condensed Light" charset="1" panose="00000000000000000000"/>
      <p:regular r:id="rId14"/>
    </p:embeddedFont>
    <p:embeddedFont>
      <p:font typeface="Open Sans Condensed Light Italics" charset="1" panose="00000000000000000000"/>
      <p:regular r:id="rId15"/>
    </p:embeddedFont>
    <p:embeddedFont>
      <p:font typeface="Open Sans Condensed Medium" charset="1" panose="00000000000000000000"/>
      <p:regular r:id="rId16"/>
    </p:embeddedFont>
    <p:embeddedFont>
      <p:font typeface="Open Sans Condensed Medium Italics" charset="1" panose="00000000000000000000"/>
      <p:regular r:id="rId17"/>
    </p:embeddedFont>
    <p:embeddedFont>
      <p:font typeface="Open Sans Condensed Semi-Bold" charset="1" panose="00000000000000000000"/>
      <p:regular r:id="rId18"/>
    </p:embeddedFont>
    <p:embeddedFont>
      <p:font typeface="Open Sans Condensed Semi-Bold Italics" charset="1" panose="00000000000000000000"/>
      <p:regular r:id="rId19"/>
    </p:embeddedFont>
    <p:embeddedFont>
      <p:font typeface="Open Sans Condensed Ultra-Bold" charset="1" panose="00000000000000000000"/>
      <p:regular r:id="rId20"/>
    </p:embeddedFont>
    <p:embeddedFont>
      <p:font typeface="Open Sans Condensed Ultra-Bold Italics" charset="1" panose="00000000000000000000"/>
      <p:regular r:id="rId21"/>
    </p:embeddedFont>
    <p:embeddedFont>
      <p:font typeface="Times New Roman" charset="1" panose="02030502070405020303"/>
      <p:regular r:id="rId22"/>
    </p:embeddedFont>
    <p:embeddedFont>
      <p:font typeface="Times New Roman Bold" charset="1" panose="02030802070405020303"/>
      <p:regular r:id="rId23"/>
    </p:embeddedFont>
    <p:embeddedFont>
      <p:font typeface="Times New Roman Italics" charset="1" panose="02030502070405090303"/>
      <p:regular r:id="rId24"/>
    </p:embeddedFont>
    <p:embeddedFont>
      <p:font typeface="Times New Roman Bold Italics" charset="1" panose="02030802070405090303"/>
      <p:regular r:id="rId25"/>
    </p:embeddedFont>
    <p:embeddedFont>
      <p:font typeface="Times New Roman Medium" charset="1" panose="02030502070405020303"/>
      <p:regular r:id="rId26"/>
    </p:embeddedFont>
    <p:embeddedFont>
      <p:font typeface="Times New Roman Medium Italics" charset="1" panose="02030502070405090303"/>
      <p:regular r:id="rId27"/>
    </p:embeddedFont>
    <p:embeddedFont>
      <p:font typeface="Times New Roman Semi-Bold" charset="1" panose="02030702070405020303"/>
      <p:regular r:id="rId28"/>
    </p:embeddedFont>
    <p:embeddedFont>
      <p:font typeface="Times New Roman Semi-Bold Italics" charset="1" panose="02030702070405090303"/>
      <p:regular r:id="rId29"/>
    </p:embeddedFont>
    <p:embeddedFont>
      <p:font typeface="Times New Roman Ultra-Bold" charset="1" panose="02030902070405020303"/>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slides/slide1.xml" Type="http://schemas.openxmlformats.org/officeDocument/2006/relationships/slide"/><Relationship Id="rId32" Target="slides/slide2.xml" Type="http://schemas.openxmlformats.org/officeDocument/2006/relationships/slide"/><Relationship Id="rId33" Target="slides/slide3.xml" Type="http://schemas.openxmlformats.org/officeDocument/2006/relationships/slide"/><Relationship Id="rId34" Target="slides/slide4.xml" Type="http://schemas.openxmlformats.org/officeDocument/2006/relationships/slide"/><Relationship Id="rId35" Target="slides/slide5.xml" Type="http://schemas.openxmlformats.org/officeDocument/2006/relationships/slide"/><Relationship Id="rId36" Target="slides/slide6.xml" Type="http://schemas.openxmlformats.org/officeDocument/2006/relationships/slide"/><Relationship Id="rId37" Target="slides/slide7.xml" Type="http://schemas.openxmlformats.org/officeDocument/2006/relationships/slide"/><Relationship Id="rId38" Target="slides/slide8.xml" Type="http://schemas.openxmlformats.org/officeDocument/2006/relationships/slide"/><Relationship Id="rId39" Target="slides/slide9.xml" Type="http://schemas.openxmlformats.org/officeDocument/2006/relationships/slide"/><Relationship Id="rId4" Target="theme/theme1.xml" Type="http://schemas.openxmlformats.org/officeDocument/2006/relationships/theme"/><Relationship Id="rId40" Target="slides/slide10.xml" Type="http://schemas.openxmlformats.org/officeDocument/2006/relationships/slide"/><Relationship Id="rId41" Target="slides/slide11.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https://github.com/VivekTemmanaboyina/Vivek" TargetMode="External" Type="http://schemas.openxmlformats.org/officeDocument/2006/relationships/hyperlink"/></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0" y="-19050"/>
            <a:ext cx="18288004" cy="10287002"/>
          </a:xfrm>
          <a:custGeom>
            <a:avLst/>
            <a:gdLst/>
            <a:ahLst/>
            <a:cxnLst/>
            <a:rect r="r" b="b" t="t" l="l"/>
            <a:pathLst>
              <a:path h="10287002" w="18288004">
                <a:moveTo>
                  <a:pt x="0" y="0"/>
                </a:moveTo>
                <a:lnTo>
                  <a:pt x="18288004" y="0"/>
                </a:lnTo>
                <a:lnTo>
                  <a:pt x="18288004" y="10287002"/>
                </a:lnTo>
                <a:lnTo>
                  <a:pt x="0" y="10287002"/>
                </a:lnTo>
                <a:lnTo>
                  <a:pt x="0" y="0"/>
                </a:lnTo>
                <a:close/>
              </a:path>
            </a:pathLst>
          </a:custGeom>
          <a:blipFill>
            <a:blip r:embed="rId3"/>
            <a:stretch>
              <a:fillRect l="0" t="0" r="0" b="0"/>
            </a:stretch>
          </a:blipFill>
        </p:spPr>
      </p:sp>
      <p:sp>
        <p:nvSpPr>
          <p:cNvPr name="Freeform 4" id="4"/>
          <p:cNvSpPr/>
          <p:nvPr/>
        </p:nvSpPr>
        <p:spPr>
          <a:xfrm flipH="false" flipV="false" rot="0">
            <a:off x="-21432" y="0"/>
            <a:ext cx="18080832" cy="10287002"/>
          </a:xfrm>
          <a:custGeom>
            <a:avLst/>
            <a:gdLst/>
            <a:ahLst/>
            <a:cxnLst/>
            <a:rect r="r" b="b" t="t" l="l"/>
            <a:pathLst>
              <a:path h="10287002" w="18080832">
                <a:moveTo>
                  <a:pt x="0" y="0"/>
                </a:moveTo>
                <a:lnTo>
                  <a:pt x="18080832" y="0"/>
                </a:lnTo>
                <a:lnTo>
                  <a:pt x="18080832" y="10287002"/>
                </a:lnTo>
                <a:lnTo>
                  <a:pt x="0" y="102870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0" y="-19050"/>
            <a:ext cx="18288004" cy="10287002"/>
          </a:xfrm>
          <a:custGeom>
            <a:avLst/>
            <a:gdLst/>
            <a:ahLst/>
            <a:cxnLst/>
            <a:rect r="r" b="b" t="t" l="l"/>
            <a:pathLst>
              <a:path h="10287002" w="18288004">
                <a:moveTo>
                  <a:pt x="0" y="0"/>
                </a:moveTo>
                <a:lnTo>
                  <a:pt x="18288004" y="0"/>
                </a:lnTo>
                <a:lnTo>
                  <a:pt x="18288004" y="10287002"/>
                </a:lnTo>
                <a:lnTo>
                  <a:pt x="0" y="10287002"/>
                </a:lnTo>
                <a:lnTo>
                  <a:pt x="0" y="0"/>
                </a:lnTo>
                <a:close/>
              </a:path>
            </a:pathLst>
          </a:custGeom>
          <a:blipFill>
            <a:blip r:embed="rId3"/>
            <a:stretch>
              <a:fillRect l="0" t="0" r="0" b="0"/>
            </a:stretch>
          </a:blipFill>
        </p:spPr>
      </p:sp>
      <p:sp>
        <p:nvSpPr>
          <p:cNvPr name="Freeform 6" id="6"/>
          <p:cNvSpPr/>
          <p:nvPr/>
        </p:nvSpPr>
        <p:spPr>
          <a:xfrm flipH="false" flipV="false" rot="0">
            <a:off x="0" y="0"/>
            <a:ext cx="3457577" cy="10287002"/>
          </a:xfrm>
          <a:custGeom>
            <a:avLst/>
            <a:gdLst/>
            <a:ahLst/>
            <a:cxnLst/>
            <a:rect r="r" b="b" t="t" l="l"/>
            <a:pathLst>
              <a:path h="10287002" w="3457577">
                <a:moveTo>
                  <a:pt x="0" y="0"/>
                </a:moveTo>
                <a:lnTo>
                  <a:pt x="3457577" y="0"/>
                </a:lnTo>
                <a:lnTo>
                  <a:pt x="3457577" y="10287002"/>
                </a:lnTo>
                <a:lnTo>
                  <a:pt x="0" y="1028700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0" y="-19050"/>
            <a:ext cx="18288004" cy="10287002"/>
          </a:xfrm>
          <a:custGeom>
            <a:avLst/>
            <a:gdLst/>
            <a:ahLst/>
            <a:cxnLst/>
            <a:rect r="r" b="b" t="t" l="l"/>
            <a:pathLst>
              <a:path h="10287002" w="18288004">
                <a:moveTo>
                  <a:pt x="0" y="0"/>
                </a:moveTo>
                <a:lnTo>
                  <a:pt x="18288004" y="0"/>
                </a:lnTo>
                <a:lnTo>
                  <a:pt x="18288004" y="10287002"/>
                </a:lnTo>
                <a:lnTo>
                  <a:pt x="0" y="10287002"/>
                </a:lnTo>
                <a:lnTo>
                  <a:pt x="0" y="0"/>
                </a:lnTo>
                <a:close/>
              </a:path>
            </a:pathLst>
          </a:custGeom>
          <a:blipFill>
            <a:blip r:embed="rId3"/>
            <a:stretch>
              <a:fillRect l="0" t="0" r="0" b="0"/>
            </a:stretch>
          </a:blipFill>
        </p:spPr>
      </p:sp>
      <p:sp>
        <p:nvSpPr>
          <p:cNvPr name="Freeform 8" id="8"/>
          <p:cNvSpPr/>
          <p:nvPr/>
        </p:nvSpPr>
        <p:spPr>
          <a:xfrm flipH="false" flipV="false" rot="0">
            <a:off x="958923" y="2759059"/>
            <a:ext cx="16473093" cy="3622676"/>
          </a:xfrm>
          <a:custGeom>
            <a:avLst/>
            <a:gdLst/>
            <a:ahLst/>
            <a:cxnLst/>
            <a:rect r="r" b="b" t="t" l="l"/>
            <a:pathLst>
              <a:path h="3622676" w="16473093">
                <a:moveTo>
                  <a:pt x="0" y="0"/>
                </a:moveTo>
                <a:lnTo>
                  <a:pt x="16473093" y="0"/>
                </a:lnTo>
                <a:lnTo>
                  <a:pt x="16473093" y="3622675"/>
                </a:lnTo>
                <a:lnTo>
                  <a:pt x="0" y="362267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5223740" y="3011568"/>
            <a:ext cx="7943460" cy="2485464"/>
          </a:xfrm>
          <a:prstGeom prst="rect">
            <a:avLst/>
          </a:prstGeom>
        </p:spPr>
        <p:txBody>
          <a:bodyPr anchor="t" rtlCol="false" tIns="0" lIns="0" bIns="0" rIns="0">
            <a:spAutoFit/>
          </a:bodyPr>
          <a:lstStyle/>
          <a:p>
            <a:pPr algn="ctr">
              <a:lnSpc>
                <a:spcPts val="5832"/>
              </a:lnSpc>
            </a:pPr>
            <a:r>
              <a:rPr lang="en-US" sz="5400" spc="419">
                <a:solidFill>
                  <a:srgbClr val="FFFFFF"/>
                </a:solidFill>
                <a:latin typeface="Open Sans Condensed"/>
              </a:rPr>
              <a:t>AI  - Employees Burnout Analysis and Prediction</a:t>
            </a:r>
          </a:p>
        </p:txBody>
      </p:sp>
      <p:sp>
        <p:nvSpPr>
          <p:cNvPr name="TextBox 10" id="10"/>
          <p:cNvSpPr txBox="true"/>
          <p:nvPr/>
        </p:nvSpPr>
        <p:spPr>
          <a:xfrm rot="0">
            <a:off x="3963916" y="4982367"/>
            <a:ext cx="10110135" cy="1127760"/>
          </a:xfrm>
          <a:prstGeom prst="rect">
            <a:avLst/>
          </a:prstGeom>
        </p:spPr>
        <p:txBody>
          <a:bodyPr anchor="t" rtlCol="false" tIns="0" lIns="0" bIns="0" rIns="0">
            <a:spAutoFit/>
          </a:bodyPr>
          <a:lstStyle/>
          <a:p>
            <a:pPr algn="ctr">
              <a:lnSpc>
                <a:spcPts val="4320"/>
              </a:lnSpc>
            </a:pPr>
            <a:r>
              <a:rPr lang="en-US" sz="3000" spc="232">
                <a:solidFill>
                  <a:srgbClr val="B8FA56"/>
                </a:solidFill>
                <a:latin typeface="Times New Roman"/>
              </a:rPr>
              <a:t>Presented by</a:t>
            </a:r>
          </a:p>
          <a:p>
            <a:pPr algn="ctr">
              <a:lnSpc>
                <a:spcPts val="4320"/>
              </a:lnSpc>
            </a:pPr>
            <a:r>
              <a:rPr lang="en-US" sz="3000" spc="232">
                <a:solidFill>
                  <a:srgbClr val="B8FA56"/>
                </a:solidFill>
                <a:latin typeface="Times New Roman"/>
              </a:rPr>
              <a:t>Temmanaboyina Vivek</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C7C7C7"/>
        </a:solidFill>
      </p:bgPr>
    </p:bg>
    <p:spTree>
      <p:nvGrpSpPr>
        <p:cNvPr id="1" name=""/>
        <p:cNvGrpSpPr/>
        <p:nvPr/>
      </p:nvGrpSpPr>
      <p:grpSpPr>
        <a:xfrm>
          <a:off x="0" y="0"/>
          <a:ext cx="0" cy="0"/>
          <a:chOff x="0" y="0"/>
          <a:chExt cx="0" cy="0"/>
        </a:xfrm>
      </p:grpSpPr>
      <p:sp>
        <p:nvSpPr>
          <p:cNvPr name="Freeform 2" id="2"/>
          <p:cNvSpPr/>
          <p:nvPr/>
        </p:nvSpPr>
        <p:spPr>
          <a:xfrm flipH="false" flipV="false" rot="0">
            <a:off x="0" y="-19050"/>
            <a:ext cx="18288004" cy="10287002"/>
          </a:xfrm>
          <a:custGeom>
            <a:avLst/>
            <a:gdLst/>
            <a:ahLst/>
            <a:cxnLst/>
            <a:rect r="r" b="b" t="t" l="l"/>
            <a:pathLst>
              <a:path h="10287002" w="18288004">
                <a:moveTo>
                  <a:pt x="0" y="0"/>
                </a:moveTo>
                <a:lnTo>
                  <a:pt x="18288004" y="0"/>
                </a:lnTo>
                <a:lnTo>
                  <a:pt x="18288004" y="10287002"/>
                </a:lnTo>
                <a:lnTo>
                  <a:pt x="0" y="10287002"/>
                </a:lnTo>
                <a:lnTo>
                  <a:pt x="0" y="0"/>
                </a:lnTo>
                <a:close/>
              </a:path>
            </a:pathLst>
          </a:custGeom>
          <a:blipFill>
            <a:blip r:embed="rId2"/>
            <a:stretch>
              <a:fillRect l="0" t="0" r="0" b="0"/>
            </a:stretch>
          </a:blipFill>
        </p:spPr>
      </p:sp>
      <p:sp>
        <p:nvSpPr>
          <p:cNvPr name="Freeform 3" id="3"/>
          <p:cNvSpPr/>
          <p:nvPr/>
        </p:nvSpPr>
        <p:spPr>
          <a:xfrm flipH="false" flipV="false" rot="0">
            <a:off x="446159" y="0"/>
            <a:ext cx="18080832" cy="10287002"/>
          </a:xfrm>
          <a:custGeom>
            <a:avLst/>
            <a:gdLst/>
            <a:ahLst/>
            <a:cxnLst/>
            <a:rect r="r" b="b" t="t" l="l"/>
            <a:pathLst>
              <a:path h="10287002" w="18080832">
                <a:moveTo>
                  <a:pt x="0" y="0"/>
                </a:moveTo>
                <a:lnTo>
                  <a:pt x="18080832" y="0"/>
                </a:lnTo>
                <a:lnTo>
                  <a:pt x="18080832" y="10287002"/>
                </a:lnTo>
                <a:lnTo>
                  <a:pt x="0" y="102870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6869128" y="1685128"/>
            <a:ext cx="14676117" cy="863346"/>
          </a:xfrm>
          <a:prstGeom prst="rect">
            <a:avLst/>
          </a:prstGeom>
        </p:spPr>
        <p:txBody>
          <a:bodyPr anchor="t" rtlCol="false" tIns="0" lIns="0" bIns="0" rIns="0">
            <a:spAutoFit/>
          </a:bodyPr>
          <a:lstStyle/>
          <a:p>
            <a:pPr algn="l">
              <a:lnSpc>
                <a:spcPts val="5832"/>
              </a:lnSpc>
            </a:pPr>
            <a:r>
              <a:rPr lang="en-US" sz="5400" spc="419">
                <a:solidFill>
                  <a:srgbClr val="000000"/>
                </a:solidFill>
                <a:latin typeface="Times New Roman Bold"/>
              </a:rPr>
              <a:t>Results</a:t>
            </a:r>
          </a:p>
        </p:txBody>
      </p:sp>
      <p:sp>
        <p:nvSpPr>
          <p:cNvPr name="TextBox 5" id="5"/>
          <p:cNvSpPr txBox="true"/>
          <p:nvPr/>
        </p:nvSpPr>
        <p:spPr>
          <a:xfrm rot="0">
            <a:off x="1803558" y="3391375"/>
            <a:ext cx="14676118" cy="4252341"/>
          </a:xfrm>
          <a:prstGeom prst="rect">
            <a:avLst/>
          </a:prstGeom>
        </p:spPr>
        <p:txBody>
          <a:bodyPr anchor="t" rtlCol="false" tIns="0" lIns="0" bIns="0" rIns="0">
            <a:spAutoFit/>
          </a:bodyPr>
          <a:lstStyle/>
          <a:p>
            <a:pPr algn="l">
              <a:lnSpc>
                <a:spcPts val="2592"/>
              </a:lnSpc>
            </a:pPr>
            <a:r>
              <a:rPr lang="en-US" sz="2250" spc="174">
                <a:solidFill>
                  <a:srgbClr val="000000"/>
                </a:solidFill>
                <a:latin typeface="Times New Roman"/>
              </a:rPr>
              <a:t>1. Burnout Risk Assessment: Provides a comprehensive assessment of burnout risks for individuals or teams.</a:t>
            </a:r>
          </a:p>
          <a:p>
            <a:pPr algn="l">
              <a:lnSpc>
                <a:spcPts val="2592"/>
              </a:lnSpc>
            </a:pPr>
          </a:p>
          <a:p>
            <a:pPr algn="l">
              <a:lnSpc>
                <a:spcPts val="2592"/>
              </a:lnSpc>
            </a:pPr>
            <a:r>
              <a:rPr lang="en-US" sz="2250" spc="174">
                <a:solidFill>
                  <a:srgbClr val="000000"/>
                </a:solidFill>
                <a:latin typeface="Times New Roman"/>
              </a:rPr>
              <a:t>2. Early Detection: Identifies burnout risks at an early stage, enabling timely intervention.</a:t>
            </a:r>
          </a:p>
          <a:p>
            <a:pPr algn="l">
              <a:lnSpc>
                <a:spcPts val="2592"/>
              </a:lnSpc>
            </a:pPr>
          </a:p>
          <a:p>
            <a:pPr algn="l">
              <a:lnSpc>
                <a:spcPts val="2592"/>
              </a:lnSpc>
            </a:pPr>
            <a:r>
              <a:rPr lang="en-US" sz="2250" spc="174">
                <a:solidFill>
                  <a:srgbClr val="000000"/>
                </a:solidFill>
                <a:latin typeface="Times New Roman"/>
              </a:rPr>
              <a:t>3. Actionable Insights: Generates recommendations and interventions to address burnout risks.</a:t>
            </a:r>
          </a:p>
          <a:p>
            <a:pPr algn="l">
              <a:lnSpc>
                <a:spcPts val="2592"/>
              </a:lnSpc>
            </a:pPr>
          </a:p>
          <a:p>
            <a:pPr algn="l">
              <a:lnSpc>
                <a:spcPts val="2592"/>
              </a:lnSpc>
            </a:pPr>
            <a:r>
              <a:rPr lang="en-US" sz="2250" spc="174">
                <a:solidFill>
                  <a:srgbClr val="000000"/>
                </a:solidFill>
                <a:latin typeface="Times New Roman"/>
              </a:rPr>
              <a:t>4. Decision Support: Assists HR professionals and managers in making informed decisions to mitigate burnout risks effectively.</a:t>
            </a:r>
          </a:p>
          <a:p>
            <a:pPr algn="l">
              <a:lnSpc>
                <a:spcPts val="2592"/>
              </a:lnSpc>
            </a:pPr>
          </a:p>
          <a:p>
            <a:pPr algn="l">
              <a:lnSpc>
                <a:spcPts val="2592"/>
              </a:lnSpc>
            </a:pPr>
            <a:r>
              <a:rPr lang="en-US" sz="2250" spc="174">
                <a:solidFill>
                  <a:srgbClr val="000000"/>
                </a:solidFill>
                <a:latin typeface="Times New Roman"/>
              </a:rPr>
              <a:t>5. Improved Well-being and Performance: Enhances employee well-being and organizational performance.</a:t>
            </a:r>
          </a:p>
          <a:p>
            <a:pPr algn="l">
              <a:lnSpc>
                <a:spcPts val="2592"/>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C7C7C7"/>
        </a:solidFill>
      </p:bgPr>
    </p:bg>
    <p:spTree>
      <p:nvGrpSpPr>
        <p:cNvPr id="1" name=""/>
        <p:cNvGrpSpPr/>
        <p:nvPr/>
      </p:nvGrpSpPr>
      <p:grpSpPr>
        <a:xfrm>
          <a:off x="0" y="0"/>
          <a:ext cx="0" cy="0"/>
          <a:chOff x="0" y="0"/>
          <a:chExt cx="0" cy="0"/>
        </a:xfrm>
      </p:grpSpPr>
      <p:sp>
        <p:nvSpPr>
          <p:cNvPr name="Freeform 2" id="2"/>
          <p:cNvSpPr/>
          <p:nvPr/>
        </p:nvSpPr>
        <p:spPr>
          <a:xfrm flipH="false" flipV="false" rot="0">
            <a:off x="0" y="-19050"/>
            <a:ext cx="18288004" cy="10287002"/>
          </a:xfrm>
          <a:custGeom>
            <a:avLst/>
            <a:gdLst/>
            <a:ahLst/>
            <a:cxnLst/>
            <a:rect r="r" b="b" t="t" l="l"/>
            <a:pathLst>
              <a:path h="10287002" w="18288004">
                <a:moveTo>
                  <a:pt x="0" y="0"/>
                </a:moveTo>
                <a:lnTo>
                  <a:pt x="18288004" y="0"/>
                </a:lnTo>
                <a:lnTo>
                  <a:pt x="18288004" y="10287002"/>
                </a:lnTo>
                <a:lnTo>
                  <a:pt x="0" y="10287002"/>
                </a:lnTo>
                <a:lnTo>
                  <a:pt x="0" y="0"/>
                </a:lnTo>
                <a:close/>
              </a:path>
            </a:pathLst>
          </a:custGeom>
          <a:blipFill>
            <a:blip r:embed="rId2"/>
            <a:stretch>
              <a:fillRect l="0" t="0" r="0" b="0"/>
            </a:stretch>
          </a:blipFill>
        </p:spPr>
      </p:sp>
      <p:sp>
        <p:nvSpPr>
          <p:cNvPr name="Freeform 3" id="3"/>
          <p:cNvSpPr/>
          <p:nvPr/>
        </p:nvSpPr>
        <p:spPr>
          <a:xfrm flipH="false" flipV="false" rot="0">
            <a:off x="-21432" y="0"/>
            <a:ext cx="18080832" cy="10287002"/>
          </a:xfrm>
          <a:custGeom>
            <a:avLst/>
            <a:gdLst/>
            <a:ahLst/>
            <a:cxnLst/>
            <a:rect r="r" b="b" t="t" l="l"/>
            <a:pathLst>
              <a:path h="10287002" w="18080832">
                <a:moveTo>
                  <a:pt x="0" y="0"/>
                </a:moveTo>
                <a:lnTo>
                  <a:pt x="18080832" y="0"/>
                </a:lnTo>
                <a:lnTo>
                  <a:pt x="18080832" y="10287002"/>
                </a:lnTo>
                <a:lnTo>
                  <a:pt x="0" y="102870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803559" y="1581219"/>
            <a:ext cx="14676117" cy="863346"/>
          </a:xfrm>
          <a:prstGeom prst="rect">
            <a:avLst/>
          </a:prstGeom>
        </p:spPr>
        <p:txBody>
          <a:bodyPr anchor="t" rtlCol="false" tIns="0" lIns="0" bIns="0" rIns="0">
            <a:spAutoFit/>
          </a:bodyPr>
          <a:lstStyle/>
          <a:p>
            <a:pPr algn="l">
              <a:lnSpc>
                <a:spcPts val="5832"/>
              </a:lnSpc>
            </a:pPr>
            <a:r>
              <a:rPr lang="en-US" sz="5400" spc="419">
                <a:solidFill>
                  <a:srgbClr val="000000"/>
                </a:solidFill>
                <a:latin typeface="Times New Roman Bold"/>
              </a:rPr>
              <a:t>L</a:t>
            </a:r>
            <a:r>
              <a:rPr lang="en-US" sz="5400" spc="419">
                <a:solidFill>
                  <a:srgbClr val="000000"/>
                </a:solidFill>
                <a:latin typeface="Times New Roman Bold"/>
              </a:rPr>
              <a:t>inks</a:t>
            </a:r>
          </a:p>
        </p:txBody>
      </p:sp>
      <p:sp>
        <p:nvSpPr>
          <p:cNvPr name="TextBox 5" id="5"/>
          <p:cNvSpPr txBox="true"/>
          <p:nvPr/>
        </p:nvSpPr>
        <p:spPr>
          <a:xfrm rot="0">
            <a:off x="1920238" y="3048477"/>
            <a:ext cx="14559436" cy="1277493"/>
          </a:xfrm>
          <a:prstGeom prst="rect">
            <a:avLst/>
          </a:prstGeom>
        </p:spPr>
        <p:txBody>
          <a:bodyPr anchor="t" rtlCol="false" tIns="0" lIns="0" bIns="0" rIns="0">
            <a:spAutoFit/>
          </a:bodyPr>
          <a:lstStyle/>
          <a:p>
            <a:pPr algn="l" marL="615316" indent="-307658" lvl="1">
              <a:lnSpc>
                <a:spcPts val="4896"/>
              </a:lnSpc>
              <a:buFont typeface="Arial"/>
              <a:buChar char="•"/>
            </a:pPr>
            <a:r>
              <a:rPr lang="en-US" sz="3400" spc="263">
                <a:solidFill>
                  <a:srgbClr val="000000"/>
                </a:solidFill>
                <a:latin typeface="Times New Roman"/>
              </a:rPr>
              <a:t>Github link for project:</a:t>
            </a:r>
          </a:p>
          <a:p>
            <a:pPr algn="l" marL="615316" indent="-307658" lvl="1">
              <a:lnSpc>
                <a:spcPts val="4896"/>
              </a:lnSpc>
            </a:pPr>
            <a:r>
              <a:rPr lang="en-US" sz="3400" spc="263" u="sng">
                <a:solidFill>
                  <a:srgbClr val="000000"/>
                </a:solidFill>
                <a:latin typeface="Times New Roman"/>
                <a:hlinkClick r:id="rId5" tooltip="https://github.com/VivekTemmanaboyina/Vivek"/>
              </a:rPr>
              <a:t>https://github.com/VivekTemmanaboyina/Vivek</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C7C7C7"/>
        </a:solidFill>
      </p:bgPr>
    </p:bg>
    <p:spTree>
      <p:nvGrpSpPr>
        <p:cNvPr id="1" name=""/>
        <p:cNvGrpSpPr/>
        <p:nvPr/>
      </p:nvGrpSpPr>
      <p:grpSpPr>
        <a:xfrm>
          <a:off x="0" y="0"/>
          <a:ext cx="0" cy="0"/>
          <a:chOff x="0" y="0"/>
          <a:chExt cx="0" cy="0"/>
        </a:xfrm>
      </p:grpSpPr>
      <p:sp>
        <p:nvSpPr>
          <p:cNvPr name="Freeform 2" id="2"/>
          <p:cNvSpPr/>
          <p:nvPr/>
        </p:nvSpPr>
        <p:spPr>
          <a:xfrm flipH="false" flipV="false" rot="0">
            <a:off x="1315449" y="3115434"/>
            <a:ext cx="3117027" cy="4056132"/>
          </a:xfrm>
          <a:custGeom>
            <a:avLst/>
            <a:gdLst/>
            <a:ahLst/>
            <a:cxnLst/>
            <a:rect r="r" b="b" t="t" l="l"/>
            <a:pathLst>
              <a:path h="4056132" w="3117027">
                <a:moveTo>
                  <a:pt x="0" y="0"/>
                </a:moveTo>
                <a:lnTo>
                  <a:pt x="3117028" y="0"/>
                </a:lnTo>
                <a:lnTo>
                  <a:pt x="3117028" y="4056132"/>
                </a:lnTo>
                <a:lnTo>
                  <a:pt x="0" y="4056132"/>
                </a:lnTo>
                <a:lnTo>
                  <a:pt x="0" y="0"/>
                </a:lnTo>
                <a:close/>
              </a:path>
            </a:pathLst>
          </a:custGeom>
          <a:blipFill>
            <a:blip r:embed="rId2"/>
            <a:stretch>
              <a:fillRect l="0" t="0" r="0" b="0"/>
            </a:stretch>
          </a:blipFill>
        </p:spPr>
      </p:sp>
      <p:sp>
        <p:nvSpPr>
          <p:cNvPr name="TextBox 3" id="3"/>
          <p:cNvSpPr txBox="true"/>
          <p:nvPr/>
        </p:nvSpPr>
        <p:spPr>
          <a:xfrm rot="0">
            <a:off x="4432477" y="878320"/>
            <a:ext cx="9356126" cy="768477"/>
          </a:xfrm>
          <a:prstGeom prst="rect">
            <a:avLst/>
          </a:prstGeom>
        </p:spPr>
        <p:txBody>
          <a:bodyPr anchor="t" rtlCol="false" tIns="0" lIns="0" bIns="0" rIns="0">
            <a:spAutoFit/>
          </a:bodyPr>
          <a:lstStyle/>
          <a:p>
            <a:pPr algn="l">
              <a:lnSpc>
                <a:spcPts val="5184"/>
              </a:lnSpc>
            </a:pPr>
            <a:r>
              <a:rPr lang="en-US" sz="4800" spc="372">
                <a:solidFill>
                  <a:srgbClr val="000000"/>
                </a:solidFill>
                <a:latin typeface="Times New Roman"/>
              </a:rPr>
              <a:t>        </a:t>
            </a:r>
            <a:r>
              <a:rPr lang="en-US" sz="4800" spc="372">
                <a:solidFill>
                  <a:srgbClr val="000000"/>
                </a:solidFill>
                <a:latin typeface="Times New Roman"/>
              </a:rPr>
              <a:t>Student Details </a:t>
            </a:r>
          </a:p>
        </p:txBody>
      </p:sp>
      <p:sp>
        <p:nvSpPr>
          <p:cNvPr name="TextBox 4" id="4"/>
          <p:cNvSpPr txBox="true"/>
          <p:nvPr/>
        </p:nvSpPr>
        <p:spPr>
          <a:xfrm rot="0">
            <a:off x="4734671" y="4093513"/>
            <a:ext cx="12877920" cy="3078053"/>
          </a:xfrm>
          <a:prstGeom prst="rect">
            <a:avLst/>
          </a:prstGeom>
        </p:spPr>
        <p:txBody>
          <a:bodyPr anchor="t" rtlCol="false" tIns="0" lIns="0" bIns="0" rIns="0">
            <a:spAutoFit/>
          </a:bodyPr>
          <a:lstStyle/>
          <a:p>
            <a:pPr>
              <a:lnSpc>
                <a:spcPts val="3479"/>
              </a:lnSpc>
            </a:pPr>
            <a:r>
              <a:rPr lang="en-US" sz="3221" spc="248">
                <a:solidFill>
                  <a:srgbClr val="000000"/>
                </a:solidFill>
                <a:latin typeface="Open Sans Condensed"/>
              </a:rPr>
              <a:t>Name:Temmanaboyina Vivek</a:t>
            </a:r>
          </a:p>
          <a:p>
            <a:pPr>
              <a:lnSpc>
                <a:spcPts val="3479"/>
              </a:lnSpc>
            </a:pPr>
            <a:r>
              <a:rPr lang="en-US" sz="3221" spc="248">
                <a:solidFill>
                  <a:srgbClr val="000000"/>
                </a:solidFill>
                <a:latin typeface="Open Sans Condensed"/>
              </a:rPr>
              <a:t>SkillsBuild Email ID:vivektemmanaboyina15@gmail.com</a:t>
            </a:r>
          </a:p>
          <a:p>
            <a:pPr>
              <a:lnSpc>
                <a:spcPts val="3479"/>
              </a:lnSpc>
            </a:pPr>
            <a:r>
              <a:rPr lang="en-US" sz="3221" spc="248">
                <a:solidFill>
                  <a:srgbClr val="000000"/>
                </a:solidFill>
                <a:latin typeface="Open Sans Condensed"/>
              </a:rPr>
              <a:t>College Name:Aditya College of Engineering and Technology</a:t>
            </a:r>
          </a:p>
          <a:p>
            <a:pPr>
              <a:lnSpc>
                <a:spcPts val="3479"/>
              </a:lnSpc>
            </a:pPr>
            <a:r>
              <a:rPr lang="en-US" sz="3221" spc="248">
                <a:solidFill>
                  <a:srgbClr val="000000"/>
                </a:solidFill>
                <a:latin typeface="Open Sans Condensed"/>
              </a:rPr>
              <a:t>College State: Andhra Pradesh</a:t>
            </a:r>
          </a:p>
          <a:p>
            <a:pPr>
              <a:lnSpc>
                <a:spcPts val="3479"/>
              </a:lnSpc>
            </a:pPr>
            <a:r>
              <a:rPr lang="en-US" sz="3221" spc="248">
                <a:solidFill>
                  <a:srgbClr val="000000"/>
                </a:solidFill>
                <a:latin typeface="Open Sans Condensed"/>
              </a:rPr>
              <a:t>Internship Domain and Internship Start and End Date: Artificial Intelligence</a:t>
            </a:r>
          </a:p>
          <a:p>
            <a:pPr>
              <a:lnSpc>
                <a:spcPts val="3479"/>
              </a:lnSpc>
            </a:pPr>
            <a:r>
              <a:rPr lang="en-US" sz="3221" spc="248">
                <a:solidFill>
                  <a:srgbClr val="000000"/>
                </a:solidFill>
                <a:latin typeface="Open Sans Condensed"/>
              </a:rPr>
              <a:t> Start Date 9-6-2023 End Date -7-7-2023</a:t>
            </a:r>
          </a:p>
          <a:p>
            <a:pPr>
              <a:lnSpc>
                <a:spcPts val="3479"/>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C7C7C7"/>
        </a:solidFill>
      </p:bgPr>
    </p:bg>
    <p:spTree>
      <p:nvGrpSpPr>
        <p:cNvPr id="1" name=""/>
        <p:cNvGrpSpPr/>
        <p:nvPr/>
      </p:nvGrpSpPr>
      <p:grpSpPr>
        <a:xfrm>
          <a:off x="0" y="0"/>
          <a:ext cx="0" cy="0"/>
          <a:chOff x="0" y="0"/>
          <a:chExt cx="0" cy="0"/>
        </a:xfrm>
      </p:grpSpPr>
      <p:sp>
        <p:nvSpPr>
          <p:cNvPr name="Freeform 2" id="2"/>
          <p:cNvSpPr/>
          <p:nvPr/>
        </p:nvSpPr>
        <p:spPr>
          <a:xfrm flipH="false" flipV="false" rot="0">
            <a:off x="0" y="-19050"/>
            <a:ext cx="18288004" cy="10287002"/>
          </a:xfrm>
          <a:custGeom>
            <a:avLst/>
            <a:gdLst/>
            <a:ahLst/>
            <a:cxnLst/>
            <a:rect r="r" b="b" t="t" l="l"/>
            <a:pathLst>
              <a:path h="10287002" w="18288004">
                <a:moveTo>
                  <a:pt x="0" y="0"/>
                </a:moveTo>
                <a:lnTo>
                  <a:pt x="18288004" y="0"/>
                </a:lnTo>
                <a:lnTo>
                  <a:pt x="18288004" y="10287002"/>
                </a:lnTo>
                <a:lnTo>
                  <a:pt x="0" y="10287002"/>
                </a:lnTo>
                <a:lnTo>
                  <a:pt x="0" y="0"/>
                </a:lnTo>
                <a:close/>
              </a:path>
            </a:pathLst>
          </a:custGeom>
          <a:blipFill>
            <a:blip r:embed="rId2"/>
            <a:stretch>
              <a:fillRect l="0" t="0" r="0" b="0"/>
            </a:stretch>
          </a:blipFill>
        </p:spPr>
      </p:sp>
      <p:sp>
        <p:nvSpPr>
          <p:cNvPr name="Freeform 3" id="3"/>
          <p:cNvSpPr/>
          <p:nvPr/>
        </p:nvSpPr>
        <p:spPr>
          <a:xfrm flipH="false" flipV="false" rot="0">
            <a:off x="-21432" y="0"/>
            <a:ext cx="18080832" cy="10287002"/>
          </a:xfrm>
          <a:custGeom>
            <a:avLst/>
            <a:gdLst/>
            <a:ahLst/>
            <a:cxnLst/>
            <a:rect r="r" b="b" t="t" l="l"/>
            <a:pathLst>
              <a:path h="10287002" w="18080832">
                <a:moveTo>
                  <a:pt x="0" y="0"/>
                </a:moveTo>
                <a:lnTo>
                  <a:pt x="18080832" y="0"/>
                </a:lnTo>
                <a:lnTo>
                  <a:pt x="18080832" y="10287002"/>
                </a:lnTo>
                <a:lnTo>
                  <a:pt x="0" y="102870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805941" y="1047819"/>
            <a:ext cx="14676117" cy="863346"/>
          </a:xfrm>
          <a:prstGeom prst="rect">
            <a:avLst/>
          </a:prstGeom>
        </p:spPr>
        <p:txBody>
          <a:bodyPr anchor="t" rtlCol="false" tIns="0" lIns="0" bIns="0" rIns="0">
            <a:spAutoFit/>
          </a:bodyPr>
          <a:lstStyle/>
          <a:p>
            <a:pPr algn="l">
              <a:lnSpc>
                <a:spcPts val="5832"/>
              </a:lnSpc>
            </a:pPr>
            <a:r>
              <a:rPr lang="en-US" sz="5400" spc="419">
                <a:solidFill>
                  <a:srgbClr val="000000"/>
                </a:solidFill>
                <a:latin typeface="Times New Roman Bold"/>
              </a:rPr>
              <a:t>Problem Statement/Project Topic</a:t>
            </a:r>
          </a:p>
        </p:txBody>
      </p:sp>
      <p:sp>
        <p:nvSpPr>
          <p:cNvPr name="TextBox 5" id="5"/>
          <p:cNvSpPr txBox="true"/>
          <p:nvPr/>
        </p:nvSpPr>
        <p:spPr>
          <a:xfrm rot="0">
            <a:off x="1805941" y="2591277"/>
            <a:ext cx="15069819" cy="6916659"/>
          </a:xfrm>
          <a:prstGeom prst="rect">
            <a:avLst/>
          </a:prstGeom>
        </p:spPr>
        <p:txBody>
          <a:bodyPr anchor="t" rtlCol="false" tIns="0" lIns="0" bIns="0" rIns="0">
            <a:spAutoFit/>
          </a:bodyPr>
          <a:lstStyle/>
          <a:p>
            <a:pPr algn="l" marL="401765" indent="-200882" lvl="1">
              <a:lnSpc>
                <a:spcPts val="2877"/>
              </a:lnSpc>
              <a:buFont typeface="Arial"/>
              <a:buChar char="•"/>
            </a:pPr>
            <a:r>
              <a:rPr lang="en-US" sz="2220" spc="170">
                <a:solidFill>
                  <a:srgbClr val="000000"/>
                </a:solidFill>
                <a:latin typeface="Times New Roman"/>
              </a:rPr>
              <a:t>1. Employee burnout is a prevalent issue: Many organizations are facing the challenge of employee burnout, which leads to decreased productivity, increased turnover rates, and negative impacts on employee well-being and engagement.</a:t>
            </a:r>
          </a:p>
          <a:p>
            <a:pPr algn="l" marL="401765" indent="-200882" lvl="1">
              <a:lnSpc>
                <a:spcPts val="2877"/>
              </a:lnSpc>
              <a:buFont typeface="Arial"/>
              <a:buChar char="•"/>
            </a:pPr>
          </a:p>
          <a:p>
            <a:pPr algn="l" marL="401765" indent="-200882" lvl="1">
              <a:lnSpc>
                <a:spcPts val="2877"/>
              </a:lnSpc>
              <a:buFont typeface="Arial"/>
              <a:buChar char="•"/>
            </a:pPr>
            <a:r>
              <a:rPr lang="en-US" sz="2220" spc="172">
                <a:solidFill>
                  <a:srgbClr val="000000"/>
                </a:solidFill>
                <a:latin typeface="Times New Roman"/>
              </a:rPr>
              <a:t>2. Difficulty in timely detection: Traditional approaches for identifying burnout rely on subjective assessments and self-reporting, making it difficult to detect burnout early and intervene effectively.</a:t>
            </a:r>
          </a:p>
          <a:p>
            <a:pPr algn="l" marL="401765" indent="-200882" lvl="1">
              <a:lnSpc>
                <a:spcPts val="2877"/>
              </a:lnSpc>
            </a:pPr>
          </a:p>
          <a:p>
            <a:pPr algn="l" marL="401765" indent="-200882" lvl="1">
              <a:lnSpc>
                <a:spcPts val="2877"/>
              </a:lnSpc>
              <a:buFont typeface="Arial"/>
              <a:buChar char="•"/>
            </a:pPr>
            <a:r>
              <a:rPr lang="en-US" sz="2220" spc="172">
                <a:solidFill>
                  <a:srgbClr val="000000"/>
                </a:solidFill>
                <a:latin typeface="Times New Roman"/>
              </a:rPr>
              <a:t>3. Lack of scalable solutions: Organizations struggle to implement scalable solutions that can comprehensively analyze and predict burnout among employees, hampering their ability to address the issue proactively.</a:t>
            </a:r>
          </a:p>
          <a:p>
            <a:pPr algn="l" marL="401765" indent="-200882" lvl="1">
              <a:lnSpc>
                <a:spcPts val="2877"/>
              </a:lnSpc>
            </a:pPr>
          </a:p>
          <a:p>
            <a:pPr algn="l" marL="401765" indent="-200882" lvl="1">
              <a:lnSpc>
                <a:spcPts val="2877"/>
              </a:lnSpc>
              <a:buFont typeface="Arial"/>
              <a:buChar char="•"/>
            </a:pPr>
            <a:r>
              <a:rPr lang="en-US" sz="2220" spc="172">
                <a:solidFill>
                  <a:srgbClr val="000000"/>
                </a:solidFill>
                <a:latin typeface="Times New Roman"/>
              </a:rPr>
              <a:t>4. Need for objective assessment: There is a need for more objective and data-driven approaches to assess employee well-being and predict burnout risks, enabling organizations to take timely preventive measures.</a:t>
            </a:r>
          </a:p>
          <a:p>
            <a:pPr algn="l" marL="401765" indent="-200882" lvl="1">
              <a:lnSpc>
                <a:spcPts val="2877"/>
              </a:lnSpc>
            </a:pPr>
          </a:p>
          <a:p>
            <a:pPr algn="l" marL="401765" indent="-200882" lvl="1">
              <a:lnSpc>
                <a:spcPts val="2877"/>
              </a:lnSpc>
              <a:buFont typeface="Arial"/>
              <a:buChar char="•"/>
            </a:pPr>
            <a:r>
              <a:rPr lang="en-US" sz="2220" spc="172">
                <a:solidFill>
                  <a:srgbClr val="000000"/>
                </a:solidFill>
                <a:latin typeface="Times New Roman"/>
              </a:rPr>
              <a:t>5. Leveraging AI for burnout analysis and prediction: The solution lies in leveraging Artificial Intelligence (AI) algorithms and machine learning techniques to analyze diverse data sources such as work patterns, communication data, survey responses, and more, enabling accurate burnout analysis and prediction for effective intervention strategies.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C7C7C7"/>
        </a:solidFill>
      </p:bgPr>
    </p:bg>
    <p:spTree>
      <p:nvGrpSpPr>
        <p:cNvPr id="1" name=""/>
        <p:cNvGrpSpPr/>
        <p:nvPr/>
      </p:nvGrpSpPr>
      <p:grpSpPr>
        <a:xfrm>
          <a:off x="0" y="0"/>
          <a:ext cx="0" cy="0"/>
          <a:chOff x="0" y="0"/>
          <a:chExt cx="0" cy="0"/>
        </a:xfrm>
      </p:grpSpPr>
      <p:sp>
        <p:nvSpPr>
          <p:cNvPr name="Freeform 2" id="2"/>
          <p:cNvSpPr/>
          <p:nvPr/>
        </p:nvSpPr>
        <p:spPr>
          <a:xfrm flipH="false" flipV="false" rot="0">
            <a:off x="0" y="-19050"/>
            <a:ext cx="18288004" cy="10287002"/>
          </a:xfrm>
          <a:custGeom>
            <a:avLst/>
            <a:gdLst/>
            <a:ahLst/>
            <a:cxnLst/>
            <a:rect r="r" b="b" t="t" l="l"/>
            <a:pathLst>
              <a:path h="10287002" w="18288004">
                <a:moveTo>
                  <a:pt x="0" y="0"/>
                </a:moveTo>
                <a:lnTo>
                  <a:pt x="18288004" y="0"/>
                </a:lnTo>
                <a:lnTo>
                  <a:pt x="18288004" y="10287002"/>
                </a:lnTo>
                <a:lnTo>
                  <a:pt x="0" y="10287002"/>
                </a:lnTo>
                <a:lnTo>
                  <a:pt x="0" y="0"/>
                </a:lnTo>
                <a:close/>
              </a:path>
            </a:pathLst>
          </a:custGeom>
          <a:blipFill>
            <a:blip r:embed="rId2"/>
            <a:stretch>
              <a:fillRect l="0" t="0" r="0" b="0"/>
            </a:stretch>
          </a:blipFill>
        </p:spPr>
      </p:sp>
      <p:sp>
        <p:nvSpPr>
          <p:cNvPr name="Freeform 3" id="3"/>
          <p:cNvSpPr/>
          <p:nvPr/>
        </p:nvSpPr>
        <p:spPr>
          <a:xfrm flipH="false" flipV="false" rot="0">
            <a:off x="-21432" y="0"/>
            <a:ext cx="18080832" cy="10287002"/>
          </a:xfrm>
          <a:custGeom>
            <a:avLst/>
            <a:gdLst/>
            <a:ahLst/>
            <a:cxnLst/>
            <a:rect r="r" b="b" t="t" l="l"/>
            <a:pathLst>
              <a:path h="10287002" w="18080832">
                <a:moveTo>
                  <a:pt x="0" y="0"/>
                </a:moveTo>
                <a:lnTo>
                  <a:pt x="18080832" y="0"/>
                </a:lnTo>
                <a:lnTo>
                  <a:pt x="18080832" y="10287002"/>
                </a:lnTo>
                <a:lnTo>
                  <a:pt x="0" y="102870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803559" y="1685994"/>
            <a:ext cx="14676117" cy="758571"/>
          </a:xfrm>
          <a:prstGeom prst="rect">
            <a:avLst/>
          </a:prstGeom>
        </p:spPr>
        <p:txBody>
          <a:bodyPr anchor="t" rtlCol="false" tIns="0" lIns="0" bIns="0" rIns="0">
            <a:spAutoFit/>
          </a:bodyPr>
          <a:lstStyle/>
          <a:p>
            <a:pPr algn="l">
              <a:lnSpc>
                <a:spcPts val="5832"/>
              </a:lnSpc>
            </a:pPr>
            <a:r>
              <a:rPr lang="en-US" sz="5400" spc="419">
                <a:solidFill>
                  <a:srgbClr val="000000"/>
                </a:solidFill>
                <a:latin typeface="Open Sans Condensed Bold"/>
              </a:rPr>
              <a:t> Agenda</a:t>
            </a:r>
          </a:p>
        </p:txBody>
      </p:sp>
      <p:sp>
        <p:nvSpPr>
          <p:cNvPr name="TextBox 5" id="5"/>
          <p:cNvSpPr txBox="true"/>
          <p:nvPr/>
        </p:nvSpPr>
        <p:spPr>
          <a:xfrm rot="0">
            <a:off x="1803558" y="3267550"/>
            <a:ext cx="14676118" cy="4643247"/>
          </a:xfrm>
          <a:prstGeom prst="rect">
            <a:avLst/>
          </a:prstGeom>
        </p:spPr>
        <p:txBody>
          <a:bodyPr anchor="t" rtlCol="false" tIns="0" lIns="0" bIns="0" rIns="0">
            <a:spAutoFit/>
          </a:bodyPr>
          <a:lstStyle/>
          <a:p>
            <a:pPr algn="l" marL="651510" indent="-325755" lvl="1">
              <a:lnSpc>
                <a:spcPts val="5184"/>
              </a:lnSpc>
              <a:buFont typeface="Arial"/>
              <a:buChar char="•"/>
            </a:pPr>
            <a:r>
              <a:rPr lang="en-US" sz="3600" spc="279">
                <a:solidFill>
                  <a:srgbClr val="000000"/>
                </a:solidFill>
                <a:latin typeface="Times New Roman"/>
              </a:rPr>
              <a:t>This presentation will cover the following key points: the problem statement regarding employee burnout in organizations, the role of AI in burnout analysis, data collection and analysis methods, AI models for burnout prediction, implementation challenges and benefits, and the potential positive impact of AI on burnout prevention and organizational performance.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C7C7C7"/>
        </a:solidFill>
      </p:bgPr>
    </p:bg>
    <p:spTree>
      <p:nvGrpSpPr>
        <p:cNvPr id="1" name=""/>
        <p:cNvGrpSpPr/>
        <p:nvPr/>
      </p:nvGrpSpPr>
      <p:grpSpPr>
        <a:xfrm>
          <a:off x="0" y="0"/>
          <a:ext cx="0" cy="0"/>
          <a:chOff x="0" y="0"/>
          <a:chExt cx="0" cy="0"/>
        </a:xfrm>
      </p:grpSpPr>
      <p:sp>
        <p:nvSpPr>
          <p:cNvPr name="Freeform 2" id="2"/>
          <p:cNvSpPr/>
          <p:nvPr/>
        </p:nvSpPr>
        <p:spPr>
          <a:xfrm flipH="false" flipV="false" rot="0">
            <a:off x="0" y="-19050"/>
            <a:ext cx="18288004" cy="10287002"/>
          </a:xfrm>
          <a:custGeom>
            <a:avLst/>
            <a:gdLst/>
            <a:ahLst/>
            <a:cxnLst/>
            <a:rect r="r" b="b" t="t" l="l"/>
            <a:pathLst>
              <a:path h="10287002" w="18288004">
                <a:moveTo>
                  <a:pt x="0" y="0"/>
                </a:moveTo>
                <a:lnTo>
                  <a:pt x="18288004" y="0"/>
                </a:lnTo>
                <a:lnTo>
                  <a:pt x="18288004" y="10287002"/>
                </a:lnTo>
                <a:lnTo>
                  <a:pt x="0" y="10287002"/>
                </a:lnTo>
                <a:lnTo>
                  <a:pt x="0" y="0"/>
                </a:lnTo>
                <a:close/>
              </a:path>
            </a:pathLst>
          </a:custGeom>
          <a:blipFill>
            <a:blip r:embed="rId2"/>
            <a:stretch>
              <a:fillRect l="0" t="0" r="0" b="0"/>
            </a:stretch>
          </a:blipFill>
        </p:spPr>
      </p:sp>
      <p:sp>
        <p:nvSpPr>
          <p:cNvPr name="Freeform 3" id="3"/>
          <p:cNvSpPr/>
          <p:nvPr/>
        </p:nvSpPr>
        <p:spPr>
          <a:xfrm flipH="false" flipV="false" rot="0">
            <a:off x="-21432" y="0"/>
            <a:ext cx="18080832" cy="10287002"/>
          </a:xfrm>
          <a:custGeom>
            <a:avLst/>
            <a:gdLst/>
            <a:ahLst/>
            <a:cxnLst/>
            <a:rect r="r" b="b" t="t" l="l"/>
            <a:pathLst>
              <a:path h="10287002" w="18080832">
                <a:moveTo>
                  <a:pt x="0" y="0"/>
                </a:moveTo>
                <a:lnTo>
                  <a:pt x="18080832" y="0"/>
                </a:lnTo>
                <a:lnTo>
                  <a:pt x="18080832" y="10287002"/>
                </a:lnTo>
                <a:lnTo>
                  <a:pt x="0" y="102870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803559" y="1581219"/>
            <a:ext cx="14676117" cy="863346"/>
          </a:xfrm>
          <a:prstGeom prst="rect">
            <a:avLst/>
          </a:prstGeom>
        </p:spPr>
        <p:txBody>
          <a:bodyPr anchor="t" rtlCol="false" tIns="0" lIns="0" bIns="0" rIns="0">
            <a:spAutoFit/>
          </a:bodyPr>
          <a:lstStyle/>
          <a:p>
            <a:pPr algn="l">
              <a:lnSpc>
                <a:spcPts val="5832"/>
              </a:lnSpc>
            </a:pPr>
            <a:r>
              <a:rPr lang="en-US" sz="5400" spc="419">
                <a:solidFill>
                  <a:srgbClr val="000000"/>
                </a:solidFill>
                <a:latin typeface="Times New Roman Bold"/>
              </a:rPr>
              <a:t>Project Overview</a:t>
            </a:r>
          </a:p>
        </p:txBody>
      </p:sp>
      <p:sp>
        <p:nvSpPr>
          <p:cNvPr name="TextBox 5" id="5"/>
          <p:cNvSpPr txBox="true"/>
          <p:nvPr/>
        </p:nvSpPr>
        <p:spPr>
          <a:xfrm rot="0">
            <a:off x="1803558" y="3372325"/>
            <a:ext cx="14676118" cy="5665333"/>
          </a:xfrm>
          <a:prstGeom prst="rect">
            <a:avLst/>
          </a:prstGeom>
        </p:spPr>
        <p:txBody>
          <a:bodyPr anchor="t" rtlCol="false" tIns="0" lIns="0" bIns="0" rIns="0">
            <a:spAutoFit/>
          </a:bodyPr>
          <a:lstStyle/>
          <a:p>
            <a:pPr algn="l" marL="504920" indent="-252460" lvl="1">
              <a:lnSpc>
                <a:spcPts val="3214"/>
              </a:lnSpc>
              <a:buFont typeface="Arial"/>
              <a:buChar char="•"/>
            </a:pPr>
            <a:r>
              <a:rPr lang="en-US" sz="2790" spc="216">
                <a:solidFill>
                  <a:srgbClr val="000000"/>
                </a:solidFill>
                <a:latin typeface="Times New Roman"/>
              </a:rPr>
              <a:t>The project aims to develop an AI-based system for employees' burnout analysis and prediction. The project recognizes the prevalent issue of employee burnout in organizations, which negatively impacts productivity, employee well-being, and overall organizational performance. By leveraging Artificial Intelligence (AI) algorithms and machine learning techniques, the system will analyze diverse data sources such as work patterns, communication data, surveys, and other relevant indicators to identify patterns and indicators of burnout. The system will provide organizations with objective insights and predictions, enabling proactive intervention strategies to prevent burnout and improve employee satisfaction and productivity. The project will address implementation challenges, ethical considerations, and ensure responsible data handling practices to safeguard privacy. The ultimate goal of the project is to create a scalable and effective solution to address employee burnout and enhance organizational well-being and performance.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C7C7C7"/>
        </a:solidFill>
      </p:bgPr>
    </p:bg>
    <p:spTree>
      <p:nvGrpSpPr>
        <p:cNvPr id="1" name=""/>
        <p:cNvGrpSpPr/>
        <p:nvPr/>
      </p:nvGrpSpPr>
      <p:grpSpPr>
        <a:xfrm>
          <a:off x="0" y="0"/>
          <a:ext cx="0" cy="0"/>
          <a:chOff x="0" y="0"/>
          <a:chExt cx="0" cy="0"/>
        </a:xfrm>
      </p:grpSpPr>
      <p:sp>
        <p:nvSpPr>
          <p:cNvPr name="Freeform 2" id="2"/>
          <p:cNvSpPr/>
          <p:nvPr/>
        </p:nvSpPr>
        <p:spPr>
          <a:xfrm flipH="false" flipV="false" rot="0">
            <a:off x="0" y="-19050"/>
            <a:ext cx="18288004" cy="10287002"/>
          </a:xfrm>
          <a:custGeom>
            <a:avLst/>
            <a:gdLst/>
            <a:ahLst/>
            <a:cxnLst/>
            <a:rect r="r" b="b" t="t" l="l"/>
            <a:pathLst>
              <a:path h="10287002" w="18288004">
                <a:moveTo>
                  <a:pt x="0" y="0"/>
                </a:moveTo>
                <a:lnTo>
                  <a:pt x="18288004" y="0"/>
                </a:lnTo>
                <a:lnTo>
                  <a:pt x="18288004" y="10287002"/>
                </a:lnTo>
                <a:lnTo>
                  <a:pt x="0" y="10287002"/>
                </a:lnTo>
                <a:lnTo>
                  <a:pt x="0" y="0"/>
                </a:lnTo>
                <a:close/>
              </a:path>
            </a:pathLst>
          </a:custGeom>
          <a:blipFill>
            <a:blip r:embed="rId2"/>
            <a:stretch>
              <a:fillRect l="0" t="0" r="0" b="0"/>
            </a:stretch>
          </a:blipFill>
        </p:spPr>
      </p:sp>
      <p:sp>
        <p:nvSpPr>
          <p:cNvPr name="Freeform 3" id="3"/>
          <p:cNvSpPr/>
          <p:nvPr/>
        </p:nvSpPr>
        <p:spPr>
          <a:xfrm flipH="false" flipV="false" rot="0">
            <a:off x="-21432" y="0"/>
            <a:ext cx="18080832" cy="10287002"/>
          </a:xfrm>
          <a:custGeom>
            <a:avLst/>
            <a:gdLst/>
            <a:ahLst/>
            <a:cxnLst/>
            <a:rect r="r" b="b" t="t" l="l"/>
            <a:pathLst>
              <a:path h="10287002" w="18080832">
                <a:moveTo>
                  <a:pt x="0" y="0"/>
                </a:moveTo>
                <a:lnTo>
                  <a:pt x="18080832" y="0"/>
                </a:lnTo>
                <a:lnTo>
                  <a:pt x="18080832" y="10287002"/>
                </a:lnTo>
                <a:lnTo>
                  <a:pt x="0" y="102870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3611887" y="1840992"/>
            <a:ext cx="14676117" cy="863346"/>
          </a:xfrm>
          <a:prstGeom prst="rect">
            <a:avLst/>
          </a:prstGeom>
        </p:spPr>
        <p:txBody>
          <a:bodyPr anchor="t" rtlCol="false" tIns="0" lIns="0" bIns="0" rIns="0">
            <a:spAutoFit/>
          </a:bodyPr>
          <a:lstStyle/>
          <a:p>
            <a:pPr algn="l">
              <a:lnSpc>
                <a:spcPts val="5832"/>
              </a:lnSpc>
            </a:pPr>
            <a:r>
              <a:rPr lang="en-US" sz="5400" spc="419">
                <a:solidFill>
                  <a:srgbClr val="000000"/>
                </a:solidFill>
                <a:latin typeface="Times New Roman Bold"/>
              </a:rPr>
              <a:t>Who are the End Users</a:t>
            </a:r>
          </a:p>
        </p:txBody>
      </p:sp>
      <p:sp>
        <p:nvSpPr>
          <p:cNvPr name="TextBox 5" id="5"/>
          <p:cNvSpPr txBox="true"/>
          <p:nvPr/>
        </p:nvSpPr>
        <p:spPr>
          <a:xfrm rot="0">
            <a:off x="1803560" y="3266697"/>
            <a:ext cx="15211902" cy="5114925"/>
          </a:xfrm>
          <a:prstGeom prst="rect">
            <a:avLst/>
          </a:prstGeom>
        </p:spPr>
        <p:txBody>
          <a:bodyPr anchor="t" rtlCol="false" tIns="0" lIns="0" bIns="0" rIns="0">
            <a:spAutoFit/>
          </a:bodyPr>
          <a:lstStyle/>
          <a:p>
            <a:pPr algn="l" marL="434340" indent="-217170" lvl="1">
              <a:lnSpc>
                <a:spcPts val="2879"/>
              </a:lnSpc>
              <a:buFont typeface="Arial"/>
              <a:buChar char="•"/>
            </a:pPr>
            <a:r>
              <a:rPr lang="en-US" sz="2400" spc="186">
                <a:solidFill>
                  <a:srgbClr val="000000"/>
                </a:solidFill>
                <a:latin typeface="Times New Roman"/>
              </a:rPr>
              <a:t>1. Human Resources (HR) Department: Utilizes the system to gain insights into burnout risks and implement interventions.</a:t>
            </a:r>
          </a:p>
          <a:p>
            <a:pPr algn="l" marL="434340" indent="-217170" lvl="1">
              <a:lnSpc>
                <a:spcPts val="2879"/>
              </a:lnSpc>
            </a:pPr>
          </a:p>
          <a:p>
            <a:pPr algn="l" marL="434340" indent="-217170" lvl="1">
              <a:lnSpc>
                <a:spcPts val="2879"/>
              </a:lnSpc>
              <a:buFont typeface="Arial"/>
              <a:buChar char="•"/>
            </a:pPr>
            <a:r>
              <a:rPr lang="en-US" sz="2400" spc="186">
                <a:solidFill>
                  <a:srgbClr val="000000"/>
                </a:solidFill>
                <a:latin typeface="Times New Roman"/>
              </a:rPr>
              <a:t>2. Managers and Team Leads: Leverage the system's insights to make informed decisions and address burnout risks within their teams.</a:t>
            </a:r>
          </a:p>
          <a:p>
            <a:pPr algn="l" marL="434340" indent="-217170" lvl="1">
              <a:lnSpc>
                <a:spcPts val="2879"/>
              </a:lnSpc>
            </a:pPr>
          </a:p>
          <a:p>
            <a:pPr algn="l" marL="434340" indent="-217170" lvl="1">
              <a:lnSpc>
                <a:spcPts val="2879"/>
              </a:lnSpc>
              <a:buFont typeface="Arial"/>
              <a:buChar char="•"/>
            </a:pPr>
            <a:r>
              <a:rPr lang="en-US" sz="2400" spc="186">
                <a:solidFill>
                  <a:srgbClr val="000000"/>
                </a:solidFill>
                <a:latin typeface="Times New Roman"/>
              </a:rPr>
              <a:t>3. Employee Assistance Programs (EAP) Providers: Use the system to identify individuals who may benefit from additional support services.</a:t>
            </a:r>
          </a:p>
          <a:p>
            <a:pPr algn="l" marL="434340" indent="-217170" lvl="1">
              <a:lnSpc>
                <a:spcPts val="2879"/>
              </a:lnSpc>
            </a:pPr>
          </a:p>
          <a:p>
            <a:pPr algn="l" marL="434340" indent="-217170" lvl="1">
              <a:lnSpc>
                <a:spcPts val="2879"/>
              </a:lnSpc>
              <a:buFont typeface="Arial"/>
              <a:buChar char="•"/>
            </a:pPr>
            <a:r>
              <a:rPr lang="en-US" sz="2400" spc="186">
                <a:solidFill>
                  <a:srgbClr val="000000"/>
                </a:solidFill>
                <a:latin typeface="Times New Roman"/>
              </a:rPr>
              <a:t>4. Organizational Leadership and Decision-makers: Utilize the system's information to assess employee well-being and make strategic decisions.</a:t>
            </a:r>
          </a:p>
          <a:p>
            <a:pPr algn="l" marL="434340" indent="-217170" lvl="1">
              <a:lnSpc>
                <a:spcPts val="2879"/>
              </a:lnSpc>
            </a:pPr>
          </a:p>
          <a:p>
            <a:pPr algn="l" marL="434340" indent="-217170" lvl="1">
              <a:lnSpc>
                <a:spcPts val="2879"/>
              </a:lnSpc>
              <a:buFont typeface="Arial"/>
              <a:buChar char="•"/>
            </a:pPr>
            <a:r>
              <a:rPr lang="en-US" sz="2400" spc="186">
                <a:solidFill>
                  <a:srgbClr val="000000"/>
                </a:solidFill>
                <a:latin typeface="Times New Roman"/>
              </a:rPr>
              <a:t>5. Employees: Benefit from the system by understanding their burnout risks and receiving timely interventions for well-being maintenance.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C7C7C7"/>
        </a:solidFill>
      </p:bgPr>
    </p:bg>
    <p:spTree>
      <p:nvGrpSpPr>
        <p:cNvPr id="1" name=""/>
        <p:cNvGrpSpPr/>
        <p:nvPr/>
      </p:nvGrpSpPr>
      <p:grpSpPr>
        <a:xfrm>
          <a:off x="0" y="0"/>
          <a:ext cx="0" cy="0"/>
          <a:chOff x="0" y="0"/>
          <a:chExt cx="0" cy="0"/>
        </a:xfrm>
      </p:grpSpPr>
      <p:sp>
        <p:nvSpPr>
          <p:cNvPr name="Freeform 2" id="2"/>
          <p:cNvSpPr/>
          <p:nvPr/>
        </p:nvSpPr>
        <p:spPr>
          <a:xfrm flipH="false" flipV="false" rot="0">
            <a:off x="0" y="-19050"/>
            <a:ext cx="18288004" cy="10287002"/>
          </a:xfrm>
          <a:custGeom>
            <a:avLst/>
            <a:gdLst/>
            <a:ahLst/>
            <a:cxnLst/>
            <a:rect r="r" b="b" t="t" l="l"/>
            <a:pathLst>
              <a:path h="10287002" w="18288004">
                <a:moveTo>
                  <a:pt x="0" y="0"/>
                </a:moveTo>
                <a:lnTo>
                  <a:pt x="18288004" y="0"/>
                </a:lnTo>
                <a:lnTo>
                  <a:pt x="18288004" y="10287002"/>
                </a:lnTo>
                <a:lnTo>
                  <a:pt x="0" y="10287002"/>
                </a:lnTo>
                <a:lnTo>
                  <a:pt x="0" y="0"/>
                </a:lnTo>
                <a:close/>
              </a:path>
            </a:pathLst>
          </a:custGeom>
          <a:blipFill>
            <a:blip r:embed="rId2"/>
            <a:stretch>
              <a:fillRect l="0" t="0" r="0" b="0"/>
            </a:stretch>
          </a:blipFill>
        </p:spPr>
      </p:sp>
      <p:sp>
        <p:nvSpPr>
          <p:cNvPr name="Freeform 3" id="3"/>
          <p:cNvSpPr/>
          <p:nvPr/>
        </p:nvSpPr>
        <p:spPr>
          <a:xfrm flipH="false" flipV="false" rot="0">
            <a:off x="-21432" y="0"/>
            <a:ext cx="18080832" cy="10287002"/>
          </a:xfrm>
          <a:custGeom>
            <a:avLst/>
            <a:gdLst/>
            <a:ahLst/>
            <a:cxnLst/>
            <a:rect r="r" b="b" t="t" l="l"/>
            <a:pathLst>
              <a:path h="10287002" w="18080832">
                <a:moveTo>
                  <a:pt x="0" y="0"/>
                </a:moveTo>
                <a:lnTo>
                  <a:pt x="18080832" y="0"/>
                </a:lnTo>
                <a:lnTo>
                  <a:pt x="18080832" y="10287002"/>
                </a:lnTo>
                <a:lnTo>
                  <a:pt x="0" y="102870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3383283" y="1711971"/>
            <a:ext cx="14676117" cy="758571"/>
          </a:xfrm>
          <a:prstGeom prst="rect">
            <a:avLst/>
          </a:prstGeom>
        </p:spPr>
        <p:txBody>
          <a:bodyPr anchor="t" rtlCol="false" tIns="0" lIns="0" bIns="0" rIns="0">
            <a:spAutoFit/>
          </a:bodyPr>
          <a:lstStyle/>
          <a:p>
            <a:pPr algn="l">
              <a:lnSpc>
                <a:spcPts val="5832"/>
              </a:lnSpc>
            </a:pPr>
            <a:r>
              <a:rPr lang="en-US" sz="5400" spc="419">
                <a:solidFill>
                  <a:srgbClr val="000000"/>
                </a:solidFill>
                <a:latin typeface="Open Sans Condensed"/>
              </a:rPr>
              <a:t>Solution and its Value Proposition</a:t>
            </a:r>
          </a:p>
        </p:txBody>
      </p:sp>
      <p:sp>
        <p:nvSpPr>
          <p:cNvPr name="TextBox 5" id="5"/>
          <p:cNvSpPr txBox="true"/>
          <p:nvPr/>
        </p:nvSpPr>
        <p:spPr>
          <a:xfrm rot="0">
            <a:off x="1803559" y="3086577"/>
            <a:ext cx="14676118" cy="7042023"/>
          </a:xfrm>
          <a:prstGeom prst="rect">
            <a:avLst/>
          </a:prstGeom>
        </p:spPr>
        <p:txBody>
          <a:bodyPr anchor="t" rtlCol="false" tIns="0" lIns="0" bIns="0" rIns="0">
            <a:spAutoFit/>
          </a:bodyPr>
          <a:lstStyle/>
          <a:p>
            <a:pPr algn="l" marL="434339" indent="-217169" lvl="1">
              <a:lnSpc>
                <a:spcPts val="3455"/>
              </a:lnSpc>
              <a:buFont typeface="Arial"/>
              <a:buChar char="•"/>
            </a:pPr>
            <a:r>
              <a:rPr lang="en-US" sz="2399" spc="186">
                <a:solidFill>
                  <a:srgbClr val="000000"/>
                </a:solidFill>
                <a:latin typeface="Times New Roman"/>
              </a:rPr>
              <a:t>1. Accurate Analysis: The system analyzes diverse data sources to provide objective insights into employee burnout risks.</a:t>
            </a:r>
          </a:p>
          <a:p>
            <a:pPr algn="l" marL="434339" indent="-217169" lvl="1">
              <a:lnSpc>
                <a:spcPts val="3455"/>
              </a:lnSpc>
            </a:pPr>
          </a:p>
          <a:p>
            <a:pPr algn="l" marL="434339" indent="-217169" lvl="1">
              <a:lnSpc>
                <a:spcPts val="3455"/>
              </a:lnSpc>
              <a:buFont typeface="Arial"/>
              <a:buChar char="•"/>
            </a:pPr>
            <a:r>
              <a:rPr lang="en-US" sz="2399" spc="186">
                <a:solidFill>
                  <a:srgbClr val="000000"/>
                </a:solidFill>
                <a:latin typeface="Times New Roman"/>
              </a:rPr>
              <a:t>2. Proactive Prediction: It predicts burnout risks, enabling organizations to take timely measures and prevent burnout.</a:t>
            </a:r>
          </a:p>
          <a:p>
            <a:pPr algn="l" marL="434339" indent="-217169" lvl="1">
              <a:lnSpc>
                <a:spcPts val="3455"/>
              </a:lnSpc>
            </a:pPr>
          </a:p>
          <a:p>
            <a:pPr algn="l" marL="434339" indent="-217169" lvl="1">
              <a:lnSpc>
                <a:spcPts val="3455"/>
              </a:lnSpc>
              <a:buFont typeface="Arial"/>
              <a:buChar char="•"/>
            </a:pPr>
            <a:r>
              <a:rPr lang="en-US" sz="2399" spc="186">
                <a:solidFill>
                  <a:srgbClr val="000000"/>
                </a:solidFill>
                <a:latin typeface="Times New Roman"/>
              </a:rPr>
              <a:t>3. Scalable and Efficient: The system efficiently processes large amounts of data, making it suitable for organizations of all sizes.</a:t>
            </a:r>
          </a:p>
          <a:p>
            <a:pPr algn="l" marL="434339" indent="-217169" lvl="1">
              <a:lnSpc>
                <a:spcPts val="3455"/>
              </a:lnSpc>
            </a:pPr>
          </a:p>
          <a:p>
            <a:pPr algn="l" marL="434339" indent="-217169" lvl="1">
              <a:lnSpc>
                <a:spcPts val="3455"/>
              </a:lnSpc>
              <a:buFont typeface="Arial"/>
              <a:buChar char="•"/>
            </a:pPr>
            <a:r>
              <a:rPr lang="en-US" sz="2399" spc="186">
                <a:solidFill>
                  <a:srgbClr val="000000"/>
                </a:solidFill>
                <a:latin typeface="Times New Roman"/>
              </a:rPr>
              <a:t>4. Objective Decision Support: It provides objective insights to support decision-making by HR professionals, managers, and organizational leaders.</a:t>
            </a:r>
          </a:p>
          <a:p>
            <a:pPr algn="l" marL="434339" indent="-217169" lvl="1">
              <a:lnSpc>
                <a:spcPts val="3455"/>
              </a:lnSpc>
            </a:pPr>
          </a:p>
          <a:p>
            <a:pPr algn="l" marL="434339" indent="-217169" lvl="1">
              <a:lnSpc>
                <a:spcPts val="3455"/>
              </a:lnSpc>
              <a:buFont typeface="Arial"/>
              <a:buChar char="•"/>
            </a:pPr>
            <a:r>
              <a:rPr lang="en-US" sz="2399" spc="186">
                <a:solidFill>
                  <a:srgbClr val="000000"/>
                </a:solidFill>
                <a:latin typeface="Times New Roman"/>
              </a:rPr>
              <a:t>5. Enhanced Well-being and Performance: By addressing burnout risks, the system improves employee well-being and drives organizational performance.</a:t>
            </a:r>
          </a:p>
          <a:p>
            <a:pPr algn="l" marL="434339" indent="-217169" lvl="1">
              <a:lnSpc>
                <a:spcPts val="3455"/>
              </a:lnSpc>
            </a:pPr>
          </a:p>
          <a:p>
            <a:pPr algn="l" marL="434339" indent="-217169" lvl="1">
              <a:lnSpc>
                <a:spcPts val="3455"/>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C7C7C7"/>
        </a:solidFill>
      </p:bgPr>
    </p:bg>
    <p:spTree>
      <p:nvGrpSpPr>
        <p:cNvPr id="1" name=""/>
        <p:cNvGrpSpPr/>
        <p:nvPr/>
      </p:nvGrpSpPr>
      <p:grpSpPr>
        <a:xfrm>
          <a:off x="0" y="0"/>
          <a:ext cx="0" cy="0"/>
          <a:chOff x="0" y="0"/>
          <a:chExt cx="0" cy="0"/>
        </a:xfrm>
      </p:grpSpPr>
      <p:sp>
        <p:nvSpPr>
          <p:cNvPr name="Freeform 2" id="2"/>
          <p:cNvSpPr/>
          <p:nvPr/>
        </p:nvSpPr>
        <p:spPr>
          <a:xfrm flipH="false" flipV="false" rot="0">
            <a:off x="0" y="-19050"/>
            <a:ext cx="18288004" cy="10287002"/>
          </a:xfrm>
          <a:custGeom>
            <a:avLst/>
            <a:gdLst/>
            <a:ahLst/>
            <a:cxnLst/>
            <a:rect r="r" b="b" t="t" l="l"/>
            <a:pathLst>
              <a:path h="10287002" w="18288004">
                <a:moveTo>
                  <a:pt x="0" y="0"/>
                </a:moveTo>
                <a:lnTo>
                  <a:pt x="18288004" y="0"/>
                </a:lnTo>
                <a:lnTo>
                  <a:pt x="18288004" y="10287002"/>
                </a:lnTo>
                <a:lnTo>
                  <a:pt x="0" y="10287002"/>
                </a:lnTo>
                <a:lnTo>
                  <a:pt x="0" y="0"/>
                </a:lnTo>
                <a:close/>
              </a:path>
            </a:pathLst>
          </a:custGeom>
          <a:blipFill>
            <a:blip r:embed="rId2"/>
            <a:stretch>
              <a:fillRect l="0" t="0" r="0" b="0"/>
            </a:stretch>
          </a:blipFill>
        </p:spPr>
      </p:sp>
      <p:sp>
        <p:nvSpPr>
          <p:cNvPr name="Freeform 3" id="3"/>
          <p:cNvSpPr/>
          <p:nvPr/>
        </p:nvSpPr>
        <p:spPr>
          <a:xfrm flipH="false" flipV="false" rot="0">
            <a:off x="-21432" y="0"/>
            <a:ext cx="18080832" cy="10287002"/>
          </a:xfrm>
          <a:custGeom>
            <a:avLst/>
            <a:gdLst/>
            <a:ahLst/>
            <a:cxnLst/>
            <a:rect r="r" b="b" t="t" l="l"/>
            <a:pathLst>
              <a:path h="10287002" w="18080832">
                <a:moveTo>
                  <a:pt x="0" y="0"/>
                </a:moveTo>
                <a:lnTo>
                  <a:pt x="18080832" y="0"/>
                </a:lnTo>
                <a:lnTo>
                  <a:pt x="18080832" y="10287002"/>
                </a:lnTo>
                <a:lnTo>
                  <a:pt x="0" y="102870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803560" y="683392"/>
            <a:ext cx="14676117" cy="1515999"/>
          </a:xfrm>
          <a:prstGeom prst="rect">
            <a:avLst/>
          </a:prstGeom>
        </p:spPr>
        <p:txBody>
          <a:bodyPr anchor="t" rtlCol="false" tIns="0" lIns="0" bIns="0" rIns="0">
            <a:spAutoFit/>
          </a:bodyPr>
          <a:lstStyle/>
          <a:p>
            <a:pPr algn="l">
              <a:lnSpc>
                <a:spcPts val="5508"/>
              </a:lnSpc>
            </a:pPr>
            <a:r>
              <a:rPr lang="en-US" sz="5100" spc="395">
                <a:solidFill>
                  <a:srgbClr val="000000"/>
                </a:solidFill>
                <a:latin typeface="Times New Roman Bold"/>
              </a:rPr>
              <a:t>How did you customize the project and make it your own?</a:t>
            </a:r>
          </a:p>
        </p:txBody>
      </p:sp>
      <p:sp>
        <p:nvSpPr>
          <p:cNvPr name="TextBox 5" id="5"/>
          <p:cNvSpPr txBox="true"/>
          <p:nvPr/>
        </p:nvSpPr>
        <p:spPr>
          <a:xfrm rot="0">
            <a:off x="1680925" y="2353439"/>
            <a:ext cx="14676118" cy="7480173"/>
          </a:xfrm>
          <a:prstGeom prst="rect">
            <a:avLst/>
          </a:prstGeom>
        </p:spPr>
        <p:txBody>
          <a:bodyPr anchor="t" rtlCol="false" tIns="0" lIns="0" bIns="0" rIns="0">
            <a:spAutoFit/>
          </a:bodyPr>
          <a:lstStyle/>
          <a:p>
            <a:pPr algn="l" marL="434339" indent="-217169" lvl="1">
              <a:lnSpc>
                <a:spcPts val="3455"/>
              </a:lnSpc>
              <a:buFont typeface="Arial"/>
              <a:buChar char="•"/>
            </a:pPr>
            <a:r>
              <a:rPr lang="en-US" sz="2399" spc="186">
                <a:solidFill>
                  <a:srgbClr val="000000"/>
                </a:solidFill>
                <a:latin typeface="Times New Roman"/>
              </a:rPr>
              <a:t>1. Advanced Data Integration: Our system combines structured and unstructured data, including employee feedback and sentiment analysis, for a comprehensive understanding of burnout risks.</a:t>
            </a:r>
          </a:p>
          <a:p>
            <a:pPr algn="l" marL="434339" indent="-217169" lvl="1">
              <a:lnSpc>
                <a:spcPts val="3455"/>
              </a:lnSpc>
            </a:pPr>
          </a:p>
          <a:p>
            <a:pPr algn="l" marL="434339" indent="-217169" lvl="1">
              <a:lnSpc>
                <a:spcPts val="3455"/>
              </a:lnSpc>
              <a:buFont typeface="Arial"/>
              <a:buChar char="•"/>
            </a:pPr>
            <a:r>
              <a:rPr lang="en-US" sz="2399" spc="186">
                <a:solidFill>
                  <a:srgbClr val="000000"/>
                </a:solidFill>
                <a:latin typeface="Times New Roman"/>
              </a:rPr>
              <a:t>2. Real-time Monitoring and Alerts: We offer real-time monitoring that continuously tracks employee data, providing instant alerts when burnout risks are detected, enabling timely interventions.</a:t>
            </a:r>
          </a:p>
          <a:p>
            <a:pPr algn="l" marL="434339" indent="-217169" lvl="1">
              <a:lnSpc>
                <a:spcPts val="3455"/>
              </a:lnSpc>
            </a:pPr>
          </a:p>
          <a:p>
            <a:pPr algn="l" marL="434339" indent="-217169" lvl="1">
              <a:lnSpc>
                <a:spcPts val="3455"/>
              </a:lnSpc>
              <a:buFont typeface="Arial"/>
              <a:buChar char="•"/>
            </a:pPr>
            <a:r>
              <a:rPr lang="en-US" sz="2399" spc="186">
                <a:solidFill>
                  <a:srgbClr val="000000"/>
                </a:solidFill>
                <a:latin typeface="Times New Roman"/>
              </a:rPr>
              <a:t>3. Personalized Recommendations: Our solution generates personalized intervention recommendations tailored to individual employees, addressing their specific burnout risks and preferences.</a:t>
            </a:r>
          </a:p>
          <a:p>
            <a:pPr algn="l" marL="434339" indent="-217169" lvl="1">
              <a:lnSpc>
                <a:spcPts val="3455"/>
              </a:lnSpc>
            </a:pPr>
          </a:p>
          <a:p>
            <a:pPr algn="l" marL="434339" indent="-217169" lvl="1">
              <a:lnSpc>
                <a:spcPts val="3455"/>
              </a:lnSpc>
              <a:buFont typeface="Arial"/>
              <a:buChar char="•"/>
            </a:pPr>
            <a:r>
              <a:rPr lang="en-US" sz="2399" spc="186">
                <a:solidFill>
                  <a:srgbClr val="000000"/>
                </a:solidFill>
                <a:latin typeface="Times New Roman"/>
              </a:rPr>
              <a:t>4. Long-term Trend Analysis: We incorporate long-term trend analysis to identify recurring factors contributing to burnout, helping organizations implement proactive strategies.</a:t>
            </a:r>
          </a:p>
          <a:p>
            <a:pPr algn="l" marL="434339" indent="-217169" lvl="1">
              <a:lnSpc>
                <a:spcPts val="3455"/>
              </a:lnSpc>
            </a:pPr>
          </a:p>
          <a:p>
            <a:pPr algn="l" marL="434339" indent="-217169" lvl="1">
              <a:lnSpc>
                <a:spcPts val="3455"/>
              </a:lnSpc>
              <a:buFont typeface="Arial"/>
              <a:buChar char="•"/>
            </a:pPr>
            <a:r>
              <a:rPr lang="en-US" sz="2399" spc="186">
                <a:solidFill>
                  <a:srgbClr val="000000"/>
                </a:solidFill>
                <a:latin typeface="Times New Roman"/>
              </a:rPr>
              <a:t>5. Ethical and Transparent AI: Our solution prioritizes ethical considerations by ensuring transparency, providing explanations for predictions, and safeguarding data privacy.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C7C7C7"/>
        </a:solidFill>
      </p:bgPr>
    </p:bg>
    <p:spTree>
      <p:nvGrpSpPr>
        <p:cNvPr id="1" name=""/>
        <p:cNvGrpSpPr/>
        <p:nvPr/>
      </p:nvGrpSpPr>
      <p:grpSpPr>
        <a:xfrm>
          <a:off x="0" y="0"/>
          <a:ext cx="0" cy="0"/>
          <a:chOff x="0" y="0"/>
          <a:chExt cx="0" cy="0"/>
        </a:xfrm>
      </p:grpSpPr>
      <p:sp>
        <p:nvSpPr>
          <p:cNvPr name="Freeform 2" id="2"/>
          <p:cNvSpPr/>
          <p:nvPr/>
        </p:nvSpPr>
        <p:spPr>
          <a:xfrm flipH="false" flipV="false" rot="0">
            <a:off x="0" y="-19050"/>
            <a:ext cx="18288004" cy="10287002"/>
          </a:xfrm>
          <a:custGeom>
            <a:avLst/>
            <a:gdLst/>
            <a:ahLst/>
            <a:cxnLst/>
            <a:rect r="r" b="b" t="t" l="l"/>
            <a:pathLst>
              <a:path h="10287002" w="18288004">
                <a:moveTo>
                  <a:pt x="0" y="0"/>
                </a:moveTo>
                <a:lnTo>
                  <a:pt x="18288004" y="0"/>
                </a:lnTo>
                <a:lnTo>
                  <a:pt x="18288004" y="10287002"/>
                </a:lnTo>
                <a:lnTo>
                  <a:pt x="0" y="10287002"/>
                </a:lnTo>
                <a:lnTo>
                  <a:pt x="0" y="0"/>
                </a:lnTo>
                <a:close/>
              </a:path>
            </a:pathLst>
          </a:custGeom>
          <a:blipFill>
            <a:blip r:embed="rId2"/>
            <a:stretch>
              <a:fillRect l="0" t="0" r="0" b="0"/>
            </a:stretch>
          </a:blipFill>
        </p:spPr>
      </p:sp>
      <p:sp>
        <p:nvSpPr>
          <p:cNvPr name="Freeform 3" id="3"/>
          <p:cNvSpPr/>
          <p:nvPr/>
        </p:nvSpPr>
        <p:spPr>
          <a:xfrm flipH="false" flipV="false" rot="0">
            <a:off x="-21432" y="0"/>
            <a:ext cx="18080832" cy="10287002"/>
          </a:xfrm>
          <a:custGeom>
            <a:avLst/>
            <a:gdLst/>
            <a:ahLst/>
            <a:cxnLst/>
            <a:rect r="r" b="b" t="t" l="l"/>
            <a:pathLst>
              <a:path h="10287002" w="18080832">
                <a:moveTo>
                  <a:pt x="0" y="0"/>
                </a:moveTo>
                <a:lnTo>
                  <a:pt x="18080832" y="0"/>
                </a:lnTo>
                <a:lnTo>
                  <a:pt x="18080832" y="10287002"/>
                </a:lnTo>
                <a:lnTo>
                  <a:pt x="0" y="102870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6063832" y="1192467"/>
            <a:ext cx="14676117" cy="852297"/>
          </a:xfrm>
          <a:prstGeom prst="rect">
            <a:avLst/>
          </a:prstGeom>
        </p:spPr>
        <p:txBody>
          <a:bodyPr anchor="t" rtlCol="false" tIns="0" lIns="0" bIns="0" rIns="0">
            <a:spAutoFit/>
          </a:bodyPr>
          <a:lstStyle/>
          <a:p>
            <a:pPr algn="l">
              <a:lnSpc>
                <a:spcPts val="5724"/>
              </a:lnSpc>
            </a:pPr>
            <a:r>
              <a:rPr lang="en-US" sz="5300" spc="411">
                <a:solidFill>
                  <a:srgbClr val="000000"/>
                </a:solidFill>
                <a:latin typeface="Times New Roman Bold"/>
              </a:rPr>
              <a:t> Modelling</a:t>
            </a:r>
          </a:p>
        </p:txBody>
      </p:sp>
      <p:sp>
        <p:nvSpPr>
          <p:cNvPr name="TextBox 5" id="5"/>
          <p:cNvSpPr txBox="true"/>
          <p:nvPr/>
        </p:nvSpPr>
        <p:spPr>
          <a:xfrm rot="0">
            <a:off x="1803559" y="2428159"/>
            <a:ext cx="14676118" cy="7159371"/>
          </a:xfrm>
          <a:prstGeom prst="rect">
            <a:avLst/>
          </a:prstGeom>
        </p:spPr>
        <p:txBody>
          <a:bodyPr anchor="t" rtlCol="false" tIns="0" lIns="0" bIns="0" rIns="0">
            <a:spAutoFit/>
          </a:bodyPr>
          <a:lstStyle/>
          <a:p>
            <a:pPr algn="l">
              <a:lnSpc>
                <a:spcPts val="3311"/>
              </a:lnSpc>
            </a:pPr>
            <a:r>
              <a:rPr lang="en-US" sz="2299" spc="178">
                <a:solidFill>
                  <a:srgbClr val="000000"/>
                </a:solidFill>
                <a:latin typeface="Times New Roman"/>
              </a:rPr>
              <a:t>1. Data Collection: Gather relevant data sources such as work-related data, surveys, and communication patterns.</a:t>
            </a:r>
          </a:p>
          <a:p>
            <a:pPr algn="l">
              <a:lnSpc>
                <a:spcPts val="3311"/>
              </a:lnSpc>
            </a:pPr>
          </a:p>
          <a:p>
            <a:pPr algn="l">
              <a:lnSpc>
                <a:spcPts val="3311"/>
              </a:lnSpc>
            </a:pPr>
            <a:r>
              <a:rPr lang="en-US" sz="2299" spc="178">
                <a:solidFill>
                  <a:srgbClr val="000000"/>
                </a:solidFill>
                <a:latin typeface="Times New Roman"/>
              </a:rPr>
              <a:t>2. Algorithm Selection: Choose appropriate machine learning algorithms, such as decision trees or neural networks.</a:t>
            </a:r>
          </a:p>
          <a:p>
            <a:pPr algn="l">
              <a:lnSpc>
                <a:spcPts val="3311"/>
              </a:lnSpc>
            </a:pPr>
          </a:p>
          <a:p>
            <a:pPr algn="l">
              <a:lnSpc>
                <a:spcPts val="3311"/>
              </a:lnSpc>
            </a:pPr>
            <a:r>
              <a:rPr lang="en-US" sz="2299" spc="178">
                <a:solidFill>
                  <a:srgbClr val="000000"/>
                </a:solidFill>
                <a:latin typeface="Times New Roman"/>
              </a:rPr>
              <a:t>3. Model Training: Train the models using labeled data to learn patterns and correlations.</a:t>
            </a:r>
          </a:p>
          <a:p>
            <a:pPr algn="l">
              <a:lnSpc>
                <a:spcPts val="3311"/>
              </a:lnSpc>
            </a:pPr>
          </a:p>
          <a:p>
            <a:pPr algn="l">
              <a:lnSpc>
                <a:spcPts val="3311"/>
              </a:lnSpc>
            </a:pPr>
            <a:r>
              <a:rPr lang="en-US" sz="2299" spc="178">
                <a:solidFill>
                  <a:srgbClr val="000000"/>
                </a:solidFill>
                <a:latin typeface="Times New Roman"/>
              </a:rPr>
              <a:t>4. Model Evaluation: Assess model performance using metrics like accuracy and precision.</a:t>
            </a:r>
          </a:p>
          <a:p>
            <a:pPr algn="l">
              <a:lnSpc>
                <a:spcPts val="3311"/>
              </a:lnSpc>
            </a:pPr>
          </a:p>
          <a:p>
            <a:pPr algn="l">
              <a:lnSpc>
                <a:spcPts val="3311"/>
              </a:lnSpc>
            </a:pPr>
            <a:r>
              <a:rPr lang="en-US" sz="2299" spc="178">
                <a:solidFill>
                  <a:srgbClr val="000000"/>
                </a:solidFill>
                <a:latin typeface="Times New Roman"/>
              </a:rPr>
              <a:t>5. Prediction and Insights: Apply trained models to predict burnout risks and extract meaningful insights.</a:t>
            </a:r>
          </a:p>
          <a:p>
            <a:pPr algn="l">
              <a:lnSpc>
                <a:spcPts val="3311"/>
              </a:lnSpc>
            </a:pPr>
          </a:p>
          <a:p>
            <a:pPr algn="l">
              <a:lnSpc>
                <a:spcPts val="3311"/>
              </a:lnSpc>
            </a:pPr>
            <a:r>
              <a:rPr lang="en-US" sz="2299" spc="178">
                <a:solidFill>
                  <a:srgbClr val="000000"/>
                </a:solidFill>
                <a:latin typeface="Times New Roman"/>
              </a:rPr>
              <a:t>6. Model Iteration and Improvement: Continuously refine models based on feedback and new data.</a:t>
            </a:r>
          </a:p>
          <a:p>
            <a:pPr algn="l">
              <a:lnSpc>
                <a:spcPts val="3311"/>
              </a:lnSpc>
            </a:pPr>
          </a:p>
          <a:p>
            <a:pPr algn="l">
              <a:lnSpc>
                <a:spcPts val="3311"/>
              </a:lnSpc>
            </a:pPr>
            <a:r>
              <a:rPr lang="en-US" sz="2299" spc="178">
                <a:solidFill>
                  <a:srgbClr val="000000"/>
                </a:solidFill>
                <a:latin typeface="Times New Roman"/>
              </a:rPr>
              <a:t>7. Integration and Deployment: Integrate models into the burnout analysis system and deploy for ongoing use.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DAFqmAtxytE</dc:identifier>
  <dcterms:modified xsi:type="dcterms:W3CDTF">2011-08-01T06:04:30Z</dcterms:modified>
  <cp:revision>1</cp:revision>
  <dc:title>Presented by Temmanaboyina Vivek</dc:title>
</cp:coreProperties>
</file>