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82" r:id="rId2"/>
    <p:sldId id="258" r:id="rId3"/>
    <p:sldId id="283" r:id="rId4"/>
    <p:sldId id="284" r:id="rId5"/>
    <p:sldId id="285" r:id="rId6"/>
    <p:sldId id="286" r:id="rId7"/>
    <p:sldId id="287" r:id="rId8"/>
    <p:sldId id="288" r:id="rId9"/>
    <p:sldId id="293" r:id="rId10"/>
    <p:sldId id="291" r:id="rId11"/>
    <p:sldId id="294" r:id="rId12"/>
    <p:sldId id="29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33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9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AE8E7F-AFE1-4F21-9051-CC8C22875E72}" type="doc">
      <dgm:prSet loTypeId="urn:microsoft.com/office/officeart/2005/8/layout/target3" loCatId="list" qsTypeId="urn:microsoft.com/office/officeart/2005/8/quickstyle/simple5" qsCatId="simple" csTypeId="urn:microsoft.com/office/officeart/2005/8/colors/accent5_4" csCatId="accent5" phldr="1"/>
      <dgm:spPr/>
      <dgm:t>
        <a:bodyPr/>
        <a:lstStyle/>
        <a:p>
          <a:endParaRPr lang="en-IN"/>
        </a:p>
      </dgm:t>
    </dgm:pt>
    <dgm:pt modelId="{447D0A1A-95A0-4580-9670-21F8D33E1E7F}">
      <dgm:prSet phldrT="[Text]"/>
      <dgm:spPr/>
      <dgm:t>
        <a:bodyPr/>
        <a:lstStyle/>
        <a:p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App Development</a:t>
          </a:r>
          <a:endParaRPr lang="en-IN" dirty="0"/>
        </a:p>
      </dgm:t>
    </dgm:pt>
    <dgm:pt modelId="{8D91E86E-44AB-4DA6-A9C1-EBBDB9E9AB58}" type="parTrans" cxnId="{B5282CB9-1BE1-4B33-81E2-037FCFF19A00}">
      <dgm:prSet/>
      <dgm:spPr/>
      <dgm:t>
        <a:bodyPr/>
        <a:lstStyle/>
        <a:p>
          <a:endParaRPr lang="en-IN"/>
        </a:p>
      </dgm:t>
    </dgm:pt>
    <dgm:pt modelId="{FDB8EA5F-57C8-48CC-A1D9-33AC29E26986}" type="sibTrans" cxnId="{B5282CB9-1BE1-4B33-81E2-037FCFF19A00}">
      <dgm:prSet/>
      <dgm:spPr/>
      <dgm:t>
        <a:bodyPr/>
        <a:lstStyle/>
        <a:p>
          <a:endParaRPr lang="en-IN"/>
        </a:p>
      </dgm:t>
    </dgm:pt>
    <dgm:pt modelId="{E5CC050F-3B34-4E86-997E-70831152DB55}">
      <dgm:prSet phldrT="[Text]"/>
      <dgm:spPr/>
      <dgm:t>
        <a:bodyPr/>
        <a:lstStyle/>
        <a:p>
          <a:r>
            <a:rPr lang="en-US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Front-end : HTML, CSS &amp; </a:t>
          </a:r>
          <a:r>
            <a:rPr lang="en-US" b="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Javascript</a:t>
          </a:r>
          <a:endParaRPr lang="en-IN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AD2CBC1-5B56-49F5-B939-A36829018785}" type="parTrans" cxnId="{DE5FB86C-1974-46F6-8072-CBE66880DF63}">
      <dgm:prSet/>
      <dgm:spPr/>
      <dgm:t>
        <a:bodyPr/>
        <a:lstStyle/>
        <a:p>
          <a:endParaRPr lang="en-IN"/>
        </a:p>
      </dgm:t>
    </dgm:pt>
    <dgm:pt modelId="{65A40F15-D3CD-46B0-93AB-382E7D9D4E40}" type="sibTrans" cxnId="{DE5FB86C-1974-46F6-8072-CBE66880DF63}">
      <dgm:prSet/>
      <dgm:spPr/>
      <dgm:t>
        <a:bodyPr/>
        <a:lstStyle/>
        <a:p>
          <a:endParaRPr lang="en-IN"/>
        </a:p>
      </dgm:t>
    </dgm:pt>
    <dgm:pt modelId="{84053F2D-A8E1-4B4F-B9C9-01F2064575CA}">
      <dgm:prSet phldrT="[Text]"/>
      <dgm:spPr/>
      <dgm:t>
        <a:bodyPr/>
        <a:lstStyle/>
        <a:p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Model Development</a:t>
          </a:r>
          <a:endParaRPr lang="en-IN" dirty="0"/>
        </a:p>
      </dgm:t>
    </dgm:pt>
    <dgm:pt modelId="{DA0617FB-1ACB-4A98-A9E2-7BAA9C443AAE}" type="parTrans" cxnId="{BC8F8F20-094B-427E-9BD6-41B1FB558D0E}">
      <dgm:prSet/>
      <dgm:spPr/>
      <dgm:t>
        <a:bodyPr/>
        <a:lstStyle/>
        <a:p>
          <a:endParaRPr lang="en-IN"/>
        </a:p>
      </dgm:t>
    </dgm:pt>
    <dgm:pt modelId="{3D7A0472-CBD8-4F24-9E04-9B843BD779DD}" type="sibTrans" cxnId="{BC8F8F20-094B-427E-9BD6-41B1FB558D0E}">
      <dgm:prSet/>
      <dgm:spPr/>
      <dgm:t>
        <a:bodyPr/>
        <a:lstStyle/>
        <a:p>
          <a:endParaRPr lang="en-IN"/>
        </a:p>
      </dgm:t>
    </dgm:pt>
    <dgm:pt modelId="{A616DE0D-29F0-433A-A6DA-0A1E0BB37857}">
      <dgm:prSet phldrT="[Text]"/>
      <dgm:spPr>
        <a:ln>
          <a:solidFill>
            <a:schemeClr val="bg1">
              <a:lumMod val="50000"/>
              <a:lumOff val="50000"/>
            </a:schemeClr>
          </a:solidFill>
        </a:ln>
      </dgm:spPr>
      <dgm:t>
        <a:bodyPr/>
        <a:lstStyle/>
        <a:p>
          <a:r>
            <a:rPr lang="en-US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 CNN-LSTM hybrid model is developed using TensorFlow.</a:t>
          </a:r>
          <a:endParaRPr lang="en-IN" b="0" dirty="0"/>
        </a:p>
      </dgm:t>
    </dgm:pt>
    <dgm:pt modelId="{4EF4389A-E0D9-4530-AA14-89ACD2273831}" type="parTrans" cxnId="{2E391B41-095B-41BD-B6DC-7A2138D523C3}">
      <dgm:prSet/>
      <dgm:spPr/>
      <dgm:t>
        <a:bodyPr/>
        <a:lstStyle/>
        <a:p>
          <a:endParaRPr lang="en-IN"/>
        </a:p>
      </dgm:t>
    </dgm:pt>
    <dgm:pt modelId="{1B66A3CA-099A-452F-B8F8-8C6F2C639EAF}" type="sibTrans" cxnId="{2E391B41-095B-41BD-B6DC-7A2138D523C3}">
      <dgm:prSet/>
      <dgm:spPr/>
      <dgm:t>
        <a:bodyPr/>
        <a:lstStyle/>
        <a:p>
          <a:endParaRPr lang="en-IN"/>
        </a:p>
      </dgm:t>
    </dgm:pt>
    <dgm:pt modelId="{22EA0AD0-3184-4F66-8CE7-FAA07CA6F094}">
      <dgm:prSet phldrT="[Text]"/>
      <dgm:spPr/>
      <dgm:t>
        <a:bodyPr/>
        <a:lstStyle/>
        <a:p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 Collection</a:t>
          </a:r>
          <a:endParaRPr lang="en-IN" dirty="0"/>
        </a:p>
      </dgm:t>
    </dgm:pt>
    <dgm:pt modelId="{85538A49-ADBB-4C94-9221-D9352E360E8C}" type="parTrans" cxnId="{8748B726-C43B-4CB0-B07C-82126692DF40}">
      <dgm:prSet/>
      <dgm:spPr/>
      <dgm:t>
        <a:bodyPr/>
        <a:lstStyle/>
        <a:p>
          <a:endParaRPr lang="en-IN"/>
        </a:p>
      </dgm:t>
    </dgm:pt>
    <dgm:pt modelId="{C321550B-7F17-4058-A853-7F3AEFDD9D59}" type="sibTrans" cxnId="{8748B726-C43B-4CB0-B07C-82126692DF40}">
      <dgm:prSet/>
      <dgm:spPr/>
      <dgm:t>
        <a:bodyPr/>
        <a:lstStyle/>
        <a:p>
          <a:endParaRPr lang="en-IN"/>
        </a:p>
      </dgm:t>
    </dgm:pt>
    <dgm:pt modelId="{81B23E08-B47D-4198-9651-63F19601A3C7}">
      <dgm:prSet phldrT="[Text]"/>
      <dgm:spPr/>
      <dgm:t>
        <a:bodyPr/>
        <a:lstStyle/>
        <a:p>
          <a:r>
            <a:rPr lang="en-US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IAM Handwriting, MNIST Dataset is used to train the OCR model</a:t>
          </a:r>
          <a:endParaRPr lang="en-IN" b="0" dirty="0"/>
        </a:p>
      </dgm:t>
    </dgm:pt>
    <dgm:pt modelId="{89E3140C-2DA6-49EF-A144-786DAB000C13}" type="sibTrans" cxnId="{6D021C55-7F71-4B39-9122-C057C280CC2D}">
      <dgm:prSet/>
      <dgm:spPr/>
      <dgm:t>
        <a:bodyPr/>
        <a:lstStyle/>
        <a:p>
          <a:endParaRPr lang="en-IN"/>
        </a:p>
      </dgm:t>
    </dgm:pt>
    <dgm:pt modelId="{9F80FE50-0BC3-416E-89B7-F034A986D7B4}" type="parTrans" cxnId="{6D021C55-7F71-4B39-9122-C057C280CC2D}">
      <dgm:prSet/>
      <dgm:spPr/>
      <dgm:t>
        <a:bodyPr/>
        <a:lstStyle/>
        <a:p>
          <a:endParaRPr lang="en-IN"/>
        </a:p>
      </dgm:t>
    </dgm:pt>
    <dgm:pt modelId="{BF8C3C4A-C178-4F9B-B700-8896DB6D47FE}">
      <dgm:prSet phldrT="[Text]"/>
      <dgm:spPr/>
      <dgm:t>
        <a:bodyPr/>
        <a:lstStyle/>
        <a:p>
          <a:r>
            <a:rPr lang="en-US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Back-end : Flask</a:t>
          </a:r>
          <a:endParaRPr lang="en-IN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9CF3354-9DB7-4946-8BB3-A1C1C580F0DF}" type="parTrans" cxnId="{187B7008-2F67-4495-A67E-804BA3198C68}">
      <dgm:prSet/>
      <dgm:spPr/>
      <dgm:t>
        <a:bodyPr/>
        <a:lstStyle/>
        <a:p>
          <a:endParaRPr lang="en-IN"/>
        </a:p>
      </dgm:t>
    </dgm:pt>
    <dgm:pt modelId="{7A22D187-04A0-4086-A44B-B09AC31EA1ED}" type="sibTrans" cxnId="{187B7008-2F67-4495-A67E-804BA3198C68}">
      <dgm:prSet/>
      <dgm:spPr/>
      <dgm:t>
        <a:bodyPr/>
        <a:lstStyle/>
        <a:p>
          <a:endParaRPr lang="en-IN"/>
        </a:p>
      </dgm:t>
    </dgm:pt>
    <dgm:pt modelId="{42835171-9E43-4C6C-9A9B-C8302CA33758}">
      <dgm:prSet phldrT="[Text]"/>
      <dgm:spPr/>
      <dgm:t>
        <a:bodyPr/>
        <a:lstStyle/>
        <a:p>
          <a:r>
            <a:rPr lang="en-IN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Features: Hugging Face Transformers, </a:t>
          </a:r>
          <a:r>
            <a:rPr lang="en-IN" b="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Pytorch</a:t>
          </a:r>
          <a:r>
            <a:rPr lang="en-IN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models</a:t>
          </a:r>
        </a:p>
      </dgm:t>
    </dgm:pt>
    <dgm:pt modelId="{F21F172A-CEDF-4473-AD4A-F2AC33D3ABF6}" type="parTrans" cxnId="{F9B250AD-65B5-4FBE-BE1F-C69EAE3EAFAD}">
      <dgm:prSet/>
      <dgm:spPr/>
      <dgm:t>
        <a:bodyPr/>
        <a:lstStyle/>
        <a:p>
          <a:endParaRPr lang="en-IN"/>
        </a:p>
      </dgm:t>
    </dgm:pt>
    <dgm:pt modelId="{B86900DB-3C0B-4289-81CE-AB99A6906FFB}" type="sibTrans" cxnId="{F9B250AD-65B5-4FBE-BE1F-C69EAE3EAFAD}">
      <dgm:prSet/>
      <dgm:spPr/>
      <dgm:t>
        <a:bodyPr/>
        <a:lstStyle/>
        <a:p>
          <a:endParaRPr lang="en-IN"/>
        </a:p>
      </dgm:t>
    </dgm:pt>
    <dgm:pt modelId="{E19960DB-DA11-4381-8A20-25D605758A89}">
      <dgm:prSet phldrT="[Text]"/>
      <dgm:spPr>
        <a:ln>
          <a:solidFill>
            <a:schemeClr val="bg1">
              <a:lumMod val="50000"/>
              <a:lumOff val="50000"/>
            </a:schemeClr>
          </a:solidFill>
        </a:ln>
      </dgm:spPr>
      <dgm:t>
        <a:bodyPr/>
        <a:lstStyle/>
        <a:p>
          <a:r>
            <a:rPr lang="en-IN" b="0" dirty="0"/>
            <a:t>Tesseract OCR engine and </a:t>
          </a:r>
          <a:r>
            <a:rPr lang="en-IN" b="0" dirty="0" err="1"/>
            <a:t>pytesseract</a:t>
          </a:r>
          <a:r>
            <a:rPr lang="en-IN" b="0" dirty="0"/>
            <a:t> module</a:t>
          </a:r>
        </a:p>
      </dgm:t>
    </dgm:pt>
    <dgm:pt modelId="{B7B4AE1F-12D7-4D7E-A595-66ED0D4E7F57}" type="parTrans" cxnId="{D7EB5390-6557-4616-97B7-A1413243AA77}">
      <dgm:prSet/>
      <dgm:spPr/>
      <dgm:t>
        <a:bodyPr/>
        <a:lstStyle/>
        <a:p>
          <a:endParaRPr lang="en-IN"/>
        </a:p>
      </dgm:t>
    </dgm:pt>
    <dgm:pt modelId="{B7C2D0AB-219E-485B-A30D-CEBB8E25282E}" type="sibTrans" cxnId="{D7EB5390-6557-4616-97B7-A1413243AA77}">
      <dgm:prSet/>
      <dgm:spPr/>
      <dgm:t>
        <a:bodyPr/>
        <a:lstStyle/>
        <a:p>
          <a:endParaRPr lang="en-IN"/>
        </a:p>
      </dgm:t>
    </dgm:pt>
    <dgm:pt modelId="{544B0BF9-1EFA-4918-9E58-0FFBE2CA607D}" type="pres">
      <dgm:prSet presAssocID="{55AE8E7F-AFE1-4F21-9051-CC8C22875E72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716E7602-4593-4445-9307-3BE46B5BFD81}" type="pres">
      <dgm:prSet presAssocID="{447D0A1A-95A0-4580-9670-21F8D33E1E7F}" presName="circle1" presStyleLbl="node1" presStyleIdx="0" presStyleCnt="3"/>
      <dgm:spPr/>
    </dgm:pt>
    <dgm:pt modelId="{1C73F403-86EF-4A12-BC8C-B8AE5F817E66}" type="pres">
      <dgm:prSet presAssocID="{447D0A1A-95A0-4580-9670-21F8D33E1E7F}" presName="space" presStyleCnt="0"/>
      <dgm:spPr/>
    </dgm:pt>
    <dgm:pt modelId="{6E1C1CAF-4155-4CCC-8BA2-E359BA60B19B}" type="pres">
      <dgm:prSet presAssocID="{447D0A1A-95A0-4580-9670-21F8D33E1E7F}" presName="rect1" presStyleLbl="alignAcc1" presStyleIdx="0" presStyleCnt="3"/>
      <dgm:spPr/>
    </dgm:pt>
    <dgm:pt modelId="{09610280-A089-4F89-9F4D-5A906541147C}" type="pres">
      <dgm:prSet presAssocID="{84053F2D-A8E1-4B4F-B9C9-01F2064575CA}" presName="vertSpace2" presStyleLbl="node1" presStyleIdx="0" presStyleCnt="3"/>
      <dgm:spPr/>
    </dgm:pt>
    <dgm:pt modelId="{A1398764-C980-4D8A-976E-802291B1A451}" type="pres">
      <dgm:prSet presAssocID="{84053F2D-A8E1-4B4F-B9C9-01F2064575CA}" presName="circle2" presStyleLbl="node1" presStyleIdx="1" presStyleCnt="3"/>
      <dgm:spPr/>
    </dgm:pt>
    <dgm:pt modelId="{BA3AAD7C-A857-46D1-93F4-9E3251637766}" type="pres">
      <dgm:prSet presAssocID="{84053F2D-A8E1-4B4F-B9C9-01F2064575CA}" presName="rect2" presStyleLbl="alignAcc1" presStyleIdx="1" presStyleCnt="3"/>
      <dgm:spPr/>
    </dgm:pt>
    <dgm:pt modelId="{5BC915A1-344A-4B2E-A137-0366481360D8}" type="pres">
      <dgm:prSet presAssocID="{22EA0AD0-3184-4F66-8CE7-FAA07CA6F094}" presName="vertSpace3" presStyleLbl="node1" presStyleIdx="1" presStyleCnt="3"/>
      <dgm:spPr/>
    </dgm:pt>
    <dgm:pt modelId="{94374CC4-F7A2-4658-99D7-85EE943DF023}" type="pres">
      <dgm:prSet presAssocID="{22EA0AD0-3184-4F66-8CE7-FAA07CA6F094}" presName="circle3" presStyleLbl="node1" presStyleIdx="2" presStyleCnt="3"/>
      <dgm:spPr>
        <a:solidFill>
          <a:srgbClr val="9F4758"/>
        </a:solidFill>
      </dgm:spPr>
    </dgm:pt>
    <dgm:pt modelId="{4E335959-239F-4327-852D-335F9552120A}" type="pres">
      <dgm:prSet presAssocID="{22EA0AD0-3184-4F66-8CE7-FAA07CA6F094}" presName="rect3" presStyleLbl="alignAcc1" presStyleIdx="2" presStyleCnt="3"/>
      <dgm:spPr/>
    </dgm:pt>
    <dgm:pt modelId="{B3594B74-ADA0-4556-AEA2-2FD5464611C8}" type="pres">
      <dgm:prSet presAssocID="{447D0A1A-95A0-4580-9670-21F8D33E1E7F}" presName="rect1ParTx" presStyleLbl="alignAcc1" presStyleIdx="2" presStyleCnt="3">
        <dgm:presLayoutVars>
          <dgm:chMax val="1"/>
          <dgm:bulletEnabled val="1"/>
        </dgm:presLayoutVars>
      </dgm:prSet>
      <dgm:spPr/>
    </dgm:pt>
    <dgm:pt modelId="{C411923D-D35A-425B-A04A-F3CFCF18387E}" type="pres">
      <dgm:prSet presAssocID="{447D0A1A-95A0-4580-9670-21F8D33E1E7F}" presName="rect1ChTx" presStyleLbl="alignAcc1" presStyleIdx="2" presStyleCnt="3">
        <dgm:presLayoutVars>
          <dgm:bulletEnabled val="1"/>
        </dgm:presLayoutVars>
      </dgm:prSet>
      <dgm:spPr/>
    </dgm:pt>
    <dgm:pt modelId="{805EFD4C-0FB5-4009-8170-35E0E66A1585}" type="pres">
      <dgm:prSet presAssocID="{84053F2D-A8E1-4B4F-B9C9-01F2064575CA}" presName="rect2ParTx" presStyleLbl="alignAcc1" presStyleIdx="2" presStyleCnt="3">
        <dgm:presLayoutVars>
          <dgm:chMax val="1"/>
          <dgm:bulletEnabled val="1"/>
        </dgm:presLayoutVars>
      </dgm:prSet>
      <dgm:spPr/>
    </dgm:pt>
    <dgm:pt modelId="{4B02E3A8-F3DD-476C-AD44-BF34123B0DDD}" type="pres">
      <dgm:prSet presAssocID="{84053F2D-A8E1-4B4F-B9C9-01F2064575CA}" presName="rect2ChTx" presStyleLbl="alignAcc1" presStyleIdx="2" presStyleCnt="3">
        <dgm:presLayoutVars>
          <dgm:bulletEnabled val="1"/>
        </dgm:presLayoutVars>
      </dgm:prSet>
      <dgm:spPr/>
    </dgm:pt>
    <dgm:pt modelId="{0685E226-0617-4C8E-A707-F250E279947D}" type="pres">
      <dgm:prSet presAssocID="{22EA0AD0-3184-4F66-8CE7-FAA07CA6F094}" presName="rect3ParTx" presStyleLbl="alignAcc1" presStyleIdx="2" presStyleCnt="3">
        <dgm:presLayoutVars>
          <dgm:chMax val="1"/>
          <dgm:bulletEnabled val="1"/>
        </dgm:presLayoutVars>
      </dgm:prSet>
      <dgm:spPr/>
    </dgm:pt>
    <dgm:pt modelId="{6F242EDE-0105-45F9-8702-85A6D65C8B58}" type="pres">
      <dgm:prSet presAssocID="{22EA0AD0-3184-4F66-8CE7-FAA07CA6F094}" presName="rect3ChTx" presStyleLbl="alignAcc1" presStyleIdx="2" presStyleCnt="3">
        <dgm:presLayoutVars>
          <dgm:bulletEnabled val="1"/>
        </dgm:presLayoutVars>
      </dgm:prSet>
      <dgm:spPr/>
    </dgm:pt>
  </dgm:ptLst>
  <dgm:cxnLst>
    <dgm:cxn modelId="{187B7008-2F67-4495-A67E-804BA3198C68}" srcId="{447D0A1A-95A0-4580-9670-21F8D33E1E7F}" destId="{BF8C3C4A-C178-4F9B-B700-8896DB6D47FE}" srcOrd="1" destOrd="0" parTransId="{49CF3354-9DB7-4946-8BB3-A1C1C580F0DF}" sibTransId="{7A22D187-04A0-4086-A44B-B09AC31EA1ED}"/>
    <dgm:cxn modelId="{BC8F8F20-094B-427E-9BD6-41B1FB558D0E}" srcId="{55AE8E7F-AFE1-4F21-9051-CC8C22875E72}" destId="{84053F2D-A8E1-4B4F-B9C9-01F2064575CA}" srcOrd="1" destOrd="0" parTransId="{DA0617FB-1ACB-4A98-A9E2-7BAA9C443AAE}" sibTransId="{3D7A0472-CBD8-4F24-9E04-9B843BD779DD}"/>
    <dgm:cxn modelId="{8748B726-C43B-4CB0-B07C-82126692DF40}" srcId="{55AE8E7F-AFE1-4F21-9051-CC8C22875E72}" destId="{22EA0AD0-3184-4F66-8CE7-FAA07CA6F094}" srcOrd="2" destOrd="0" parTransId="{85538A49-ADBB-4C94-9221-D9352E360E8C}" sibTransId="{C321550B-7F17-4058-A853-7F3AEFDD9D59}"/>
    <dgm:cxn modelId="{2AB7282B-F3D4-43D6-882B-D3391A9FF49E}" type="presOf" srcId="{55AE8E7F-AFE1-4F21-9051-CC8C22875E72}" destId="{544B0BF9-1EFA-4918-9E58-0FFBE2CA607D}" srcOrd="0" destOrd="0" presId="urn:microsoft.com/office/officeart/2005/8/layout/target3"/>
    <dgm:cxn modelId="{37B8413B-21E2-417D-A377-0D2B7790C948}" type="presOf" srcId="{BF8C3C4A-C178-4F9B-B700-8896DB6D47FE}" destId="{C411923D-D35A-425B-A04A-F3CFCF18387E}" srcOrd="0" destOrd="1" presId="urn:microsoft.com/office/officeart/2005/8/layout/target3"/>
    <dgm:cxn modelId="{F9545B40-032D-4162-9135-120755B94A6D}" type="presOf" srcId="{E19960DB-DA11-4381-8A20-25D605758A89}" destId="{4B02E3A8-F3DD-476C-AD44-BF34123B0DDD}" srcOrd="0" destOrd="1" presId="urn:microsoft.com/office/officeart/2005/8/layout/target3"/>
    <dgm:cxn modelId="{D610745F-732A-4627-BD9E-E760DBD8BFF1}" type="presOf" srcId="{84053F2D-A8E1-4B4F-B9C9-01F2064575CA}" destId="{805EFD4C-0FB5-4009-8170-35E0E66A1585}" srcOrd="1" destOrd="0" presId="urn:microsoft.com/office/officeart/2005/8/layout/target3"/>
    <dgm:cxn modelId="{2E391B41-095B-41BD-B6DC-7A2138D523C3}" srcId="{84053F2D-A8E1-4B4F-B9C9-01F2064575CA}" destId="{A616DE0D-29F0-433A-A6DA-0A1E0BB37857}" srcOrd="0" destOrd="0" parTransId="{4EF4389A-E0D9-4530-AA14-89ACD2273831}" sibTransId="{1B66A3CA-099A-452F-B8F8-8C6F2C639EAF}"/>
    <dgm:cxn modelId="{DE5FB86C-1974-46F6-8072-CBE66880DF63}" srcId="{447D0A1A-95A0-4580-9670-21F8D33E1E7F}" destId="{E5CC050F-3B34-4E86-997E-70831152DB55}" srcOrd="0" destOrd="0" parTransId="{8AD2CBC1-5B56-49F5-B939-A36829018785}" sibTransId="{65A40F15-D3CD-46B0-93AB-382E7D9D4E40}"/>
    <dgm:cxn modelId="{EAA96771-7221-42A1-9A5C-FEE81D3154E6}" type="presOf" srcId="{22EA0AD0-3184-4F66-8CE7-FAA07CA6F094}" destId="{0685E226-0617-4C8E-A707-F250E279947D}" srcOrd="1" destOrd="0" presId="urn:microsoft.com/office/officeart/2005/8/layout/target3"/>
    <dgm:cxn modelId="{6D021C55-7F71-4B39-9122-C057C280CC2D}" srcId="{22EA0AD0-3184-4F66-8CE7-FAA07CA6F094}" destId="{81B23E08-B47D-4198-9651-63F19601A3C7}" srcOrd="0" destOrd="0" parTransId="{9F80FE50-0BC3-416E-89B7-F034A986D7B4}" sibTransId="{89E3140C-2DA6-49EF-A144-786DAB000C13}"/>
    <dgm:cxn modelId="{7F2A1357-BF23-4089-AC73-6D8A37AD2D91}" type="presOf" srcId="{84053F2D-A8E1-4B4F-B9C9-01F2064575CA}" destId="{BA3AAD7C-A857-46D1-93F4-9E3251637766}" srcOrd="0" destOrd="0" presId="urn:microsoft.com/office/officeart/2005/8/layout/target3"/>
    <dgm:cxn modelId="{D7EB5390-6557-4616-97B7-A1413243AA77}" srcId="{84053F2D-A8E1-4B4F-B9C9-01F2064575CA}" destId="{E19960DB-DA11-4381-8A20-25D605758A89}" srcOrd="1" destOrd="0" parTransId="{B7B4AE1F-12D7-4D7E-A595-66ED0D4E7F57}" sibTransId="{B7C2D0AB-219E-485B-A30D-CEBB8E25282E}"/>
    <dgm:cxn modelId="{E364A2A3-489F-4F06-A817-6F4AA4B2BD77}" type="presOf" srcId="{E5CC050F-3B34-4E86-997E-70831152DB55}" destId="{C411923D-D35A-425B-A04A-F3CFCF18387E}" srcOrd="0" destOrd="0" presId="urn:microsoft.com/office/officeart/2005/8/layout/target3"/>
    <dgm:cxn modelId="{4859EDA3-A8EC-4B13-80B5-5D5EA21576D6}" type="presOf" srcId="{22EA0AD0-3184-4F66-8CE7-FAA07CA6F094}" destId="{4E335959-239F-4327-852D-335F9552120A}" srcOrd="0" destOrd="0" presId="urn:microsoft.com/office/officeart/2005/8/layout/target3"/>
    <dgm:cxn modelId="{F9B250AD-65B5-4FBE-BE1F-C69EAE3EAFAD}" srcId="{447D0A1A-95A0-4580-9670-21F8D33E1E7F}" destId="{42835171-9E43-4C6C-9A9B-C8302CA33758}" srcOrd="2" destOrd="0" parTransId="{F21F172A-CEDF-4473-AD4A-F2AC33D3ABF6}" sibTransId="{B86900DB-3C0B-4289-81CE-AB99A6906FFB}"/>
    <dgm:cxn modelId="{B5282CB9-1BE1-4B33-81E2-037FCFF19A00}" srcId="{55AE8E7F-AFE1-4F21-9051-CC8C22875E72}" destId="{447D0A1A-95A0-4580-9670-21F8D33E1E7F}" srcOrd="0" destOrd="0" parTransId="{8D91E86E-44AB-4DA6-A9C1-EBBDB9E9AB58}" sibTransId="{FDB8EA5F-57C8-48CC-A1D9-33AC29E26986}"/>
    <dgm:cxn modelId="{0CBFF0BA-7EBD-470C-A0A3-44B1BF791012}" type="presOf" srcId="{A616DE0D-29F0-433A-A6DA-0A1E0BB37857}" destId="{4B02E3A8-F3DD-476C-AD44-BF34123B0DDD}" srcOrd="0" destOrd="0" presId="urn:microsoft.com/office/officeart/2005/8/layout/target3"/>
    <dgm:cxn modelId="{BC490BBE-CBBC-4F9A-8AC3-08DD2F3BDB81}" type="presOf" srcId="{42835171-9E43-4C6C-9A9B-C8302CA33758}" destId="{C411923D-D35A-425B-A04A-F3CFCF18387E}" srcOrd="0" destOrd="2" presId="urn:microsoft.com/office/officeart/2005/8/layout/target3"/>
    <dgm:cxn modelId="{3E358CD1-6416-419D-86DB-BC7511BAED76}" type="presOf" srcId="{447D0A1A-95A0-4580-9670-21F8D33E1E7F}" destId="{6E1C1CAF-4155-4CCC-8BA2-E359BA60B19B}" srcOrd="0" destOrd="0" presId="urn:microsoft.com/office/officeart/2005/8/layout/target3"/>
    <dgm:cxn modelId="{F7201FE8-0A75-454C-A6DD-BCFA38963F83}" type="presOf" srcId="{81B23E08-B47D-4198-9651-63F19601A3C7}" destId="{6F242EDE-0105-45F9-8702-85A6D65C8B58}" srcOrd="0" destOrd="0" presId="urn:microsoft.com/office/officeart/2005/8/layout/target3"/>
    <dgm:cxn modelId="{69C8DBF1-D961-484A-AE1B-3726A35C00C2}" type="presOf" srcId="{447D0A1A-95A0-4580-9670-21F8D33E1E7F}" destId="{B3594B74-ADA0-4556-AEA2-2FD5464611C8}" srcOrd="1" destOrd="0" presId="urn:microsoft.com/office/officeart/2005/8/layout/target3"/>
    <dgm:cxn modelId="{BCFB3E94-418C-48F6-BB6F-5DAF45814406}" type="presParOf" srcId="{544B0BF9-1EFA-4918-9E58-0FFBE2CA607D}" destId="{716E7602-4593-4445-9307-3BE46B5BFD81}" srcOrd="0" destOrd="0" presId="urn:microsoft.com/office/officeart/2005/8/layout/target3"/>
    <dgm:cxn modelId="{3A3B8DB6-B26E-4A7C-855F-7B017BA1B25C}" type="presParOf" srcId="{544B0BF9-1EFA-4918-9E58-0FFBE2CA607D}" destId="{1C73F403-86EF-4A12-BC8C-B8AE5F817E66}" srcOrd="1" destOrd="0" presId="urn:microsoft.com/office/officeart/2005/8/layout/target3"/>
    <dgm:cxn modelId="{4F104630-5F84-4540-8FE7-2B6D212E2859}" type="presParOf" srcId="{544B0BF9-1EFA-4918-9E58-0FFBE2CA607D}" destId="{6E1C1CAF-4155-4CCC-8BA2-E359BA60B19B}" srcOrd="2" destOrd="0" presId="urn:microsoft.com/office/officeart/2005/8/layout/target3"/>
    <dgm:cxn modelId="{EB1B725A-7D14-457E-9CD8-ACED8862AD38}" type="presParOf" srcId="{544B0BF9-1EFA-4918-9E58-0FFBE2CA607D}" destId="{09610280-A089-4F89-9F4D-5A906541147C}" srcOrd="3" destOrd="0" presId="urn:microsoft.com/office/officeart/2005/8/layout/target3"/>
    <dgm:cxn modelId="{BC49DF67-9592-41A6-8A8F-82071FF6A611}" type="presParOf" srcId="{544B0BF9-1EFA-4918-9E58-0FFBE2CA607D}" destId="{A1398764-C980-4D8A-976E-802291B1A451}" srcOrd="4" destOrd="0" presId="urn:microsoft.com/office/officeart/2005/8/layout/target3"/>
    <dgm:cxn modelId="{D3D93171-5329-4D41-B76D-BBC8EA4C4E47}" type="presParOf" srcId="{544B0BF9-1EFA-4918-9E58-0FFBE2CA607D}" destId="{BA3AAD7C-A857-46D1-93F4-9E3251637766}" srcOrd="5" destOrd="0" presId="urn:microsoft.com/office/officeart/2005/8/layout/target3"/>
    <dgm:cxn modelId="{966D96AC-31AC-4BE9-A024-91B06ED4F145}" type="presParOf" srcId="{544B0BF9-1EFA-4918-9E58-0FFBE2CA607D}" destId="{5BC915A1-344A-4B2E-A137-0366481360D8}" srcOrd="6" destOrd="0" presId="urn:microsoft.com/office/officeart/2005/8/layout/target3"/>
    <dgm:cxn modelId="{37501EA8-EAAE-46F6-AC4A-456002EEB9AA}" type="presParOf" srcId="{544B0BF9-1EFA-4918-9E58-0FFBE2CA607D}" destId="{94374CC4-F7A2-4658-99D7-85EE943DF023}" srcOrd="7" destOrd="0" presId="urn:microsoft.com/office/officeart/2005/8/layout/target3"/>
    <dgm:cxn modelId="{A0547CFD-7063-4702-A7C2-DE42E612927A}" type="presParOf" srcId="{544B0BF9-1EFA-4918-9E58-0FFBE2CA607D}" destId="{4E335959-239F-4327-852D-335F9552120A}" srcOrd="8" destOrd="0" presId="urn:microsoft.com/office/officeart/2005/8/layout/target3"/>
    <dgm:cxn modelId="{396543DB-0419-41B4-8F89-D29191DB04D1}" type="presParOf" srcId="{544B0BF9-1EFA-4918-9E58-0FFBE2CA607D}" destId="{B3594B74-ADA0-4556-AEA2-2FD5464611C8}" srcOrd="9" destOrd="0" presId="urn:microsoft.com/office/officeart/2005/8/layout/target3"/>
    <dgm:cxn modelId="{B41319C8-C417-4EF2-94AB-49F1086F29D4}" type="presParOf" srcId="{544B0BF9-1EFA-4918-9E58-0FFBE2CA607D}" destId="{C411923D-D35A-425B-A04A-F3CFCF18387E}" srcOrd="10" destOrd="0" presId="urn:microsoft.com/office/officeart/2005/8/layout/target3"/>
    <dgm:cxn modelId="{CBF79114-5A82-475F-A256-E5F35FA43621}" type="presParOf" srcId="{544B0BF9-1EFA-4918-9E58-0FFBE2CA607D}" destId="{805EFD4C-0FB5-4009-8170-35E0E66A1585}" srcOrd="11" destOrd="0" presId="urn:microsoft.com/office/officeart/2005/8/layout/target3"/>
    <dgm:cxn modelId="{54FA960A-598C-4EED-894E-78B45DD6073E}" type="presParOf" srcId="{544B0BF9-1EFA-4918-9E58-0FFBE2CA607D}" destId="{4B02E3A8-F3DD-476C-AD44-BF34123B0DDD}" srcOrd="12" destOrd="0" presId="urn:microsoft.com/office/officeart/2005/8/layout/target3"/>
    <dgm:cxn modelId="{52D5E032-CA07-4195-B8CD-4230E44C2024}" type="presParOf" srcId="{544B0BF9-1EFA-4918-9E58-0FFBE2CA607D}" destId="{0685E226-0617-4C8E-A707-F250E279947D}" srcOrd="13" destOrd="0" presId="urn:microsoft.com/office/officeart/2005/8/layout/target3"/>
    <dgm:cxn modelId="{9F175B69-FB8C-4AD9-8FF6-13C56781579F}" type="presParOf" srcId="{544B0BF9-1EFA-4918-9E58-0FFBE2CA607D}" destId="{6F242EDE-0105-45F9-8702-85A6D65C8B58}" srcOrd="1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6E7602-4593-4445-9307-3BE46B5BFD81}">
      <dsp:nvSpPr>
        <dsp:cNvPr id="0" name=""/>
        <dsp:cNvSpPr/>
      </dsp:nvSpPr>
      <dsp:spPr>
        <a:xfrm>
          <a:off x="0" y="0"/>
          <a:ext cx="5413337" cy="5413337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5">
                <a:shade val="50000"/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shade val="50000"/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shade val="50000"/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E1C1CAF-4155-4CCC-8BA2-E359BA60B19B}">
      <dsp:nvSpPr>
        <dsp:cNvPr id="0" name=""/>
        <dsp:cNvSpPr/>
      </dsp:nvSpPr>
      <dsp:spPr>
        <a:xfrm>
          <a:off x="2706668" y="0"/>
          <a:ext cx="8395223" cy="54133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App Development</a:t>
          </a:r>
          <a:endParaRPr lang="en-IN" sz="4200" kern="1200" dirty="0"/>
        </a:p>
      </dsp:txBody>
      <dsp:txXfrm>
        <a:off x="2706668" y="0"/>
        <a:ext cx="4197611" cy="1624004"/>
      </dsp:txXfrm>
    </dsp:sp>
    <dsp:sp modelId="{A1398764-C980-4D8A-976E-802291B1A451}">
      <dsp:nvSpPr>
        <dsp:cNvPr id="0" name=""/>
        <dsp:cNvSpPr/>
      </dsp:nvSpPr>
      <dsp:spPr>
        <a:xfrm>
          <a:off x="947335" y="1624004"/>
          <a:ext cx="3518665" cy="3518665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5">
                <a:shade val="50000"/>
                <a:hueOff val="209351"/>
                <a:satOff val="-2865"/>
                <a:lumOff val="27733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shade val="50000"/>
                <a:hueOff val="209351"/>
                <a:satOff val="-2865"/>
                <a:lumOff val="27733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shade val="50000"/>
                <a:hueOff val="209351"/>
                <a:satOff val="-2865"/>
                <a:lumOff val="27733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A3AAD7C-A857-46D1-93F4-9E3251637766}">
      <dsp:nvSpPr>
        <dsp:cNvPr id="0" name=""/>
        <dsp:cNvSpPr/>
      </dsp:nvSpPr>
      <dsp:spPr>
        <a:xfrm>
          <a:off x="2706668" y="1624004"/>
          <a:ext cx="8395223" cy="351866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50000"/>
              <a:hueOff val="209351"/>
              <a:satOff val="-2865"/>
              <a:lumOff val="27733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Model Development</a:t>
          </a:r>
          <a:endParaRPr lang="en-IN" sz="4200" kern="1200" dirty="0"/>
        </a:p>
      </dsp:txBody>
      <dsp:txXfrm>
        <a:off x="2706668" y="1624004"/>
        <a:ext cx="4197611" cy="1623999"/>
      </dsp:txXfrm>
    </dsp:sp>
    <dsp:sp modelId="{94374CC4-F7A2-4658-99D7-85EE943DF023}">
      <dsp:nvSpPr>
        <dsp:cNvPr id="0" name=""/>
        <dsp:cNvSpPr/>
      </dsp:nvSpPr>
      <dsp:spPr>
        <a:xfrm>
          <a:off x="1894668" y="3248003"/>
          <a:ext cx="1623999" cy="1623999"/>
        </a:xfrm>
        <a:prstGeom prst="pie">
          <a:avLst>
            <a:gd name="adj1" fmla="val 5400000"/>
            <a:gd name="adj2" fmla="val 16200000"/>
          </a:avLst>
        </a:prstGeom>
        <a:solidFill>
          <a:srgbClr val="9F4758"/>
        </a:solidFill>
        <a:ln>
          <a:noFill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E335959-239F-4327-852D-335F9552120A}">
      <dsp:nvSpPr>
        <dsp:cNvPr id="0" name=""/>
        <dsp:cNvSpPr/>
      </dsp:nvSpPr>
      <dsp:spPr>
        <a:xfrm>
          <a:off x="2706668" y="3248003"/>
          <a:ext cx="8395223" cy="16239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50000"/>
              <a:hueOff val="209351"/>
              <a:satOff val="-2865"/>
              <a:lumOff val="27733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 Collection</a:t>
          </a:r>
          <a:endParaRPr lang="en-IN" sz="4200" kern="1200" dirty="0"/>
        </a:p>
      </dsp:txBody>
      <dsp:txXfrm>
        <a:off x="2706668" y="3248003"/>
        <a:ext cx="4197611" cy="1623999"/>
      </dsp:txXfrm>
    </dsp:sp>
    <dsp:sp modelId="{C411923D-D35A-425B-A04A-F3CFCF18387E}">
      <dsp:nvSpPr>
        <dsp:cNvPr id="0" name=""/>
        <dsp:cNvSpPr/>
      </dsp:nvSpPr>
      <dsp:spPr>
        <a:xfrm>
          <a:off x="6904280" y="0"/>
          <a:ext cx="4197611" cy="1624004"/>
        </a:xfrm>
        <a:prstGeom prst="rect">
          <a:avLst/>
        </a:prstGeom>
        <a:noFill/>
        <a:ln w="12700" cap="flat" cmpd="sng" algn="ctr">
          <a:noFill/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Front-end : HTML, CSS &amp; </a:t>
          </a:r>
          <a:r>
            <a:rPr lang="en-US" sz="2000" b="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Javascript</a:t>
          </a:r>
          <a:endParaRPr lang="en-IN" sz="20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Back-end : Flask</a:t>
          </a:r>
          <a:endParaRPr lang="en-IN" sz="20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b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Features: Hugging Face Transformers, </a:t>
          </a:r>
          <a:r>
            <a:rPr lang="en-IN" sz="2000" b="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Pytorch</a:t>
          </a:r>
          <a:r>
            <a:rPr lang="en-IN" sz="2000" b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models</a:t>
          </a:r>
        </a:p>
      </dsp:txBody>
      <dsp:txXfrm>
        <a:off x="6904280" y="0"/>
        <a:ext cx="4197611" cy="1624004"/>
      </dsp:txXfrm>
    </dsp:sp>
    <dsp:sp modelId="{4B02E3A8-F3DD-476C-AD44-BF34123B0DDD}">
      <dsp:nvSpPr>
        <dsp:cNvPr id="0" name=""/>
        <dsp:cNvSpPr/>
      </dsp:nvSpPr>
      <dsp:spPr>
        <a:xfrm>
          <a:off x="6904280" y="1624004"/>
          <a:ext cx="4197611" cy="1623999"/>
        </a:xfrm>
        <a:prstGeom prst="rect">
          <a:avLst/>
        </a:prstGeom>
        <a:noFill/>
        <a:ln w="12700" cap="flat" cmpd="sng" algn="ctr">
          <a:noFill/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 CNN-LSTM hybrid model is developed using TensorFlow.</a:t>
          </a:r>
          <a:endParaRPr lang="en-IN" sz="2000" b="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b="0" kern="1200" dirty="0"/>
            <a:t>Tesseract OCR engine and </a:t>
          </a:r>
          <a:r>
            <a:rPr lang="en-IN" sz="2000" b="0" kern="1200" dirty="0" err="1"/>
            <a:t>pytesseract</a:t>
          </a:r>
          <a:r>
            <a:rPr lang="en-IN" sz="2000" b="0" kern="1200" dirty="0"/>
            <a:t> module</a:t>
          </a:r>
        </a:p>
      </dsp:txBody>
      <dsp:txXfrm>
        <a:off x="6904280" y="1624004"/>
        <a:ext cx="4197611" cy="1623999"/>
      </dsp:txXfrm>
    </dsp:sp>
    <dsp:sp modelId="{6F242EDE-0105-45F9-8702-85A6D65C8B58}">
      <dsp:nvSpPr>
        <dsp:cNvPr id="0" name=""/>
        <dsp:cNvSpPr/>
      </dsp:nvSpPr>
      <dsp:spPr>
        <a:xfrm>
          <a:off x="6904280" y="3248003"/>
          <a:ext cx="4197611" cy="1623999"/>
        </a:xfrm>
        <a:prstGeom prst="rect">
          <a:avLst/>
        </a:prstGeom>
        <a:noFill/>
        <a:ln w="12700" cap="flat" cmpd="sng" algn="ctr">
          <a:noFill/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IAM Handwriting, MNIST Dataset is used to train the OCR model</a:t>
          </a:r>
          <a:endParaRPr lang="en-IN" sz="2000" b="0" kern="1200" dirty="0"/>
        </a:p>
      </dsp:txBody>
      <dsp:txXfrm>
        <a:off x="6904280" y="3248003"/>
        <a:ext cx="4197611" cy="16239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D62C4D-7B6C-417F-A114-01C1A3419578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DA99D9-BBD3-4715-BAAC-D90273548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206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4BC71-1886-47B8-B4A4-E2DCC21E1C15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7277-449F-4D28-9D92-C2C14EF67B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888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4BC71-1886-47B8-B4A4-E2DCC21E1C15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7277-449F-4D28-9D92-C2C14EF67B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5386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4BC71-1886-47B8-B4A4-E2DCC21E1C15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7277-449F-4D28-9D92-C2C14EF67B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3688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4BC71-1886-47B8-B4A4-E2DCC21E1C15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7277-449F-4D28-9D92-C2C14EF67B9E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19737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4BC71-1886-47B8-B4A4-E2DCC21E1C15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7277-449F-4D28-9D92-C2C14EF67B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33275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4BC71-1886-47B8-B4A4-E2DCC21E1C15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7277-449F-4D28-9D92-C2C14EF67B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23903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4BC71-1886-47B8-B4A4-E2DCC21E1C15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7277-449F-4D28-9D92-C2C14EF67B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5427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4BC71-1886-47B8-B4A4-E2DCC21E1C15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7277-449F-4D28-9D92-C2C14EF67B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2564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4BC71-1886-47B8-B4A4-E2DCC21E1C15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7277-449F-4D28-9D92-C2C14EF67B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3945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4BC71-1886-47B8-B4A4-E2DCC21E1C15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7277-449F-4D28-9D92-C2C14EF67B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429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4BC71-1886-47B8-B4A4-E2DCC21E1C15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7277-449F-4D28-9D92-C2C14EF67B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843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4BC71-1886-47B8-B4A4-E2DCC21E1C15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7277-449F-4D28-9D92-C2C14EF67B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6976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4BC71-1886-47B8-B4A4-E2DCC21E1C15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7277-449F-4D28-9D92-C2C14EF67B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349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4BC71-1886-47B8-B4A4-E2DCC21E1C15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7277-449F-4D28-9D92-C2C14EF67B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3393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4BC71-1886-47B8-B4A4-E2DCC21E1C15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7277-449F-4D28-9D92-C2C14EF67B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476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4BC71-1886-47B8-B4A4-E2DCC21E1C15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7277-449F-4D28-9D92-C2C14EF67B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7259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4BC71-1886-47B8-B4A4-E2DCC21E1C15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7277-449F-4D28-9D92-C2C14EF67B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9206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4BC71-1886-47B8-B4A4-E2DCC21E1C15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47277-449F-4D28-9D92-C2C14EF67B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2451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translate/docs" TargetMode="External"/><Relationship Id="rId7" Type="http://schemas.openxmlformats.org/officeDocument/2006/relationships/hyperlink" Target="https://www.researchgate.net/publication/327814052_CTC_Loss_Function_with_a_Unit-Level_Ambiguity_Penalty" TargetMode="External"/><Relationship Id="rId2" Type="http://schemas.openxmlformats.org/officeDocument/2006/relationships/hyperlink" Target="https://www.researchgate.net/publication/315053242_Handwritten_Character_Recognition_in_English_A_Survey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researchgate.net/publication/285164623_An_Introduction_to_Convolutional_Neural_Networks" TargetMode="External"/><Relationship Id="rId5" Type="http://schemas.openxmlformats.org/officeDocument/2006/relationships/hyperlink" Target="https://www.researchgate.net/publication/13853244_Long_Short-term_Memory" TargetMode="External"/><Relationship Id="rId4" Type="http://schemas.openxmlformats.org/officeDocument/2006/relationships/hyperlink" Target="https://huggingface.co/docs/transformers/en/index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2588" y="984674"/>
            <a:ext cx="7772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Department of Computer Sciences and Engineering</a:t>
            </a:r>
          </a:p>
          <a:p>
            <a:pPr algn="ctr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Project-I (CE502)</a:t>
            </a:r>
          </a:p>
          <a:p>
            <a:pPr algn="ctr"/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30499" y="2988182"/>
            <a:ext cx="90765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LikhAI  : Handwritten Text Recognition &amp; Processing Application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2588" y="4534499"/>
            <a:ext cx="777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Presented By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Vivek Tiwari (12331)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Ram Navlani (12300)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71700" y="5773040"/>
            <a:ext cx="7848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Guided By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Dr. Maitri Patel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(Assistant Professor, DCSE)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692" y="407852"/>
            <a:ext cx="9359590" cy="130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634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9119" y="171719"/>
            <a:ext cx="10353761" cy="858592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8761E8-C703-27FE-6F8D-9A9A03476E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05" y="1024965"/>
            <a:ext cx="5340244" cy="26639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14AD4E-E6F0-B1D0-22BA-B9706271AC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753" y="3688876"/>
            <a:ext cx="5340244" cy="26639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4EDA0A54-3CA9-2D9F-D475-F30B86BF853D}"/>
              </a:ext>
            </a:extLst>
          </p:cNvPr>
          <p:cNvCxnSpPr>
            <a:stCxn id="7" idx="2"/>
            <a:endCxn id="8" idx="1"/>
          </p:cNvCxnSpPr>
          <p:nvPr/>
        </p:nvCxnSpPr>
        <p:spPr>
          <a:xfrm rot="16200000" flipH="1">
            <a:off x="4094962" y="2682041"/>
            <a:ext cx="1331956" cy="334562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8EA134B-B532-CE58-273F-88B714B7371F}"/>
              </a:ext>
            </a:extLst>
          </p:cNvPr>
          <p:cNvSpPr txBox="1"/>
          <p:nvPr/>
        </p:nvSpPr>
        <p:spPr>
          <a:xfrm>
            <a:off x="1532238" y="4542122"/>
            <a:ext cx="2910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Extracted using OCR</a:t>
            </a:r>
          </a:p>
        </p:txBody>
      </p:sp>
    </p:spTree>
    <p:extLst>
      <p:ext uri="{BB962C8B-B14F-4D97-AF65-F5344CB8AC3E}">
        <p14:creationId xmlns:p14="http://schemas.microsoft.com/office/powerpoint/2010/main" val="551455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AD2F815-E40A-BDF8-0883-5B24E9F0A2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C02D6-6D87-94F0-0F35-DD9C6DB8D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71719"/>
            <a:ext cx="10353761" cy="858592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A88816-8217-3810-9767-423C039EC1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26" y="1347681"/>
            <a:ext cx="5589372" cy="19037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81F7E80-AEAB-DC4E-BABE-BA36D8A1CA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26" y="4191251"/>
            <a:ext cx="5589373" cy="19037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F3AFB33-57F1-9D68-2FF4-7B14BA360B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818" y="4191251"/>
            <a:ext cx="4897840" cy="19323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E8067F4-A132-17B6-9D08-703EF877FC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818" y="1319106"/>
            <a:ext cx="4897840" cy="19323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7375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9119" y="171719"/>
            <a:ext cx="10353761" cy="858592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9E4D7C4-120F-4125-82E7-0910896624BA}"/>
              </a:ext>
            </a:extLst>
          </p:cNvPr>
          <p:cNvSpPr/>
          <p:nvPr/>
        </p:nvSpPr>
        <p:spPr>
          <a:xfrm>
            <a:off x="688937" y="986202"/>
            <a:ext cx="10814125" cy="5645029"/>
          </a:xfrm>
          <a:prstGeom prst="roundRect">
            <a:avLst/>
          </a:prstGeom>
          <a:solidFill>
            <a:srgbClr val="9C3351"/>
          </a:solidFill>
          <a:ln w="3810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endParaRPr lang="en-I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https://www.researchgate.net/publication/315053242_Handwritten_Character_Recognition_in_English_A_Survey</a:t>
            </a:r>
            <a:endParaRPr lang="en-I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https://cloud.google.com/translate/docs</a:t>
            </a:r>
            <a:endParaRPr lang="en-I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https://huggingface.co/docs/transformers/en/index</a:t>
            </a:r>
            <a:endParaRPr lang="en-I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https://www.researchgate.net/publication/13853244_Long_Short-term_Memory</a:t>
            </a:r>
            <a:endParaRPr lang="en-I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https://www.researchgate.net/publication/285164623_An_Introduction_to_Convolutional_Neural_Networks</a:t>
            </a:r>
            <a:endParaRPr lang="en-I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https://www.researchgate.net/publication/327814052_CTC_Loss_Function_with_a_Unit-Level_Ambiguity_Penalty</a:t>
            </a:r>
            <a:endParaRPr lang="en-I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74008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181" y="274638"/>
            <a:ext cx="11411414" cy="715962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280" y="1437865"/>
            <a:ext cx="10773439" cy="3982269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 and Functionalities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&amp; Technology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Dictionary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Snapshots (Results)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038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9119" y="171719"/>
            <a:ext cx="10353761" cy="858592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34E359-B166-4576-B33A-DD19030D9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888" y="1244893"/>
            <a:ext cx="6529382" cy="49625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0026B0-A06D-4530-A673-912B197F6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928" y="1153445"/>
            <a:ext cx="4243184" cy="514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463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9119" y="171719"/>
            <a:ext cx="10353761" cy="858592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26C5F0-7EFE-4FCD-8312-73530814C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34" y="975918"/>
            <a:ext cx="11187130" cy="569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969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9119" y="171719"/>
            <a:ext cx="10353761" cy="858592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 &amp; functionalities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1390802-33FD-459A-AC8E-18581A5B1176}"/>
              </a:ext>
            </a:extLst>
          </p:cNvPr>
          <p:cNvSpPr/>
          <p:nvPr/>
        </p:nvSpPr>
        <p:spPr>
          <a:xfrm>
            <a:off x="746974" y="1442431"/>
            <a:ext cx="3438659" cy="3412901"/>
          </a:xfrm>
          <a:prstGeom prst="roundRect">
            <a:avLst/>
          </a:prstGeom>
          <a:solidFill>
            <a:srgbClr val="9C335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Front – End modules:</a:t>
            </a:r>
          </a:p>
          <a:p>
            <a:pPr algn="ctr"/>
            <a:endParaRPr lang="en-US" b="1" dirty="0"/>
          </a:p>
          <a:p>
            <a:pPr algn="ctr"/>
            <a:r>
              <a:rPr lang="en-US" dirty="0">
                <a:solidFill>
                  <a:schemeClr val="bg1"/>
                </a:solidFill>
              </a:rPr>
              <a:t>index.html</a:t>
            </a:r>
          </a:p>
          <a:p>
            <a:pPr algn="ctr"/>
            <a:endParaRPr lang="en-US" dirty="0"/>
          </a:p>
          <a:p>
            <a:pPr algn="just"/>
            <a:r>
              <a:rPr lang="en-US" dirty="0"/>
              <a:t>Handles user interface, styling and camera permissions and other web actions using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7B39328-5A9C-405E-8278-88B7112D72B2}"/>
              </a:ext>
            </a:extLst>
          </p:cNvPr>
          <p:cNvSpPr/>
          <p:nvPr/>
        </p:nvSpPr>
        <p:spPr>
          <a:xfrm>
            <a:off x="4376669" y="1442431"/>
            <a:ext cx="3438659" cy="3412901"/>
          </a:xfrm>
          <a:prstGeom prst="roundRect">
            <a:avLst/>
          </a:prstGeom>
          <a:solidFill>
            <a:srgbClr val="9C335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Back-end module:</a:t>
            </a:r>
          </a:p>
          <a:p>
            <a:pPr algn="ctr"/>
            <a:endParaRPr lang="en-US" b="1" dirty="0"/>
          </a:p>
          <a:p>
            <a:pPr algn="ctr"/>
            <a:r>
              <a:rPr lang="en-US" dirty="0">
                <a:solidFill>
                  <a:schemeClr val="bg1"/>
                </a:solidFill>
              </a:rPr>
              <a:t>app.py</a:t>
            </a:r>
          </a:p>
          <a:p>
            <a:pPr algn="ctr"/>
            <a:endParaRPr lang="en-US" dirty="0"/>
          </a:p>
          <a:p>
            <a:pPr algn="just"/>
            <a:r>
              <a:rPr lang="en-US" dirty="0"/>
              <a:t>Contains flask code that handles python modules containing transformer code.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9536BDD-5565-4FE1-BAB0-8D4B9E062A64}"/>
              </a:ext>
            </a:extLst>
          </p:cNvPr>
          <p:cNvSpPr/>
          <p:nvPr/>
        </p:nvSpPr>
        <p:spPr>
          <a:xfrm>
            <a:off x="8006364" y="1442431"/>
            <a:ext cx="3438659" cy="3412901"/>
          </a:xfrm>
          <a:prstGeom prst="roundRect">
            <a:avLst/>
          </a:prstGeom>
          <a:solidFill>
            <a:srgbClr val="9C335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Python Modules:</a:t>
            </a:r>
          </a:p>
          <a:p>
            <a:pPr algn="ctr"/>
            <a:endParaRPr lang="en-US" b="1" dirty="0"/>
          </a:p>
          <a:p>
            <a:pPr algn="ctr"/>
            <a:r>
              <a:rPr lang="en-US" dirty="0">
                <a:solidFill>
                  <a:schemeClr val="bg1"/>
                </a:solidFill>
              </a:rPr>
              <a:t>OCR module, Summarizer module, Paraphraser module, Translator module</a:t>
            </a:r>
          </a:p>
          <a:p>
            <a:pPr algn="ctr"/>
            <a:endParaRPr lang="en-US" dirty="0"/>
          </a:p>
          <a:p>
            <a:pPr algn="just"/>
            <a:r>
              <a:rPr lang="en-US" dirty="0"/>
              <a:t>Contain functions for the respective feature called by the backend server on frontend.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E5DF8F-BDF9-4D16-B1BB-AC6210726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797" y="5267452"/>
            <a:ext cx="9120406" cy="123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819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9119" y="171719"/>
            <a:ext cx="10353761" cy="858592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&amp; technologies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1296033-691F-4DBE-8797-11D37C2EFE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2871646"/>
              </p:ext>
            </p:extLst>
          </p:nvPr>
        </p:nvGraphicFramePr>
        <p:xfrm>
          <a:off x="545054" y="1170343"/>
          <a:ext cx="11101892" cy="5413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6983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9119" y="171719"/>
            <a:ext cx="10353761" cy="858592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C241E2-6A27-4E76-8056-5A883DF1E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15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456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9119" y="171719"/>
            <a:ext cx="10353761" cy="858592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7475051-2AE9-4223-93CB-7383E01FCF4F}"/>
              </a:ext>
            </a:extLst>
          </p:cNvPr>
          <p:cNvGrpSpPr/>
          <p:nvPr/>
        </p:nvGrpSpPr>
        <p:grpSpPr>
          <a:xfrm>
            <a:off x="340190" y="1265368"/>
            <a:ext cx="11511619" cy="4715301"/>
            <a:chOff x="351421" y="1610958"/>
            <a:chExt cx="11511619" cy="4715301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37B7650-C7EF-47CD-BFAD-C07D0E803DFD}"/>
                </a:ext>
              </a:extLst>
            </p:cNvPr>
            <p:cNvSpPr/>
            <p:nvPr/>
          </p:nvSpPr>
          <p:spPr>
            <a:xfrm>
              <a:off x="351421" y="1610958"/>
              <a:ext cx="3388932" cy="4715301"/>
            </a:xfrm>
            <a:prstGeom prst="roundRect">
              <a:avLst/>
            </a:prstGeom>
            <a:solidFill>
              <a:srgbClr val="7A3643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u="sng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OCR Model: </a:t>
              </a:r>
            </a:p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r>
                <a: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Using </a:t>
              </a:r>
              <a:r>
                <a:rPr lang="en-US" sz="24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opencv</a:t>
              </a:r>
              <a:r>
                <a: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, pillow libraries for image pre-processing and Tesseract OCR engine &amp; </a:t>
              </a:r>
              <a:r>
                <a:rPr lang="en-US" sz="24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pytesseract</a:t>
              </a:r>
              <a:r>
                <a: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module are used for </a:t>
              </a:r>
              <a:r>
                <a:rPr lang="en-US" sz="24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ocr</a:t>
              </a:r>
              <a:r>
                <a: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text extraction.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ABB950C-20B9-4087-91BE-FE592755EC6E}"/>
                </a:ext>
              </a:extLst>
            </p:cNvPr>
            <p:cNvSpPr/>
            <p:nvPr/>
          </p:nvSpPr>
          <p:spPr>
            <a:xfrm>
              <a:off x="4218182" y="1610959"/>
              <a:ext cx="3583514" cy="4715300"/>
            </a:xfrm>
            <a:prstGeom prst="roundRect">
              <a:avLst/>
            </a:prstGeom>
            <a:solidFill>
              <a:srgbClr val="7A3643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u="sng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Text Summarization and Paraphrasing: </a:t>
              </a:r>
            </a:p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r>
                <a: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Summarizer transformer "google/</a:t>
              </a:r>
              <a:r>
                <a:rPr lang="en-US" sz="24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pegasus-xsum</a:t>
              </a:r>
              <a:r>
                <a: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" &amp; Paraphraser transformer "tuner007/</a:t>
              </a:r>
              <a:r>
                <a:rPr lang="en-US" sz="24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pegasus_paraphrase</a:t>
              </a:r>
              <a:r>
                <a: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" is used.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626A42A-274C-447C-B5F5-9F3D687C32C2}"/>
                </a:ext>
              </a:extLst>
            </p:cNvPr>
            <p:cNvSpPr/>
            <p:nvPr/>
          </p:nvSpPr>
          <p:spPr>
            <a:xfrm>
              <a:off x="8279525" y="1610959"/>
              <a:ext cx="3583515" cy="4715300"/>
            </a:xfrm>
            <a:prstGeom prst="roundRect">
              <a:avLst/>
            </a:prstGeom>
            <a:solidFill>
              <a:srgbClr val="7A3643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u="sng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Translation: </a:t>
              </a:r>
            </a:p>
            <a:p>
              <a:pPr algn="ctr"/>
              <a:endParaRPr lang="en-US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just"/>
              <a:r>
                <a: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Hugging Face Transformer models developed by Helsinki Opus are used for 5 language translations.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8210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EFBA1B-0C7A-6014-64BF-D910CC0091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F08FE-AE01-9722-89D5-481DF0EA0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71719"/>
            <a:ext cx="10353761" cy="858592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Dictionary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F8D2449-D810-F735-CCB3-DABD5D3CB1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858112"/>
              </p:ext>
            </p:extLst>
          </p:nvPr>
        </p:nvGraphicFramePr>
        <p:xfrm>
          <a:off x="2209799" y="1365423"/>
          <a:ext cx="7772400" cy="4695563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4167611425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803625268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4084632709"/>
                    </a:ext>
                  </a:extLst>
                </a:gridCol>
              </a:tblGrid>
              <a:tr h="34216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</a:rPr>
                        <a:t>Field Name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Data Type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Description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647488307"/>
                  </a:ext>
                </a:extLst>
              </a:tr>
              <a:tr h="34216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User ID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Integer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Unique identifier for each user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671255713"/>
                  </a:ext>
                </a:extLst>
              </a:tr>
              <a:tr h="6685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Document ID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</a:rPr>
                        <a:t>String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Unique identifier for the uploaded document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42577112"/>
                  </a:ext>
                </a:extLst>
              </a:tr>
              <a:tr h="6685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Image ID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String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</a:rPr>
                        <a:t>Unique identifier for the </a:t>
                      </a:r>
                      <a:r>
                        <a:rPr lang="en-IN" sz="1200" kern="100" dirty="0" err="1">
                          <a:effectLst/>
                        </a:rPr>
                        <a:t>preprocessed</a:t>
                      </a:r>
                      <a:r>
                        <a:rPr lang="en-IN" sz="1200" kern="100" dirty="0">
                          <a:effectLst/>
                        </a:rPr>
                        <a:t> image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24998215"/>
                  </a:ext>
                </a:extLst>
              </a:tr>
              <a:tr h="34216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Text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String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Extracted text from the OCR process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46552173"/>
                  </a:ext>
                </a:extLst>
              </a:tr>
              <a:tr h="9949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Processing Type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String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</a:rPr>
                        <a:t>Type of text processing selected (Translation, Summarization, paraphraser etc.)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87470684"/>
                  </a:ext>
                </a:extLst>
              </a:tr>
              <a:tr h="6684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Result ID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</a:rPr>
                        <a:t>String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Unique identifier for the processed result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00488104"/>
                  </a:ext>
                </a:extLst>
              </a:tr>
              <a:tr h="6685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Processing Date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DateTime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</a:rPr>
                        <a:t>Date and time when the text was processed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00250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9256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345</TotalTime>
  <Words>458</Words>
  <Application>Microsoft Office PowerPoint</Application>
  <PresentationFormat>Widescreen</PresentationFormat>
  <Paragraphs>97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Bookman Old Style</vt:lpstr>
      <vt:lpstr>Calibri</vt:lpstr>
      <vt:lpstr>Rockwell</vt:lpstr>
      <vt:lpstr>Times New Roman</vt:lpstr>
      <vt:lpstr>Wingdings</vt:lpstr>
      <vt:lpstr>Damask</vt:lpstr>
      <vt:lpstr>PowerPoint Presentation</vt:lpstr>
      <vt:lpstr>Outline</vt:lpstr>
      <vt:lpstr>Introduction</vt:lpstr>
      <vt:lpstr>Literature review</vt:lpstr>
      <vt:lpstr>Modules &amp; functionalities</vt:lpstr>
      <vt:lpstr>Tools &amp; technologies</vt:lpstr>
      <vt:lpstr>implementation</vt:lpstr>
      <vt:lpstr>features</vt:lpstr>
      <vt:lpstr>Data Dictionary</vt:lpstr>
      <vt:lpstr>Results</vt:lpstr>
      <vt:lpstr>Results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Ansari Huzaif</dc:creator>
  <cp:lastModifiedBy>Ram Navlani</cp:lastModifiedBy>
  <cp:revision>23</cp:revision>
  <dcterms:created xsi:type="dcterms:W3CDTF">2021-03-19T14:45:09Z</dcterms:created>
  <dcterms:modified xsi:type="dcterms:W3CDTF">2024-11-27T19:16:03Z</dcterms:modified>
</cp:coreProperties>
</file>