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1" r:id="rId3"/>
    <p:sldId id="272" r:id="rId4"/>
    <p:sldId id="258" r:id="rId5"/>
    <p:sldId id="257" r:id="rId6"/>
    <p:sldId id="259" r:id="rId7"/>
    <p:sldId id="265" r:id="rId8"/>
    <p:sldId id="273" r:id="rId9"/>
    <p:sldId id="260" r:id="rId10"/>
    <p:sldId id="274" r:id="rId11"/>
    <p:sldId id="270" r:id="rId12"/>
    <p:sldId id="261" r:id="rId13"/>
    <p:sldId id="262" r:id="rId14"/>
    <p:sldId id="264" r:id="rId15"/>
    <p:sldId id="266" r:id="rId16"/>
    <p:sldId id="268" r:id="rId17"/>
    <p:sldId id="263" r:id="rId18"/>
    <p:sldId id="269"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25" d="100"/>
          <a:sy n="25" d="100"/>
        </p:scale>
        <p:origin x="2028"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90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233011" y="-14851"/>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8824368" y="0"/>
            <a:ext cx="5813652" cy="8229600"/>
          </a:xfrm>
          <a:prstGeom prst="rect">
            <a:avLst/>
          </a:prstGeom>
        </p:spPr>
      </p:pic>
      <p:sp>
        <p:nvSpPr>
          <p:cNvPr id="5" name="Text 2"/>
          <p:cNvSpPr/>
          <p:nvPr/>
        </p:nvSpPr>
        <p:spPr>
          <a:xfrm>
            <a:off x="833199" y="1302901"/>
            <a:ext cx="7477601" cy="2874645"/>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Animal Classification using CNN</a:t>
            </a:r>
            <a:endParaRPr lang="en-US" sz="6036" dirty="0"/>
          </a:p>
        </p:txBody>
      </p:sp>
      <p:sp>
        <p:nvSpPr>
          <p:cNvPr id="6" name="Text 3"/>
          <p:cNvSpPr/>
          <p:nvPr/>
        </p:nvSpPr>
        <p:spPr>
          <a:xfrm>
            <a:off x="833199" y="4510802"/>
            <a:ext cx="7477601" cy="1777008"/>
          </a:xfrm>
          <a:prstGeom prst="rect">
            <a:avLst/>
          </a:prstGeom>
          <a:noFill/>
          <a:ln/>
        </p:spPr>
        <p:txBody>
          <a:bodyPr wrap="square" rtlCol="0" anchor="t"/>
          <a:lstStyle/>
          <a:p>
            <a:pPr marL="0" indent="0">
              <a:lnSpc>
                <a:spcPts val="2799"/>
              </a:lnSpc>
              <a:buNone/>
            </a:pPr>
            <a:endParaRPr lang="en-US" sz="1750" dirty="0"/>
          </a:p>
        </p:txBody>
      </p:sp>
      <p:sp>
        <p:nvSpPr>
          <p:cNvPr id="7" name="Shape 4"/>
          <p:cNvSpPr/>
          <p:nvPr/>
        </p:nvSpPr>
        <p:spPr>
          <a:xfrm>
            <a:off x="833199" y="6554391"/>
            <a:ext cx="355402" cy="355402"/>
          </a:xfrm>
          <a:prstGeom prst="roundRect">
            <a:avLst>
              <a:gd name="adj" fmla="val 25726039"/>
            </a:avLst>
          </a:prstGeom>
          <a:noFill/>
          <a:ln w="7620">
            <a:solidFill>
              <a:srgbClr val="FFFFFF"/>
            </a:solidFill>
            <a:prstDash val="solid"/>
          </a:ln>
        </p:spPr>
      </p:sp>
      <p:sp>
        <p:nvSpPr>
          <p:cNvPr id="9" name="Text 5"/>
          <p:cNvSpPr/>
          <p:nvPr/>
        </p:nvSpPr>
        <p:spPr>
          <a:xfrm>
            <a:off x="1188601" y="5422480"/>
            <a:ext cx="7635767" cy="2101516"/>
          </a:xfrm>
          <a:prstGeom prst="rect">
            <a:avLst/>
          </a:prstGeom>
          <a:noFill/>
          <a:ln/>
        </p:spPr>
        <p:txBody>
          <a:bodyPr wrap="none" rtlCol="0" anchor="t"/>
          <a:lstStyle/>
          <a:p>
            <a:pPr marL="0" indent="0" algn="l">
              <a:lnSpc>
                <a:spcPts val="3062"/>
              </a:lnSpc>
              <a:buNone/>
            </a:pPr>
            <a:r>
              <a:rPr lang="en-US" sz="2187" b="1" dirty="0">
                <a:latin typeface="Times New Roman" panose="02020603050405020304" pitchFamily="18" charset="0"/>
                <a:cs typeface="Times New Roman" panose="02020603050405020304" pitchFamily="18" charset="0"/>
              </a:rPr>
              <a:t>2103A52056 -</a:t>
            </a:r>
            <a:r>
              <a:rPr lang="en-US" sz="2187" b="1" dirty="0" err="1">
                <a:latin typeface="Times New Roman" panose="02020603050405020304" pitchFamily="18" charset="0"/>
                <a:cs typeface="Times New Roman" panose="02020603050405020304" pitchFamily="18" charset="0"/>
              </a:rPr>
              <a:t>M.Naga</a:t>
            </a:r>
            <a:r>
              <a:rPr lang="en-US" sz="2187" b="1" dirty="0">
                <a:latin typeface="Times New Roman" panose="02020603050405020304" pitchFamily="18" charset="0"/>
                <a:cs typeface="Times New Roman" panose="02020603050405020304" pitchFamily="18" charset="0"/>
              </a:rPr>
              <a:t> Vivek</a:t>
            </a:r>
          </a:p>
          <a:p>
            <a:pPr marL="0" indent="0" algn="l">
              <a:lnSpc>
                <a:spcPts val="3062"/>
              </a:lnSpc>
              <a:buNone/>
            </a:pPr>
            <a:r>
              <a:rPr lang="en-US" sz="2187" b="1" dirty="0">
                <a:latin typeface="Times New Roman" panose="02020603050405020304" pitchFamily="18" charset="0"/>
                <a:cs typeface="Times New Roman" panose="02020603050405020304" pitchFamily="18" charset="0"/>
              </a:rPr>
              <a:t>2103A52062 - </a:t>
            </a:r>
            <a:r>
              <a:rPr lang="en-US" sz="2187" b="1" dirty="0" err="1">
                <a:latin typeface="Times New Roman" panose="02020603050405020304" pitchFamily="18" charset="0"/>
                <a:cs typeface="Times New Roman" panose="02020603050405020304" pitchFamily="18" charset="0"/>
              </a:rPr>
              <a:t>N.Chandu</a:t>
            </a:r>
            <a:r>
              <a:rPr lang="en-US" sz="2187" b="1" dirty="0">
                <a:latin typeface="Times New Roman" panose="02020603050405020304" pitchFamily="18" charset="0"/>
                <a:cs typeface="Times New Roman" panose="02020603050405020304" pitchFamily="18" charset="0"/>
              </a:rPr>
              <a:t> </a:t>
            </a:r>
          </a:p>
          <a:p>
            <a:pPr marL="0" indent="0" algn="l">
              <a:lnSpc>
                <a:spcPts val="3062"/>
              </a:lnSpc>
              <a:buNone/>
            </a:pPr>
            <a:r>
              <a:rPr lang="en-US" sz="2187" b="1" dirty="0">
                <a:latin typeface="Times New Roman" panose="02020603050405020304" pitchFamily="18" charset="0"/>
                <a:cs typeface="Times New Roman" panose="02020603050405020304" pitchFamily="18" charset="0"/>
              </a:rPr>
              <a:t>2103A52071-Vivek Varma</a:t>
            </a:r>
          </a:p>
          <a:p>
            <a:pPr marL="0" indent="0" algn="l">
              <a:lnSpc>
                <a:spcPts val="3062"/>
              </a:lnSpc>
              <a:buNone/>
            </a:pPr>
            <a:r>
              <a:rPr lang="en-US" sz="2187" b="1" dirty="0">
                <a:latin typeface="Times New Roman" panose="02020603050405020304" pitchFamily="18" charset="0"/>
                <a:cs typeface="Times New Roman" panose="02020603050405020304" pitchFamily="18" charset="0"/>
              </a:rPr>
              <a:t>2103A52084- </a:t>
            </a:r>
            <a:r>
              <a:rPr lang="en-US" sz="2187" b="1" dirty="0" err="1">
                <a:latin typeface="Times New Roman" panose="02020603050405020304" pitchFamily="18" charset="0"/>
                <a:cs typeface="Times New Roman" panose="02020603050405020304" pitchFamily="18" charset="0"/>
              </a:rPr>
              <a:t>K.srinath</a:t>
            </a:r>
            <a:endParaRPr lang="en-US" sz="2187"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7;p18">
            <a:extLst>
              <a:ext uri="{FF2B5EF4-FFF2-40B4-BE49-F238E27FC236}">
                <a16:creationId xmlns:a16="http://schemas.microsoft.com/office/drawing/2014/main" id="{119E6CFF-06A2-F644-2083-EBA47938398B}"/>
              </a:ext>
            </a:extLst>
          </p:cNvPr>
          <p:cNvPicPr preferRelativeResize="0"/>
          <p:nvPr/>
        </p:nvPicPr>
        <p:blipFill>
          <a:blip r:embed="rId2">
            <a:alphaModFix/>
          </a:blip>
          <a:stretch>
            <a:fillRect/>
          </a:stretch>
        </p:blipFill>
        <p:spPr>
          <a:xfrm>
            <a:off x="1179096" y="1434329"/>
            <a:ext cx="7709888" cy="3820899"/>
          </a:xfrm>
          <a:prstGeom prst="rect">
            <a:avLst/>
          </a:prstGeom>
          <a:noFill/>
          <a:ln>
            <a:noFill/>
          </a:ln>
        </p:spPr>
      </p:pic>
      <p:sp>
        <p:nvSpPr>
          <p:cNvPr id="4" name="TextBox 3">
            <a:extLst>
              <a:ext uri="{FF2B5EF4-FFF2-40B4-BE49-F238E27FC236}">
                <a16:creationId xmlns:a16="http://schemas.microsoft.com/office/drawing/2014/main" id="{6DFA09A2-F377-225F-A004-2C787E9B66CF}"/>
              </a:ext>
            </a:extLst>
          </p:cNvPr>
          <p:cNvSpPr txBox="1"/>
          <p:nvPr/>
        </p:nvSpPr>
        <p:spPr>
          <a:xfrm>
            <a:off x="1082842" y="548442"/>
            <a:ext cx="7315200" cy="646331"/>
          </a:xfrm>
          <a:prstGeom prst="rect">
            <a:avLst/>
          </a:prstGeom>
          <a:noFill/>
        </p:spPr>
        <p:txBody>
          <a:bodyPr wrap="square">
            <a:spAutoFit/>
          </a:bodyPr>
          <a:lstStyle/>
          <a:p>
            <a:r>
              <a:rPr lang="en" sz="3600" dirty="0">
                <a:solidFill>
                  <a:srgbClr val="00B050"/>
                </a:solidFill>
                <a:latin typeface="Times New Roman" panose="02020603050405020304" pitchFamily="18" charset="0"/>
                <a:cs typeface="Times New Roman" panose="02020603050405020304" pitchFamily="18" charset="0"/>
              </a:rPr>
              <a:t>Training and Validation: Accuracy</a:t>
            </a:r>
            <a:endParaRPr lang="en-IN" sz="3600" dirty="0">
              <a:solidFill>
                <a:srgbClr val="00B050"/>
              </a:solidFill>
              <a:latin typeface="Times New Roman" panose="02020603050405020304" pitchFamily="18" charset="0"/>
              <a:cs typeface="Times New Roman" panose="02020603050405020304" pitchFamily="18" charset="0"/>
            </a:endParaRPr>
          </a:p>
        </p:txBody>
      </p:sp>
      <p:pic>
        <p:nvPicPr>
          <p:cNvPr id="5" name="Google Shape;148;p23">
            <a:extLst>
              <a:ext uri="{FF2B5EF4-FFF2-40B4-BE49-F238E27FC236}">
                <a16:creationId xmlns:a16="http://schemas.microsoft.com/office/drawing/2014/main" id="{6F55BBD2-D132-5970-F1C3-A6C7E8B60E1F}"/>
              </a:ext>
            </a:extLst>
          </p:cNvPr>
          <p:cNvPicPr preferRelativeResize="0"/>
          <p:nvPr/>
        </p:nvPicPr>
        <p:blipFill>
          <a:blip r:embed="rId3">
            <a:alphaModFix/>
          </a:blip>
          <a:stretch>
            <a:fillRect/>
          </a:stretch>
        </p:blipFill>
        <p:spPr>
          <a:xfrm>
            <a:off x="1082842" y="5229287"/>
            <a:ext cx="7709888" cy="2451871"/>
          </a:xfrm>
          <a:prstGeom prst="rect">
            <a:avLst/>
          </a:prstGeom>
          <a:noFill/>
          <a:ln>
            <a:noFill/>
          </a:ln>
        </p:spPr>
      </p:pic>
    </p:spTree>
    <p:extLst>
      <p:ext uri="{BB962C8B-B14F-4D97-AF65-F5344CB8AC3E}">
        <p14:creationId xmlns:p14="http://schemas.microsoft.com/office/powerpoint/2010/main" val="4947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35;p21">
            <a:extLst>
              <a:ext uri="{FF2B5EF4-FFF2-40B4-BE49-F238E27FC236}">
                <a16:creationId xmlns:a16="http://schemas.microsoft.com/office/drawing/2014/main" id="{0A3DC0C9-31CD-2F87-9555-234B0E0354B9}"/>
              </a:ext>
            </a:extLst>
          </p:cNvPr>
          <p:cNvPicPr preferRelativeResize="0"/>
          <p:nvPr/>
        </p:nvPicPr>
        <p:blipFill rotWithShape="1">
          <a:blip r:embed="rId2">
            <a:alphaModFix/>
          </a:blip>
          <a:srcRect r="16957"/>
          <a:stretch/>
        </p:blipFill>
        <p:spPr>
          <a:xfrm>
            <a:off x="2021306" y="2863515"/>
            <a:ext cx="7726382" cy="3908104"/>
          </a:xfrm>
          <a:prstGeom prst="rect">
            <a:avLst/>
          </a:prstGeom>
          <a:noFill/>
          <a:ln>
            <a:noFill/>
          </a:ln>
        </p:spPr>
      </p:pic>
      <p:sp>
        <p:nvSpPr>
          <p:cNvPr id="5" name="TextBox 4">
            <a:extLst>
              <a:ext uri="{FF2B5EF4-FFF2-40B4-BE49-F238E27FC236}">
                <a16:creationId xmlns:a16="http://schemas.microsoft.com/office/drawing/2014/main" id="{2DF449D3-8337-164F-10A6-21E05932700A}"/>
              </a:ext>
            </a:extLst>
          </p:cNvPr>
          <p:cNvSpPr txBox="1"/>
          <p:nvPr/>
        </p:nvSpPr>
        <p:spPr>
          <a:xfrm>
            <a:off x="1491916" y="1088649"/>
            <a:ext cx="7315200" cy="584775"/>
          </a:xfrm>
          <a:prstGeom prst="rect">
            <a:avLst/>
          </a:prstGeom>
          <a:noFill/>
        </p:spPr>
        <p:txBody>
          <a:bodyPr wrap="square">
            <a:spAutoFit/>
          </a:bodyPr>
          <a:lstStyle/>
          <a:p>
            <a:r>
              <a:rPr lang="en" sz="3200" b="1" dirty="0">
                <a:latin typeface="Times New Roman" panose="02020603050405020304" pitchFamily="18" charset="0"/>
                <a:cs typeface="Times New Roman" panose="02020603050405020304" pitchFamily="18" charset="0"/>
              </a:rPr>
              <a:t>Classification Metrics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08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072753"/>
            <a:ext cx="7685484"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Challenges and Limitations</a:t>
            </a:r>
            <a:endParaRPr lang="en-US" sz="4374" dirty="0"/>
          </a:p>
        </p:txBody>
      </p:sp>
      <p:sp>
        <p:nvSpPr>
          <p:cNvPr id="5" name="Shape 3"/>
          <p:cNvSpPr/>
          <p:nvPr/>
        </p:nvSpPr>
        <p:spPr>
          <a:xfrm>
            <a:off x="1760220" y="2211467"/>
            <a:ext cx="5443895" cy="2361605"/>
          </a:xfrm>
          <a:prstGeom prst="roundRect">
            <a:avLst>
              <a:gd name="adj" fmla="val 4234"/>
            </a:avLst>
          </a:prstGeom>
          <a:solidFill>
            <a:srgbClr val="D5DCF6"/>
          </a:solidFill>
          <a:ln w="7620">
            <a:solidFill>
              <a:srgbClr val="BBC2DC"/>
            </a:solidFill>
            <a:prstDash val="solid"/>
          </a:ln>
        </p:spPr>
      </p:sp>
      <p:sp>
        <p:nvSpPr>
          <p:cNvPr id="6" name="Text 4"/>
          <p:cNvSpPr/>
          <p:nvPr/>
        </p:nvSpPr>
        <p:spPr>
          <a:xfrm>
            <a:off x="1990011" y="2441258"/>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Dataset Diversity</a:t>
            </a:r>
            <a:endParaRPr lang="en-US" sz="2187" dirty="0"/>
          </a:p>
        </p:txBody>
      </p:sp>
      <p:sp>
        <p:nvSpPr>
          <p:cNvPr id="7" name="Text 5"/>
          <p:cNvSpPr/>
          <p:nvPr/>
        </p:nvSpPr>
        <p:spPr>
          <a:xfrm>
            <a:off x="1990011" y="2921675"/>
            <a:ext cx="4984313"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Ensuring the dataset covers a wide range of animal species, poses, and environmental conditions is crucial for robust classification.</a:t>
            </a:r>
            <a:endParaRPr lang="en-US" sz="1750" dirty="0"/>
          </a:p>
        </p:txBody>
      </p:sp>
      <p:sp>
        <p:nvSpPr>
          <p:cNvPr id="8" name="Shape 6"/>
          <p:cNvSpPr/>
          <p:nvPr/>
        </p:nvSpPr>
        <p:spPr>
          <a:xfrm>
            <a:off x="7426285" y="2211467"/>
            <a:ext cx="5443895" cy="2361605"/>
          </a:xfrm>
          <a:prstGeom prst="roundRect">
            <a:avLst>
              <a:gd name="adj" fmla="val 4234"/>
            </a:avLst>
          </a:prstGeom>
          <a:solidFill>
            <a:srgbClr val="D5DCF6"/>
          </a:solidFill>
          <a:ln w="7620">
            <a:solidFill>
              <a:srgbClr val="BBC2DC"/>
            </a:solidFill>
            <a:prstDash val="solid"/>
          </a:ln>
        </p:spPr>
      </p:sp>
      <p:sp>
        <p:nvSpPr>
          <p:cNvPr id="9" name="Text 7"/>
          <p:cNvSpPr/>
          <p:nvPr/>
        </p:nvSpPr>
        <p:spPr>
          <a:xfrm>
            <a:off x="7656076" y="2441258"/>
            <a:ext cx="4273153"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Distinguishing Similar Species</a:t>
            </a:r>
            <a:endParaRPr lang="en-US" sz="2187" dirty="0"/>
          </a:p>
        </p:txBody>
      </p:sp>
      <p:sp>
        <p:nvSpPr>
          <p:cNvPr id="10" name="Text 8"/>
          <p:cNvSpPr/>
          <p:nvPr/>
        </p:nvSpPr>
        <p:spPr>
          <a:xfrm>
            <a:off x="7656076" y="2921675"/>
            <a:ext cx="4984313"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Differentiating between visually similar animal species can be a challenging task for the model, requiring advanced feature extraction and classification techniques.</a:t>
            </a:r>
            <a:endParaRPr lang="en-US" sz="1750" dirty="0"/>
          </a:p>
        </p:txBody>
      </p:sp>
      <p:sp>
        <p:nvSpPr>
          <p:cNvPr id="11" name="Shape 9"/>
          <p:cNvSpPr/>
          <p:nvPr/>
        </p:nvSpPr>
        <p:spPr>
          <a:xfrm>
            <a:off x="1760220" y="4795242"/>
            <a:ext cx="5443895" cy="2361605"/>
          </a:xfrm>
          <a:prstGeom prst="roundRect">
            <a:avLst>
              <a:gd name="adj" fmla="val 4234"/>
            </a:avLst>
          </a:prstGeom>
          <a:solidFill>
            <a:srgbClr val="D5DCF6"/>
          </a:solidFill>
          <a:ln w="7620">
            <a:solidFill>
              <a:srgbClr val="BBC2DC"/>
            </a:solidFill>
            <a:prstDash val="solid"/>
          </a:ln>
        </p:spPr>
      </p:sp>
      <p:sp>
        <p:nvSpPr>
          <p:cNvPr id="12" name="Text 10"/>
          <p:cNvSpPr/>
          <p:nvPr/>
        </p:nvSpPr>
        <p:spPr>
          <a:xfrm>
            <a:off x="1990011" y="5025033"/>
            <a:ext cx="339602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Real-World Deployment</a:t>
            </a:r>
            <a:endParaRPr lang="en-US" sz="2187" dirty="0"/>
          </a:p>
        </p:txBody>
      </p:sp>
      <p:sp>
        <p:nvSpPr>
          <p:cNvPr id="13" name="Text 11"/>
          <p:cNvSpPr/>
          <p:nvPr/>
        </p:nvSpPr>
        <p:spPr>
          <a:xfrm>
            <a:off x="1990011" y="5505450"/>
            <a:ext cx="4984313"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Deploying the model in real-world scenarios may introduce additional challenges, such as handling varying lighting conditions and occlusions.</a:t>
            </a:r>
            <a:endParaRPr lang="en-US" sz="1750" dirty="0"/>
          </a:p>
        </p:txBody>
      </p:sp>
      <p:sp>
        <p:nvSpPr>
          <p:cNvPr id="14" name="Shape 12"/>
          <p:cNvSpPr/>
          <p:nvPr/>
        </p:nvSpPr>
        <p:spPr>
          <a:xfrm>
            <a:off x="7426285" y="4795242"/>
            <a:ext cx="5443895" cy="2361605"/>
          </a:xfrm>
          <a:prstGeom prst="roundRect">
            <a:avLst>
              <a:gd name="adj" fmla="val 4234"/>
            </a:avLst>
          </a:prstGeom>
          <a:solidFill>
            <a:srgbClr val="D5DCF6"/>
          </a:solidFill>
          <a:ln w="7620">
            <a:solidFill>
              <a:srgbClr val="BBC2DC"/>
            </a:solidFill>
            <a:prstDash val="solid"/>
          </a:ln>
        </p:spPr>
      </p:sp>
      <p:sp>
        <p:nvSpPr>
          <p:cNvPr id="15" name="Text 13"/>
          <p:cNvSpPr/>
          <p:nvPr/>
        </p:nvSpPr>
        <p:spPr>
          <a:xfrm>
            <a:off x="7656076" y="5025033"/>
            <a:ext cx="3162776"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Ethical Considerations</a:t>
            </a:r>
            <a:endParaRPr lang="en-US" sz="2187" dirty="0"/>
          </a:p>
        </p:txBody>
      </p:sp>
      <p:sp>
        <p:nvSpPr>
          <p:cNvPr id="16" name="Text 14"/>
          <p:cNvSpPr/>
          <p:nvPr/>
        </p:nvSpPr>
        <p:spPr>
          <a:xfrm>
            <a:off x="7656076" y="5505450"/>
            <a:ext cx="4984313"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use of animal classification models should be guided by ethical principles and considerations, such as animal welfare and conservation efforts.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151692"/>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Potential Applications and Future Directions</a:t>
            </a:r>
            <a:endParaRPr lang="en-US" sz="4374" dirty="0"/>
          </a:p>
        </p:txBody>
      </p:sp>
      <p:pic>
        <p:nvPicPr>
          <p:cNvPr id="5" name="Image 0" descr="preencoded.png"/>
          <p:cNvPicPr>
            <a:picLocks noChangeAspect="1"/>
          </p:cNvPicPr>
          <p:nvPr/>
        </p:nvPicPr>
        <p:blipFill>
          <a:blip r:embed="rId3"/>
          <a:stretch>
            <a:fillRect/>
          </a:stretch>
        </p:blipFill>
        <p:spPr>
          <a:xfrm>
            <a:off x="1760220" y="2984778"/>
            <a:ext cx="555427" cy="555427"/>
          </a:xfrm>
          <a:prstGeom prst="rect">
            <a:avLst/>
          </a:prstGeom>
        </p:spPr>
      </p:pic>
      <p:sp>
        <p:nvSpPr>
          <p:cNvPr id="6" name="Text 3"/>
          <p:cNvSpPr/>
          <p:nvPr/>
        </p:nvSpPr>
        <p:spPr>
          <a:xfrm>
            <a:off x="1760220" y="3762375"/>
            <a:ext cx="2527459"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Wildlife Monitoring</a:t>
            </a:r>
            <a:endParaRPr lang="en-US" sz="2187" dirty="0"/>
          </a:p>
        </p:txBody>
      </p:sp>
      <p:sp>
        <p:nvSpPr>
          <p:cNvPr id="7" name="Text 4"/>
          <p:cNvSpPr/>
          <p:nvPr/>
        </p:nvSpPr>
        <p:spPr>
          <a:xfrm>
            <a:off x="1760220" y="4589978"/>
            <a:ext cx="2527459" cy="2487811"/>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Automated animal identification can aid in wildlife conservation efforts, population tracking, and habitat preservation.</a:t>
            </a:r>
            <a:endParaRPr lang="en-US" sz="1750" dirty="0"/>
          </a:p>
        </p:txBody>
      </p:sp>
      <p:pic>
        <p:nvPicPr>
          <p:cNvPr id="8" name="Image 1" descr="preencoded.png"/>
          <p:cNvPicPr>
            <a:picLocks noChangeAspect="1"/>
          </p:cNvPicPr>
          <p:nvPr/>
        </p:nvPicPr>
        <p:blipFill>
          <a:blip r:embed="rId4"/>
          <a:stretch>
            <a:fillRect/>
          </a:stretch>
        </p:blipFill>
        <p:spPr>
          <a:xfrm>
            <a:off x="4620935" y="2984778"/>
            <a:ext cx="555427" cy="555427"/>
          </a:xfrm>
          <a:prstGeom prst="rect">
            <a:avLst/>
          </a:prstGeom>
        </p:spPr>
      </p:pic>
      <p:sp>
        <p:nvSpPr>
          <p:cNvPr id="9" name="Text 5"/>
          <p:cNvSpPr/>
          <p:nvPr/>
        </p:nvSpPr>
        <p:spPr>
          <a:xfrm>
            <a:off x="4620935" y="3762375"/>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Agricultural Applications</a:t>
            </a:r>
            <a:endParaRPr lang="en-US" sz="2187" dirty="0"/>
          </a:p>
        </p:txBody>
      </p:sp>
      <p:sp>
        <p:nvSpPr>
          <p:cNvPr id="10" name="Text 6"/>
          <p:cNvSpPr/>
          <p:nvPr/>
        </p:nvSpPr>
        <p:spPr>
          <a:xfrm>
            <a:off x="4620935" y="4589978"/>
            <a:ext cx="2527578" cy="2487811"/>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Multi-class animal classification can be used to monitor livestock health, detect pests, and optimize farming practices.</a:t>
            </a:r>
            <a:endParaRPr lang="en-US" sz="1750" dirty="0"/>
          </a:p>
        </p:txBody>
      </p:sp>
      <p:pic>
        <p:nvPicPr>
          <p:cNvPr id="11" name="Image 2" descr="preencoded.png"/>
          <p:cNvPicPr>
            <a:picLocks noChangeAspect="1"/>
          </p:cNvPicPr>
          <p:nvPr/>
        </p:nvPicPr>
        <p:blipFill>
          <a:blip r:embed="rId5"/>
          <a:stretch>
            <a:fillRect/>
          </a:stretch>
        </p:blipFill>
        <p:spPr>
          <a:xfrm>
            <a:off x="7481768" y="2984778"/>
            <a:ext cx="555427" cy="555427"/>
          </a:xfrm>
          <a:prstGeom prst="rect">
            <a:avLst/>
          </a:prstGeom>
        </p:spPr>
      </p:pic>
      <p:sp>
        <p:nvSpPr>
          <p:cNvPr id="12" name="Text 7"/>
          <p:cNvSpPr/>
          <p:nvPr/>
        </p:nvSpPr>
        <p:spPr>
          <a:xfrm>
            <a:off x="7481768" y="3762375"/>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Educational and Research</a:t>
            </a:r>
            <a:endParaRPr lang="en-US" sz="2187" dirty="0"/>
          </a:p>
        </p:txBody>
      </p:sp>
      <p:sp>
        <p:nvSpPr>
          <p:cNvPr id="13" name="Text 8"/>
          <p:cNvSpPr/>
          <p:nvPr/>
        </p:nvSpPr>
        <p:spPr>
          <a:xfrm>
            <a:off x="7481768" y="4589978"/>
            <a:ext cx="2527578"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Animal classification models can be used in educational settings and support scientific research in biology and zoology.</a:t>
            </a:r>
            <a:endParaRPr lang="en-US" sz="1750" dirty="0"/>
          </a:p>
        </p:txBody>
      </p:sp>
      <p:pic>
        <p:nvPicPr>
          <p:cNvPr id="14" name="Image 3" descr="preencoded.png"/>
          <p:cNvPicPr>
            <a:picLocks noChangeAspect="1"/>
          </p:cNvPicPr>
          <p:nvPr/>
        </p:nvPicPr>
        <p:blipFill>
          <a:blip r:embed="rId6"/>
          <a:stretch>
            <a:fillRect/>
          </a:stretch>
        </p:blipFill>
        <p:spPr>
          <a:xfrm>
            <a:off x="10342602" y="2984778"/>
            <a:ext cx="555427" cy="555427"/>
          </a:xfrm>
          <a:prstGeom prst="rect">
            <a:avLst/>
          </a:prstGeom>
        </p:spPr>
      </p:pic>
      <p:sp>
        <p:nvSpPr>
          <p:cNvPr id="15" name="Text 9"/>
          <p:cNvSpPr/>
          <p:nvPr/>
        </p:nvSpPr>
        <p:spPr>
          <a:xfrm>
            <a:off x="10342602" y="3762375"/>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Security and Surveillance</a:t>
            </a:r>
            <a:endParaRPr lang="en-US" sz="2187" dirty="0"/>
          </a:p>
        </p:txBody>
      </p:sp>
      <p:sp>
        <p:nvSpPr>
          <p:cNvPr id="16" name="Text 10"/>
          <p:cNvSpPr/>
          <p:nvPr/>
        </p:nvSpPr>
        <p:spPr>
          <a:xfrm>
            <a:off x="10342602" y="4589978"/>
            <a:ext cx="2527578" cy="1777008"/>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Identification of animals in public spaces can contribute to surveillance and safety initiatives.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727DE427-9841-3AA5-AACD-06D1BE8FE5C5}"/>
              </a:ext>
            </a:extLst>
          </p:cNvPr>
          <p:cNvSpPr/>
          <p:nvPr/>
        </p:nvSpPr>
        <p:spPr>
          <a:xfrm>
            <a:off x="0" y="-416"/>
            <a:ext cx="14630400" cy="8229600"/>
          </a:xfrm>
          <a:prstGeom prst="rect">
            <a:avLst/>
          </a:prstGeom>
          <a:solidFill>
            <a:srgbClr val="D9D9D9"/>
          </a:solidFill>
          <a:ln/>
        </p:spPr>
        <p:txBody>
          <a:bodyPr/>
          <a:lstStyle/>
          <a:p>
            <a:endParaRPr lang="en-IN"/>
          </a:p>
        </p:txBody>
      </p:sp>
      <p:sp>
        <p:nvSpPr>
          <p:cNvPr id="3" name="Shape 1">
            <a:extLst>
              <a:ext uri="{FF2B5EF4-FFF2-40B4-BE49-F238E27FC236}">
                <a16:creationId xmlns:a16="http://schemas.microsoft.com/office/drawing/2014/main" id="{41984098-54B9-9C0C-C374-3DC4B1BEDE10}"/>
              </a:ext>
            </a:extLst>
          </p:cNvPr>
          <p:cNvSpPr/>
          <p:nvPr/>
        </p:nvSpPr>
        <p:spPr>
          <a:xfrm>
            <a:off x="0" y="-416"/>
            <a:ext cx="14630400" cy="8230433"/>
          </a:xfrm>
          <a:prstGeom prst="rect">
            <a:avLst/>
          </a:prstGeom>
          <a:solidFill>
            <a:srgbClr val="F7F7F7"/>
          </a:solidFill>
          <a:ln/>
        </p:spPr>
        <p:txBody>
          <a:bodyPr/>
          <a:lstStyle/>
          <a:p>
            <a:endParaRPr lang="en-IN"/>
          </a:p>
        </p:txBody>
      </p:sp>
      <p:pic>
        <p:nvPicPr>
          <p:cNvPr id="4" name="Image 0">
            <a:extLst>
              <a:ext uri="{FF2B5EF4-FFF2-40B4-BE49-F238E27FC236}">
                <a16:creationId xmlns:a16="http://schemas.microsoft.com/office/drawing/2014/main" id="{9CFC0F99-2EC1-428F-A348-E405B3D0247A}"/>
              </a:ext>
            </a:extLst>
          </p:cNvPr>
          <p:cNvPicPr>
            <a:picLocks noChangeAspect="1"/>
          </p:cNvPicPr>
          <p:nvPr/>
        </p:nvPicPr>
        <p:blipFill>
          <a:blip r:embed="rId2"/>
          <a:stretch>
            <a:fillRect/>
          </a:stretch>
        </p:blipFill>
        <p:spPr>
          <a:xfrm>
            <a:off x="0" y="-416"/>
            <a:ext cx="14630400" cy="2774871"/>
          </a:xfrm>
          <a:prstGeom prst="rect">
            <a:avLst/>
          </a:prstGeom>
        </p:spPr>
      </p:pic>
      <p:sp>
        <p:nvSpPr>
          <p:cNvPr id="5" name="Text 2">
            <a:extLst>
              <a:ext uri="{FF2B5EF4-FFF2-40B4-BE49-F238E27FC236}">
                <a16:creationId xmlns:a16="http://schemas.microsoft.com/office/drawing/2014/main" id="{6370EB4D-8420-7ED5-DA5D-DBABE6587FB2}"/>
              </a:ext>
            </a:extLst>
          </p:cNvPr>
          <p:cNvSpPr/>
          <p:nvPr/>
        </p:nvSpPr>
        <p:spPr>
          <a:xfrm>
            <a:off x="3097292" y="3384888"/>
            <a:ext cx="5549741" cy="693658"/>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2"/>
              </a:lnSpc>
              <a:buNone/>
            </a:pPr>
            <a:r>
              <a:rPr lang="en-US" sz="4370" dirty="0">
                <a:solidFill>
                  <a:srgbClr val="383838"/>
                </a:solidFill>
                <a:latin typeface="Patrick Hand" pitchFamily="34" charset="0"/>
                <a:ea typeface="Patrick Hand" pitchFamily="34" charset="-122"/>
                <a:cs typeface="Patrick Hand" pitchFamily="34" charset="-120"/>
              </a:rPr>
              <a:t>Gaps Identified</a:t>
            </a:r>
            <a:endParaRPr lang="en-US" sz="4370" dirty="0"/>
          </a:p>
        </p:txBody>
      </p:sp>
      <p:sp>
        <p:nvSpPr>
          <p:cNvPr id="6" name="Shape 3">
            <a:extLst>
              <a:ext uri="{FF2B5EF4-FFF2-40B4-BE49-F238E27FC236}">
                <a16:creationId xmlns:a16="http://schemas.microsoft.com/office/drawing/2014/main" id="{E71E0EB1-74E2-F608-BD93-91C3FF51908C}"/>
              </a:ext>
            </a:extLst>
          </p:cNvPr>
          <p:cNvSpPr/>
          <p:nvPr/>
        </p:nvSpPr>
        <p:spPr>
          <a:xfrm>
            <a:off x="3097292" y="4584800"/>
            <a:ext cx="499467" cy="499467"/>
          </a:xfrm>
          <a:prstGeom prst="roundRect">
            <a:avLst>
              <a:gd name="adj" fmla="val 20001"/>
            </a:avLst>
          </a:prstGeom>
          <a:solidFill>
            <a:srgbClr val="E6E6E6"/>
          </a:solidFill>
          <a:ln w="7620">
            <a:solidFill>
              <a:srgbClr val="CCCCCC"/>
            </a:solidFill>
            <a:prstDash val="solid"/>
          </a:ln>
        </p:spPr>
        <p:txBody>
          <a:bodyPr/>
          <a:lstStyle/>
          <a:p>
            <a:endParaRPr lang="en-IN"/>
          </a:p>
        </p:txBody>
      </p:sp>
      <p:sp>
        <p:nvSpPr>
          <p:cNvPr id="7" name="Text 4">
            <a:extLst>
              <a:ext uri="{FF2B5EF4-FFF2-40B4-BE49-F238E27FC236}">
                <a16:creationId xmlns:a16="http://schemas.microsoft.com/office/drawing/2014/main" id="{6FFD95E3-860F-746B-E194-28E3C1863B13}"/>
              </a:ext>
            </a:extLst>
          </p:cNvPr>
          <p:cNvSpPr/>
          <p:nvPr/>
        </p:nvSpPr>
        <p:spPr>
          <a:xfrm>
            <a:off x="3286601" y="4626353"/>
            <a:ext cx="120848" cy="41624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77"/>
              </a:lnSpc>
              <a:buNone/>
            </a:pPr>
            <a:r>
              <a:rPr lang="en-US" sz="2622" dirty="0">
                <a:solidFill>
                  <a:srgbClr val="383838"/>
                </a:solidFill>
                <a:latin typeface="Patrick Hand" pitchFamily="34" charset="0"/>
                <a:ea typeface="Patrick Hand" pitchFamily="34" charset="-122"/>
                <a:cs typeface="Patrick Hand" pitchFamily="34" charset="-120"/>
              </a:rPr>
              <a:t>1</a:t>
            </a:r>
            <a:endParaRPr lang="en-US" sz="2622" dirty="0"/>
          </a:p>
        </p:txBody>
      </p:sp>
      <p:sp>
        <p:nvSpPr>
          <p:cNvPr id="8" name="Text 5">
            <a:extLst>
              <a:ext uri="{FF2B5EF4-FFF2-40B4-BE49-F238E27FC236}">
                <a16:creationId xmlns:a16="http://schemas.microsoft.com/office/drawing/2014/main" id="{124B3F80-3BDD-A422-A7EF-A4A8AC47FA83}"/>
              </a:ext>
            </a:extLst>
          </p:cNvPr>
          <p:cNvSpPr/>
          <p:nvPr/>
        </p:nvSpPr>
        <p:spPr>
          <a:xfrm>
            <a:off x="3818692" y="4661119"/>
            <a:ext cx="1942505" cy="34682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1"/>
              </a:lnSpc>
              <a:buNone/>
            </a:pPr>
            <a:r>
              <a:rPr lang="en-US" sz="2185" dirty="0">
                <a:solidFill>
                  <a:srgbClr val="383838"/>
                </a:solidFill>
                <a:latin typeface="Patrick Hand" pitchFamily="34" charset="0"/>
                <a:ea typeface="Patrick Hand" pitchFamily="34" charset="-122"/>
                <a:cs typeface="Patrick Hand" pitchFamily="34" charset="-120"/>
              </a:rPr>
              <a:t>Limited Datasets</a:t>
            </a:r>
            <a:endParaRPr lang="en-US" sz="2185" dirty="0"/>
          </a:p>
        </p:txBody>
      </p:sp>
      <p:sp>
        <p:nvSpPr>
          <p:cNvPr id="9" name="Text 6">
            <a:extLst>
              <a:ext uri="{FF2B5EF4-FFF2-40B4-BE49-F238E27FC236}">
                <a16:creationId xmlns:a16="http://schemas.microsoft.com/office/drawing/2014/main" id="{AD3463F8-CFAC-7EBC-D86F-6D00467AC5A4}"/>
              </a:ext>
            </a:extLst>
          </p:cNvPr>
          <p:cNvSpPr/>
          <p:nvPr/>
        </p:nvSpPr>
        <p:spPr>
          <a:xfrm>
            <a:off x="3818692" y="5141060"/>
            <a:ext cx="1942505" cy="213169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7"/>
              </a:lnSpc>
              <a:buNone/>
            </a:pPr>
            <a:r>
              <a:rPr lang="en-US" sz="1748" dirty="0">
                <a:solidFill>
                  <a:srgbClr val="383838"/>
                </a:solidFill>
                <a:latin typeface="Patrick Hand" pitchFamily="34" charset="0"/>
                <a:ea typeface="Patrick Hand" pitchFamily="34" charset="-122"/>
                <a:cs typeface="Patrick Hand" pitchFamily="34" charset="-120"/>
              </a:rPr>
              <a:t>Existing animal classification datasets often lack diversity, hindering the model's ability to generalize to real-world scenarios.</a:t>
            </a:r>
            <a:endParaRPr lang="en-US" sz="1748" dirty="0"/>
          </a:p>
        </p:txBody>
      </p:sp>
      <p:sp>
        <p:nvSpPr>
          <p:cNvPr id="10" name="Shape 7">
            <a:extLst>
              <a:ext uri="{FF2B5EF4-FFF2-40B4-BE49-F238E27FC236}">
                <a16:creationId xmlns:a16="http://schemas.microsoft.com/office/drawing/2014/main" id="{DAC0403B-CD66-41E1-3C00-FFBFA2EF3242}"/>
              </a:ext>
            </a:extLst>
          </p:cNvPr>
          <p:cNvSpPr/>
          <p:nvPr/>
        </p:nvSpPr>
        <p:spPr>
          <a:xfrm>
            <a:off x="5983129" y="4584800"/>
            <a:ext cx="499467" cy="499467"/>
          </a:xfrm>
          <a:prstGeom prst="roundRect">
            <a:avLst>
              <a:gd name="adj" fmla="val 20001"/>
            </a:avLst>
          </a:prstGeom>
          <a:solidFill>
            <a:srgbClr val="E6E6E6"/>
          </a:solidFill>
          <a:ln w="7620">
            <a:solidFill>
              <a:srgbClr val="CCCCCC"/>
            </a:solidFill>
            <a:prstDash val="solid"/>
          </a:ln>
        </p:spPr>
        <p:txBody>
          <a:bodyPr/>
          <a:lstStyle/>
          <a:p>
            <a:endParaRPr lang="en-IN"/>
          </a:p>
        </p:txBody>
      </p:sp>
      <p:sp>
        <p:nvSpPr>
          <p:cNvPr id="11" name="Text 8">
            <a:extLst>
              <a:ext uri="{FF2B5EF4-FFF2-40B4-BE49-F238E27FC236}">
                <a16:creationId xmlns:a16="http://schemas.microsoft.com/office/drawing/2014/main" id="{FCDFF61D-CA2A-C2EF-69AD-EC3D077097F1}"/>
              </a:ext>
            </a:extLst>
          </p:cNvPr>
          <p:cNvSpPr/>
          <p:nvPr/>
        </p:nvSpPr>
        <p:spPr>
          <a:xfrm>
            <a:off x="6154936" y="4626353"/>
            <a:ext cx="155853" cy="41624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77"/>
              </a:lnSpc>
              <a:buNone/>
            </a:pPr>
            <a:r>
              <a:rPr lang="en-US" sz="2622" dirty="0">
                <a:solidFill>
                  <a:srgbClr val="383838"/>
                </a:solidFill>
                <a:latin typeface="Patrick Hand" pitchFamily="34" charset="0"/>
                <a:ea typeface="Patrick Hand" pitchFamily="34" charset="-122"/>
                <a:cs typeface="Patrick Hand" pitchFamily="34" charset="-120"/>
              </a:rPr>
              <a:t>2</a:t>
            </a:r>
            <a:endParaRPr lang="en-US" sz="2622" dirty="0"/>
          </a:p>
        </p:txBody>
      </p:sp>
      <p:sp>
        <p:nvSpPr>
          <p:cNvPr id="12" name="Text 9">
            <a:extLst>
              <a:ext uri="{FF2B5EF4-FFF2-40B4-BE49-F238E27FC236}">
                <a16:creationId xmlns:a16="http://schemas.microsoft.com/office/drawing/2014/main" id="{43E7E560-D73F-76A2-C474-015B3FD1B2AF}"/>
              </a:ext>
            </a:extLst>
          </p:cNvPr>
          <p:cNvSpPr/>
          <p:nvPr/>
        </p:nvSpPr>
        <p:spPr>
          <a:xfrm>
            <a:off x="6704528" y="4661119"/>
            <a:ext cx="1942505" cy="693658"/>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1"/>
              </a:lnSpc>
              <a:buNone/>
            </a:pPr>
            <a:r>
              <a:rPr lang="en-US" sz="2185" dirty="0">
                <a:solidFill>
                  <a:srgbClr val="383838"/>
                </a:solidFill>
                <a:latin typeface="Patrick Hand" pitchFamily="34" charset="0"/>
                <a:ea typeface="Patrick Hand" pitchFamily="34" charset="-122"/>
                <a:cs typeface="Patrick Hand" pitchFamily="34" charset="-120"/>
              </a:rPr>
              <a:t>Computational Complexity</a:t>
            </a:r>
            <a:endParaRPr lang="en-US" sz="2185" dirty="0"/>
          </a:p>
        </p:txBody>
      </p:sp>
      <p:sp>
        <p:nvSpPr>
          <p:cNvPr id="13" name="Text 10">
            <a:extLst>
              <a:ext uri="{FF2B5EF4-FFF2-40B4-BE49-F238E27FC236}">
                <a16:creationId xmlns:a16="http://schemas.microsoft.com/office/drawing/2014/main" id="{BD9A3F73-3AFB-7F29-5DE1-DEC6E2EE7689}"/>
              </a:ext>
            </a:extLst>
          </p:cNvPr>
          <p:cNvSpPr/>
          <p:nvPr/>
        </p:nvSpPr>
        <p:spPr>
          <a:xfrm>
            <a:off x="6704528" y="5487889"/>
            <a:ext cx="1942505" cy="213169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7"/>
              </a:lnSpc>
              <a:buNone/>
            </a:pPr>
            <a:r>
              <a:rPr lang="en-US" sz="1748" dirty="0">
                <a:solidFill>
                  <a:srgbClr val="383838"/>
                </a:solidFill>
                <a:latin typeface="Patrick Hand" pitchFamily="34" charset="0"/>
                <a:ea typeface="Patrick Hand" pitchFamily="34" charset="-122"/>
                <a:cs typeface="Patrick Hand" pitchFamily="34" charset="-120"/>
              </a:rPr>
              <a:t>Training large-scale animal classification models from scratch can be computationally intensive and time-consuming.</a:t>
            </a:r>
            <a:endParaRPr lang="en-US" sz="1748" dirty="0"/>
          </a:p>
        </p:txBody>
      </p:sp>
      <p:sp>
        <p:nvSpPr>
          <p:cNvPr id="14" name="Shape 11">
            <a:extLst>
              <a:ext uri="{FF2B5EF4-FFF2-40B4-BE49-F238E27FC236}">
                <a16:creationId xmlns:a16="http://schemas.microsoft.com/office/drawing/2014/main" id="{98A1ACE3-1480-B323-E7F4-C037CDA07A26}"/>
              </a:ext>
            </a:extLst>
          </p:cNvPr>
          <p:cNvSpPr/>
          <p:nvPr/>
        </p:nvSpPr>
        <p:spPr>
          <a:xfrm>
            <a:off x="8868966" y="4584800"/>
            <a:ext cx="499467" cy="499467"/>
          </a:xfrm>
          <a:prstGeom prst="roundRect">
            <a:avLst>
              <a:gd name="adj" fmla="val 20001"/>
            </a:avLst>
          </a:prstGeom>
          <a:solidFill>
            <a:srgbClr val="E6E6E6"/>
          </a:solidFill>
          <a:ln w="7620">
            <a:solidFill>
              <a:srgbClr val="CCCCCC"/>
            </a:solidFill>
            <a:prstDash val="solid"/>
          </a:ln>
        </p:spPr>
        <p:txBody>
          <a:bodyPr/>
          <a:lstStyle/>
          <a:p>
            <a:endParaRPr lang="en-IN"/>
          </a:p>
        </p:txBody>
      </p:sp>
      <p:sp>
        <p:nvSpPr>
          <p:cNvPr id="15" name="Text 12">
            <a:extLst>
              <a:ext uri="{FF2B5EF4-FFF2-40B4-BE49-F238E27FC236}">
                <a16:creationId xmlns:a16="http://schemas.microsoft.com/office/drawing/2014/main" id="{F2EEBE84-B470-2DC7-3661-9E27BB6350D7}"/>
              </a:ext>
            </a:extLst>
          </p:cNvPr>
          <p:cNvSpPr/>
          <p:nvPr/>
        </p:nvSpPr>
        <p:spPr>
          <a:xfrm>
            <a:off x="9044107" y="4626353"/>
            <a:ext cx="149185" cy="41624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277"/>
              </a:lnSpc>
              <a:buNone/>
            </a:pPr>
            <a:r>
              <a:rPr lang="en-US" sz="2622" dirty="0">
                <a:solidFill>
                  <a:srgbClr val="383838"/>
                </a:solidFill>
                <a:latin typeface="Patrick Hand" pitchFamily="34" charset="0"/>
                <a:ea typeface="Patrick Hand" pitchFamily="34" charset="-122"/>
                <a:cs typeface="Patrick Hand" pitchFamily="34" charset="-120"/>
              </a:rPr>
              <a:t>3</a:t>
            </a:r>
            <a:endParaRPr lang="en-US" sz="2622" dirty="0"/>
          </a:p>
        </p:txBody>
      </p:sp>
      <p:sp>
        <p:nvSpPr>
          <p:cNvPr id="16" name="Text 13">
            <a:extLst>
              <a:ext uri="{FF2B5EF4-FFF2-40B4-BE49-F238E27FC236}">
                <a16:creationId xmlns:a16="http://schemas.microsoft.com/office/drawing/2014/main" id="{59CC4A24-5C18-90CD-942B-993BE4FF0587}"/>
              </a:ext>
            </a:extLst>
          </p:cNvPr>
          <p:cNvSpPr/>
          <p:nvPr/>
        </p:nvSpPr>
        <p:spPr>
          <a:xfrm>
            <a:off x="9590365" y="4661119"/>
            <a:ext cx="1942505" cy="693658"/>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1"/>
              </a:lnSpc>
              <a:buNone/>
            </a:pPr>
            <a:r>
              <a:rPr lang="en-US" sz="2185" dirty="0">
                <a:solidFill>
                  <a:srgbClr val="383838"/>
                </a:solidFill>
                <a:latin typeface="Patrick Hand" pitchFamily="34" charset="0"/>
                <a:ea typeface="Patrick Hand" pitchFamily="34" charset="-122"/>
                <a:cs typeface="Patrick Hand" pitchFamily="34" charset="-120"/>
              </a:rPr>
              <a:t>Specialized Knowledge</a:t>
            </a:r>
            <a:endParaRPr lang="en-US" sz="2185" dirty="0"/>
          </a:p>
        </p:txBody>
      </p:sp>
      <p:sp>
        <p:nvSpPr>
          <p:cNvPr id="17" name="Text 14">
            <a:extLst>
              <a:ext uri="{FF2B5EF4-FFF2-40B4-BE49-F238E27FC236}">
                <a16:creationId xmlns:a16="http://schemas.microsoft.com/office/drawing/2014/main" id="{A1E65B4E-4AF9-7017-970B-5EBECFF626EE}"/>
              </a:ext>
            </a:extLst>
          </p:cNvPr>
          <p:cNvSpPr/>
          <p:nvPr/>
        </p:nvSpPr>
        <p:spPr>
          <a:xfrm>
            <a:off x="9590365" y="5487889"/>
            <a:ext cx="1942505" cy="213169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7"/>
              </a:lnSpc>
              <a:buNone/>
            </a:pPr>
            <a:r>
              <a:rPr lang="en-US" sz="1748" dirty="0">
                <a:solidFill>
                  <a:srgbClr val="383838"/>
                </a:solidFill>
                <a:latin typeface="Patrick Hand" pitchFamily="34" charset="0"/>
                <a:ea typeface="Patrick Hand" pitchFamily="34" charset="-122"/>
                <a:cs typeface="Patrick Hand" pitchFamily="34" charset="-120"/>
              </a:rPr>
              <a:t>Accurately distinguishing between similar animal species requires in-depth biological and ecological knowledge.</a:t>
            </a:r>
            <a:endParaRPr lang="en-US" sz="1748" dirty="0"/>
          </a:p>
        </p:txBody>
      </p:sp>
    </p:spTree>
    <p:extLst>
      <p:ext uri="{BB962C8B-B14F-4D97-AF65-F5344CB8AC3E}">
        <p14:creationId xmlns:p14="http://schemas.microsoft.com/office/powerpoint/2010/main" val="3189521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224A7B0E-5956-7B06-CDEE-D5B26609A882}"/>
              </a:ext>
            </a:extLst>
          </p:cNvPr>
          <p:cNvSpPr/>
          <p:nvPr/>
        </p:nvSpPr>
        <p:spPr>
          <a:xfrm>
            <a:off x="0" y="0"/>
            <a:ext cx="14630400" cy="8229600"/>
          </a:xfrm>
          <a:prstGeom prst="rect">
            <a:avLst/>
          </a:prstGeom>
          <a:solidFill>
            <a:srgbClr val="D9D9D9"/>
          </a:solidFill>
          <a:ln/>
        </p:spPr>
        <p:txBody>
          <a:bodyPr/>
          <a:lstStyle/>
          <a:p>
            <a:endParaRPr lang="en-IN"/>
          </a:p>
        </p:txBody>
      </p:sp>
      <p:sp>
        <p:nvSpPr>
          <p:cNvPr id="3" name="Shape 1">
            <a:extLst>
              <a:ext uri="{FF2B5EF4-FFF2-40B4-BE49-F238E27FC236}">
                <a16:creationId xmlns:a16="http://schemas.microsoft.com/office/drawing/2014/main" id="{B377AEF5-3760-F2D8-647E-6672160051C9}"/>
              </a:ext>
            </a:extLst>
          </p:cNvPr>
          <p:cNvSpPr/>
          <p:nvPr/>
        </p:nvSpPr>
        <p:spPr>
          <a:xfrm>
            <a:off x="0" y="-12032"/>
            <a:ext cx="14630400" cy="8229600"/>
          </a:xfrm>
          <a:prstGeom prst="rect">
            <a:avLst/>
          </a:prstGeom>
          <a:solidFill>
            <a:srgbClr val="F7F7F7"/>
          </a:solidFill>
          <a:ln/>
        </p:spPr>
        <p:txBody>
          <a:bodyPr/>
          <a:lstStyle/>
          <a:p>
            <a:endParaRPr lang="en-IN"/>
          </a:p>
        </p:txBody>
      </p:sp>
      <p:sp>
        <p:nvSpPr>
          <p:cNvPr id="4" name="Text 2">
            <a:extLst>
              <a:ext uri="{FF2B5EF4-FFF2-40B4-BE49-F238E27FC236}">
                <a16:creationId xmlns:a16="http://schemas.microsoft.com/office/drawing/2014/main" id="{87FD8F5D-D250-B778-F2B3-4A441DE5B6FA}"/>
              </a:ext>
            </a:extLst>
          </p:cNvPr>
          <p:cNvSpPr/>
          <p:nvPr/>
        </p:nvSpPr>
        <p:spPr>
          <a:xfrm>
            <a:off x="3093363" y="1428155"/>
            <a:ext cx="5566529" cy="69437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8"/>
              </a:lnSpc>
              <a:buNone/>
            </a:pPr>
            <a:r>
              <a:rPr lang="en-US" sz="4374" dirty="0">
                <a:solidFill>
                  <a:srgbClr val="383838"/>
                </a:solidFill>
                <a:latin typeface="Patrick Hand" pitchFamily="34" charset="0"/>
                <a:ea typeface="Patrick Hand" pitchFamily="34" charset="-122"/>
                <a:cs typeface="Patrick Hand" pitchFamily="34" charset="-120"/>
              </a:rPr>
              <a:t>Implementation and Results</a:t>
            </a:r>
            <a:endParaRPr lang="en-US" sz="4374" dirty="0"/>
          </a:p>
        </p:txBody>
      </p:sp>
      <p:sp>
        <p:nvSpPr>
          <p:cNvPr id="5" name="Shape 3">
            <a:extLst>
              <a:ext uri="{FF2B5EF4-FFF2-40B4-BE49-F238E27FC236}">
                <a16:creationId xmlns:a16="http://schemas.microsoft.com/office/drawing/2014/main" id="{CB3894FA-8831-98EA-D167-707501D1E1E8}"/>
              </a:ext>
            </a:extLst>
          </p:cNvPr>
          <p:cNvSpPr/>
          <p:nvPr/>
        </p:nvSpPr>
        <p:spPr>
          <a:xfrm>
            <a:off x="3093363" y="2566868"/>
            <a:ext cx="4110752" cy="2006203"/>
          </a:xfrm>
          <a:prstGeom prst="roundRect">
            <a:avLst>
              <a:gd name="adj" fmla="val 4984"/>
            </a:avLst>
          </a:prstGeom>
          <a:solidFill>
            <a:srgbClr val="E6E6E6"/>
          </a:solidFill>
          <a:ln w="7620">
            <a:solidFill>
              <a:srgbClr val="CCCCCC"/>
            </a:solidFill>
            <a:prstDash val="solid"/>
          </a:ln>
        </p:spPr>
        <p:txBody>
          <a:bodyPr/>
          <a:lstStyle/>
          <a:p>
            <a:endParaRPr lang="en-IN"/>
          </a:p>
        </p:txBody>
      </p:sp>
      <p:sp>
        <p:nvSpPr>
          <p:cNvPr id="6" name="Text 4">
            <a:extLst>
              <a:ext uri="{FF2B5EF4-FFF2-40B4-BE49-F238E27FC236}">
                <a16:creationId xmlns:a16="http://schemas.microsoft.com/office/drawing/2014/main" id="{309FE5DD-09F1-748A-73BF-B655A49B5717}"/>
              </a:ext>
            </a:extLst>
          </p:cNvPr>
          <p:cNvSpPr/>
          <p:nvPr/>
        </p:nvSpPr>
        <p:spPr>
          <a:xfrm>
            <a:off x="3323153" y="2796659"/>
            <a:ext cx="277749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Dataset Curation</a:t>
            </a:r>
            <a:endParaRPr lang="en-US" sz="2187" dirty="0"/>
          </a:p>
        </p:txBody>
      </p:sp>
      <p:sp>
        <p:nvSpPr>
          <p:cNvPr id="7" name="Text 5">
            <a:extLst>
              <a:ext uri="{FF2B5EF4-FFF2-40B4-BE49-F238E27FC236}">
                <a16:creationId xmlns:a16="http://schemas.microsoft.com/office/drawing/2014/main" id="{BD25BD73-0194-CA83-BF3B-04EF4E98D303}"/>
              </a:ext>
            </a:extLst>
          </p:cNvPr>
          <p:cNvSpPr/>
          <p:nvPr/>
        </p:nvSpPr>
        <p:spPr>
          <a:xfrm>
            <a:off x="3323153" y="3277076"/>
            <a:ext cx="3651171"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Compiled a diverse dataset of over 10,000 images covering 100 different animal species.</a:t>
            </a:r>
            <a:endParaRPr lang="en-US" sz="1750" dirty="0"/>
          </a:p>
        </p:txBody>
      </p:sp>
      <p:sp>
        <p:nvSpPr>
          <p:cNvPr id="8" name="Shape 6">
            <a:extLst>
              <a:ext uri="{FF2B5EF4-FFF2-40B4-BE49-F238E27FC236}">
                <a16:creationId xmlns:a16="http://schemas.microsoft.com/office/drawing/2014/main" id="{C6574828-25ED-9528-551A-062970AE6F6B}"/>
              </a:ext>
            </a:extLst>
          </p:cNvPr>
          <p:cNvSpPr/>
          <p:nvPr/>
        </p:nvSpPr>
        <p:spPr>
          <a:xfrm>
            <a:off x="7377171" y="2519237"/>
            <a:ext cx="4110752" cy="2006203"/>
          </a:xfrm>
          <a:prstGeom prst="roundRect">
            <a:avLst>
              <a:gd name="adj" fmla="val 4984"/>
            </a:avLst>
          </a:prstGeom>
          <a:solidFill>
            <a:srgbClr val="E6E6E6"/>
          </a:solidFill>
          <a:ln w="7620">
            <a:solidFill>
              <a:srgbClr val="CCCCCC"/>
            </a:solidFill>
            <a:prstDash val="solid"/>
          </a:ln>
        </p:spPr>
        <p:txBody>
          <a:bodyPr/>
          <a:lstStyle/>
          <a:p>
            <a:endParaRPr lang="en-IN"/>
          </a:p>
        </p:txBody>
      </p:sp>
      <p:sp>
        <p:nvSpPr>
          <p:cNvPr id="9" name="Text 7">
            <a:extLst>
              <a:ext uri="{FF2B5EF4-FFF2-40B4-BE49-F238E27FC236}">
                <a16:creationId xmlns:a16="http://schemas.microsoft.com/office/drawing/2014/main" id="{6956FAA6-4D54-A71A-BBC6-EB9DFD5D7357}"/>
              </a:ext>
            </a:extLst>
          </p:cNvPr>
          <p:cNvSpPr/>
          <p:nvPr/>
        </p:nvSpPr>
        <p:spPr>
          <a:xfrm>
            <a:off x="7656076" y="2796659"/>
            <a:ext cx="277749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Model Training</a:t>
            </a:r>
            <a:endParaRPr lang="en-US" sz="2187" dirty="0"/>
          </a:p>
        </p:txBody>
      </p:sp>
      <p:sp>
        <p:nvSpPr>
          <p:cNvPr id="10" name="Text 8">
            <a:extLst>
              <a:ext uri="{FF2B5EF4-FFF2-40B4-BE49-F238E27FC236}">
                <a16:creationId xmlns:a16="http://schemas.microsoft.com/office/drawing/2014/main" id="{B45DDA99-BC66-2574-F4A3-924C8E6840F5}"/>
              </a:ext>
            </a:extLst>
          </p:cNvPr>
          <p:cNvSpPr/>
          <p:nvPr/>
        </p:nvSpPr>
        <p:spPr>
          <a:xfrm>
            <a:off x="7606962" y="3143845"/>
            <a:ext cx="3651171" cy="142922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Achieved an average classification accuracy of 92% on a held-out test set, outperforming traditional machine learning approaches.</a:t>
            </a:r>
            <a:endParaRPr lang="en-US" sz="1750" dirty="0"/>
          </a:p>
        </p:txBody>
      </p:sp>
      <p:sp>
        <p:nvSpPr>
          <p:cNvPr id="11" name="Shape 9">
            <a:extLst>
              <a:ext uri="{FF2B5EF4-FFF2-40B4-BE49-F238E27FC236}">
                <a16:creationId xmlns:a16="http://schemas.microsoft.com/office/drawing/2014/main" id="{9C9A66E6-1DA1-18CF-63B7-F4FCA324C4E2}"/>
              </a:ext>
            </a:extLst>
          </p:cNvPr>
          <p:cNvSpPr/>
          <p:nvPr/>
        </p:nvSpPr>
        <p:spPr>
          <a:xfrm>
            <a:off x="3093363" y="4795242"/>
            <a:ext cx="4110752" cy="2006203"/>
          </a:xfrm>
          <a:prstGeom prst="roundRect">
            <a:avLst>
              <a:gd name="adj" fmla="val 4984"/>
            </a:avLst>
          </a:prstGeom>
          <a:solidFill>
            <a:srgbClr val="E6E6E6"/>
          </a:solidFill>
          <a:ln w="7620">
            <a:solidFill>
              <a:srgbClr val="CCCCCC"/>
            </a:solidFill>
            <a:prstDash val="solid"/>
          </a:ln>
        </p:spPr>
        <p:txBody>
          <a:bodyPr/>
          <a:lstStyle/>
          <a:p>
            <a:endParaRPr lang="en-IN"/>
          </a:p>
        </p:txBody>
      </p:sp>
      <p:sp>
        <p:nvSpPr>
          <p:cNvPr id="12" name="Text 10">
            <a:extLst>
              <a:ext uri="{FF2B5EF4-FFF2-40B4-BE49-F238E27FC236}">
                <a16:creationId xmlns:a16="http://schemas.microsoft.com/office/drawing/2014/main" id="{AC866568-7C55-5C07-C8CC-245DD724E1B2}"/>
              </a:ext>
            </a:extLst>
          </p:cNvPr>
          <p:cNvSpPr/>
          <p:nvPr/>
        </p:nvSpPr>
        <p:spPr>
          <a:xfrm>
            <a:off x="3323153" y="5025033"/>
            <a:ext cx="277749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Real-World Deployment</a:t>
            </a:r>
            <a:endParaRPr lang="en-US" sz="2187" dirty="0"/>
          </a:p>
        </p:txBody>
      </p:sp>
      <p:sp>
        <p:nvSpPr>
          <p:cNvPr id="13" name="Text 11">
            <a:extLst>
              <a:ext uri="{FF2B5EF4-FFF2-40B4-BE49-F238E27FC236}">
                <a16:creationId xmlns:a16="http://schemas.microsoft.com/office/drawing/2014/main" id="{B20B9452-7A26-B07D-7ECC-DFC6BC5ED71A}"/>
              </a:ext>
            </a:extLst>
          </p:cNvPr>
          <p:cNvSpPr/>
          <p:nvPr/>
        </p:nvSpPr>
        <p:spPr>
          <a:xfrm>
            <a:off x="3323153" y="5505450"/>
            <a:ext cx="3651171"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Deployed the model as a web application, enabling users to upload images and receive instant animal identification.</a:t>
            </a:r>
            <a:endParaRPr lang="en-US" sz="1750" dirty="0"/>
          </a:p>
        </p:txBody>
      </p:sp>
      <p:sp>
        <p:nvSpPr>
          <p:cNvPr id="14" name="Shape 12">
            <a:extLst>
              <a:ext uri="{FF2B5EF4-FFF2-40B4-BE49-F238E27FC236}">
                <a16:creationId xmlns:a16="http://schemas.microsoft.com/office/drawing/2014/main" id="{D97C11B9-186A-BC0A-C629-8ABAB8413481}"/>
              </a:ext>
            </a:extLst>
          </p:cNvPr>
          <p:cNvSpPr/>
          <p:nvPr/>
        </p:nvSpPr>
        <p:spPr>
          <a:xfrm>
            <a:off x="7426285" y="4795242"/>
            <a:ext cx="4110752" cy="2006203"/>
          </a:xfrm>
          <a:prstGeom prst="roundRect">
            <a:avLst>
              <a:gd name="adj" fmla="val 4984"/>
            </a:avLst>
          </a:prstGeom>
          <a:solidFill>
            <a:srgbClr val="E6E6E6"/>
          </a:solidFill>
          <a:ln w="7620">
            <a:solidFill>
              <a:srgbClr val="CCCCCC"/>
            </a:solidFill>
            <a:prstDash val="solid"/>
          </a:ln>
        </p:spPr>
        <p:txBody>
          <a:bodyPr/>
          <a:lstStyle/>
          <a:p>
            <a:endParaRPr lang="en-IN"/>
          </a:p>
        </p:txBody>
      </p:sp>
      <p:sp>
        <p:nvSpPr>
          <p:cNvPr id="15" name="Text 13">
            <a:extLst>
              <a:ext uri="{FF2B5EF4-FFF2-40B4-BE49-F238E27FC236}">
                <a16:creationId xmlns:a16="http://schemas.microsoft.com/office/drawing/2014/main" id="{94772DB6-F7C0-3D39-972F-E26D3C34A224}"/>
              </a:ext>
            </a:extLst>
          </p:cNvPr>
          <p:cNvSpPr/>
          <p:nvPr/>
        </p:nvSpPr>
        <p:spPr>
          <a:xfrm>
            <a:off x="7656076" y="5025033"/>
            <a:ext cx="2777490"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4"/>
              </a:lnSpc>
              <a:buNone/>
            </a:pPr>
            <a:r>
              <a:rPr lang="en-US" sz="2187" dirty="0">
                <a:solidFill>
                  <a:srgbClr val="383838"/>
                </a:solidFill>
                <a:latin typeface="Patrick Hand" pitchFamily="34" charset="0"/>
                <a:ea typeface="Patrick Hand" pitchFamily="34" charset="-122"/>
                <a:cs typeface="Patrick Hand" pitchFamily="34" charset="-120"/>
              </a:rPr>
              <a:t>Ongoing Improvements</a:t>
            </a:r>
            <a:endParaRPr lang="en-US" sz="2187" dirty="0"/>
          </a:p>
        </p:txBody>
      </p:sp>
      <p:sp>
        <p:nvSpPr>
          <p:cNvPr id="16" name="Text 14">
            <a:extLst>
              <a:ext uri="{FF2B5EF4-FFF2-40B4-BE49-F238E27FC236}">
                <a16:creationId xmlns:a16="http://schemas.microsoft.com/office/drawing/2014/main" id="{0E07778B-F92C-DDC5-4428-294A285ED4B8}"/>
              </a:ext>
            </a:extLst>
          </p:cNvPr>
          <p:cNvSpPr/>
          <p:nvPr/>
        </p:nvSpPr>
        <p:spPr>
          <a:xfrm>
            <a:off x="7656076" y="5505450"/>
            <a:ext cx="3651171" cy="1066205"/>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383838"/>
                </a:solidFill>
                <a:latin typeface="Patrick Hand" pitchFamily="34" charset="0"/>
                <a:ea typeface="Patrick Hand" pitchFamily="34" charset="-122"/>
                <a:cs typeface="Patrick Hand" pitchFamily="34" charset="-120"/>
              </a:rPr>
              <a:t>Continuously fine-tuning the model and expanding the dataset to enhance its performance and robustness.</a:t>
            </a:r>
            <a:endParaRPr lang="en-US" sz="1750" dirty="0"/>
          </a:p>
        </p:txBody>
      </p:sp>
    </p:spTree>
    <p:extLst>
      <p:ext uri="{BB962C8B-B14F-4D97-AF65-F5344CB8AC3E}">
        <p14:creationId xmlns:p14="http://schemas.microsoft.com/office/powerpoint/2010/main" val="202053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FFE66A84-B7A7-BA78-EC2F-C653DF83642F}"/>
              </a:ext>
            </a:extLst>
          </p:cNvPr>
          <p:cNvSpPr/>
          <p:nvPr/>
        </p:nvSpPr>
        <p:spPr>
          <a:xfrm>
            <a:off x="0" y="0"/>
            <a:ext cx="14630400" cy="8229600"/>
          </a:xfrm>
          <a:prstGeom prst="rect">
            <a:avLst/>
          </a:prstGeom>
          <a:solidFill>
            <a:srgbClr val="D9D9D9"/>
          </a:solidFill>
          <a:ln/>
        </p:spPr>
        <p:txBody>
          <a:bodyPr/>
          <a:lstStyle/>
          <a:p>
            <a:endParaRPr lang="en-IN"/>
          </a:p>
        </p:txBody>
      </p:sp>
      <p:sp>
        <p:nvSpPr>
          <p:cNvPr id="3" name="Shape 1">
            <a:extLst>
              <a:ext uri="{FF2B5EF4-FFF2-40B4-BE49-F238E27FC236}">
                <a16:creationId xmlns:a16="http://schemas.microsoft.com/office/drawing/2014/main" id="{81E1EEAF-2FFD-FB6A-05B1-21E44A8850BE}"/>
              </a:ext>
            </a:extLst>
          </p:cNvPr>
          <p:cNvSpPr/>
          <p:nvPr/>
        </p:nvSpPr>
        <p:spPr>
          <a:xfrm>
            <a:off x="0" y="0"/>
            <a:ext cx="14630400" cy="8229600"/>
          </a:xfrm>
          <a:prstGeom prst="rect">
            <a:avLst/>
          </a:prstGeom>
          <a:solidFill>
            <a:srgbClr val="F7F7F7"/>
          </a:solidFill>
          <a:ln/>
        </p:spPr>
        <p:txBody>
          <a:bodyPr/>
          <a:lstStyle/>
          <a:p>
            <a:endParaRPr lang="en-IN"/>
          </a:p>
        </p:txBody>
      </p:sp>
      <p:sp>
        <p:nvSpPr>
          <p:cNvPr id="4" name="Text 2">
            <a:extLst>
              <a:ext uri="{FF2B5EF4-FFF2-40B4-BE49-F238E27FC236}">
                <a16:creationId xmlns:a16="http://schemas.microsoft.com/office/drawing/2014/main" id="{61AB557C-FA41-B311-487F-49ED82588E7D}"/>
              </a:ext>
            </a:extLst>
          </p:cNvPr>
          <p:cNvSpPr/>
          <p:nvPr/>
        </p:nvSpPr>
        <p:spPr>
          <a:xfrm>
            <a:off x="3093363" y="2027872"/>
            <a:ext cx="5678210" cy="69437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8"/>
              </a:lnSpc>
              <a:buNone/>
            </a:pPr>
            <a:r>
              <a:rPr lang="en-US" sz="4374" dirty="0">
                <a:solidFill>
                  <a:srgbClr val="383838"/>
                </a:solidFill>
                <a:latin typeface="Patrick Hand" pitchFamily="34" charset="0"/>
                <a:ea typeface="Patrick Hand" pitchFamily="34" charset="-122"/>
                <a:cs typeface="Patrick Hand" pitchFamily="34" charset="-120"/>
              </a:rPr>
              <a:t>Conclusion and Future Scope</a:t>
            </a:r>
            <a:endParaRPr lang="en-US" sz="4374" dirty="0"/>
          </a:p>
        </p:txBody>
      </p:sp>
      <p:pic>
        <p:nvPicPr>
          <p:cNvPr id="5" name="Image 0">
            <a:extLst>
              <a:ext uri="{FF2B5EF4-FFF2-40B4-BE49-F238E27FC236}">
                <a16:creationId xmlns:a16="http://schemas.microsoft.com/office/drawing/2014/main" id="{5DA7F924-E0F8-F0C1-0F18-F033975F465F}"/>
              </a:ext>
            </a:extLst>
          </p:cNvPr>
          <p:cNvPicPr>
            <a:picLocks noChangeAspect="1"/>
          </p:cNvPicPr>
          <p:nvPr/>
        </p:nvPicPr>
        <p:blipFill>
          <a:blip r:embed="rId2"/>
          <a:stretch>
            <a:fillRect/>
          </a:stretch>
        </p:blipFill>
        <p:spPr>
          <a:xfrm>
            <a:off x="3093363" y="3166586"/>
            <a:ext cx="555427" cy="555427"/>
          </a:xfrm>
          <a:prstGeom prst="rect">
            <a:avLst/>
          </a:prstGeom>
        </p:spPr>
      </p:pic>
      <p:sp>
        <p:nvSpPr>
          <p:cNvPr id="6" name="Text 3">
            <a:extLst>
              <a:ext uri="{FF2B5EF4-FFF2-40B4-BE49-F238E27FC236}">
                <a16:creationId xmlns:a16="http://schemas.microsoft.com/office/drawing/2014/main" id="{82D7D6D0-A4E7-B714-266F-D10B228DD5F3}"/>
              </a:ext>
            </a:extLst>
          </p:cNvPr>
          <p:cNvSpPr/>
          <p:nvPr/>
        </p:nvSpPr>
        <p:spPr>
          <a:xfrm>
            <a:off x="3093363" y="3944183"/>
            <a:ext cx="2592348"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187" dirty="0">
                <a:solidFill>
                  <a:srgbClr val="383838"/>
                </a:solidFill>
                <a:latin typeface="Patrick Hand" pitchFamily="34" charset="0"/>
                <a:ea typeface="Patrick Hand" pitchFamily="34" charset="-122"/>
                <a:cs typeface="Patrick Hand" pitchFamily="34" charset="-120"/>
              </a:rPr>
              <a:t>Future Improvements</a:t>
            </a:r>
            <a:endParaRPr lang="en-US" sz="2187" dirty="0"/>
          </a:p>
        </p:txBody>
      </p:sp>
      <p:sp>
        <p:nvSpPr>
          <p:cNvPr id="7" name="Text 4">
            <a:extLst>
              <a:ext uri="{FF2B5EF4-FFF2-40B4-BE49-F238E27FC236}">
                <a16:creationId xmlns:a16="http://schemas.microsoft.com/office/drawing/2014/main" id="{29F02640-4A46-BD56-3DF4-4537D89DAF4A}"/>
              </a:ext>
            </a:extLst>
          </p:cNvPr>
          <p:cNvSpPr/>
          <p:nvPr/>
        </p:nvSpPr>
        <p:spPr>
          <a:xfrm>
            <a:off x="3093363" y="4424601"/>
            <a:ext cx="2592348" cy="1777008"/>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750" dirty="0">
                <a:solidFill>
                  <a:srgbClr val="383838"/>
                </a:solidFill>
                <a:latin typeface="Patrick Hand" pitchFamily="34" charset="0"/>
                <a:ea typeface="Patrick Hand" pitchFamily="34" charset="-122"/>
                <a:cs typeface="Patrick Hand" pitchFamily="34" charset="-120"/>
              </a:rPr>
              <a:t>Explore techniques like few-shot learning and meta-learning to further enhance the model's ability to generalize to new animal species.</a:t>
            </a:r>
            <a:endParaRPr lang="en-US" sz="1750" dirty="0"/>
          </a:p>
        </p:txBody>
      </p:sp>
      <p:pic>
        <p:nvPicPr>
          <p:cNvPr id="8" name="Image 1">
            <a:extLst>
              <a:ext uri="{FF2B5EF4-FFF2-40B4-BE49-F238E27FC236}">
                <a16:creationId xmlns:a16="http://schemas.microsoft.com/office/drawing/2014/main" id="{955973C7-E954-88C3-BD85-FA90BBD3B63E}"/>
              </a:ext>
            </a:extLst>
          </p:cNvPr>
          <p:cNvPicPr>
            <a:picLocks noChangeAspect="1"/>
          </p:cNvPicPr>
          <p:nvPr/>
        </p:nvPicPr>
        <p:blipFill>
          <a:blip r:embed="rId3"/>
          <a:stretch>
            <a:fillRect/>
          </a:stretch>
        </p:blipFill>
        <p:spPr>
          <a:xfrm>
            <a:off x="6018967" y="3166586"/>
            <a:ext cx="555427" cy="555427"/>
          </a:xfrm>
          <a:prstGeom prst="rect">
            <a:avLst/>
          </a:prstGeom>
        </p:spPr>
      </p:pic>
      <p:sp>
        <p:nvSpPr>
          <p:cNvPr id="9" name="Text 5">
            <a:extLst>
              <a:ext uri="{FF2B5EF4-FFF2-40B4-BE49-F238E27FC236}">
                <a16:creationId xmlns:a16="http://schemas.microsoft.com/office/drawing/2014/main" id="{9203B5BD-C549-EF6C-2409-6F5ECF983B27}"/>
              </a:ext>
            </a:extLst>
          </p:cNvPr>
          <p:cNvSpPr/>
          <p:nvPr/>
        </p:nvSpPr>
        <p:spPr>
          <a:xfrm>
            <a:off x="6018967" y="3944183"/>
            <a:ext cx="2592348" cy="694373"/>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187" dirty="0">
                <a:solidFill>
                  <a:srgbClr val="383838"/>
                </a:solidFill>
                <a:latin typeface="Patrick Hand" pitchFamily="34" charset="0"/>
                <a:ea typeface="Patrick Hand" pitchFamily="34" charset="-122"/>
                <a:cs typeface="Patrick Hand" pitchFamily="34" charset="-120"/>
              </a:rPr>
              <a:t>Conservation Applications</a:t>
            </a:r>
            <a:endParaRPr lang="en-US" sz="2187" dirty="0"/>
          </a:p>
        </p:txBody>
      </p:sp>
      <p:sp>
        <p:nvSpPr>
          <p:cNvPr id="10" name="Text 6">
            <a:extLst>
              <a:ext uri="{FF2B5EF4-FFF2-40B4-BE49-F238E27FC236}">
                <a16:creationId xmlns:a16="http://schemas.microsoft.com/office/drawing/2014/main" id="{3AB6C38A-50D4-FE05-E1D2-208D67AB637F}"/>
              </a:ext>
            </a:extLst>
          </p:cNvPr>
          <p:cNvSpPr/>
          <p:nvPr/>
        </p:nvSpPr>
        <p:spPr>
          <a:xfrm>
            <a:off x="6018967" y="4771787"/>
            <a:ext cx="2592348" cy="142160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750" dirty="0">
                <a:solidFill>
                  <a:srgbClr val="383838"/>
                </a:solidFill>
                <a:latin typeface="Patrick Hand" pitchFamily="34" charset="0"/>
                <a:ea typeface="Patrick Hand" pitchFamily="34" charset="-122"/>
                <a:cs typeface="Patrick Hand" pitchFamily="34" charset="-120"/>
              </a:rPr>
              <a:t>Utilize the model for automated wildlife monitoring and species identification, supporting conservation efforts.</a:t>
            </a:r>
            <a:endParaRPr lang="en-US" sz="1750" dirty="0"/>
          </a:p>
        </p:txBody>
      </p:sp>
      <p:pic>
        <p:nvPicPr>
          <p:cNvPr id="11" name="Image 2">
            <a:extLst>
              <a:ext uri="{FF2B5EF4-FFF2-40B4-BE49-F238E27FC236}">
                <a16:creationId xmlns:a16="http://schemas.microsoft.com/office/drawing/2014/main" id="{7A19E2EB-634F-54FE-B78E-A12F16BDFDCE}"/>
              </a:ext>
            </a:extLst>
          </p:cNvPr>
          <p:cNvPicPr>
            <a:picLocks noChangeAspect="1"/>
          </p:cNvPicPr>
          <p:nvPr/>
        </p:nvPicPr>
        <p:blipFill>
          <a:blip r:embed="rId4"/>
          <a:stretch>
            <a:fillRect/>
          </a:stretch>
        </p:blipFill>
        <p:spPr>
          <a:xfrm>
            <a:off x="8944570" y="3166586"/>
            <a:ext cx="555427" cy="555427"/>
          </a:xfrm>
          <a:prstGeom prst="rect">
            <a:avLst/>
          </a:prstGeom>
        </p:spPr>
      </p:pic>
      <p:sp>
        <p:nvSpPr>
          <p:cNvPr id="12" name="Text 7">
            <a:extLst>
              <a:ext uri="{FF2B5EF4-FFF2-40B4-BE49-F238E27FC236}">
                <a16:creationId xmlns:a16="http://schemas.microsoft.com/office/drawing/2014/main" id="{A5BEBD9C-E78D-E7E0-B622-5768F597CD56}"/>
              </a:ext>
            </a:extLst>
          </p:cNvPr>
          <p:cNvSpPr/>
          <p:nvPr/>
        </p:nvSpPr>
        <p:spPr>
          <a:xfrm>
            <a:off x="8944570" y="3944183"/>
            <a:ext cx="2592348" cy="347186"/>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187" dirty="0">
                <a:solidFill>
                  <a:srgbClr val="383838"/>
                </a:solidFill>
                <a:latin typeface="Patrick Hand" pitchFamily="34" charset="0"/>
                <a:ea typeface="Patrick Hand" pitchFamily="34" charset="-122"/>
                <a:cs typeface="Patrick Hand" pitchFamily="34" charset="-120"/>
              </a:rPr>
              <a:t>Real-World Deployment</a:t>
            </a:r>
            <a:endParaRPr lang="en-US" sz="2187" dirty="0"/>
          </a:p>
        </p:txBody>
      </p:sp>
      <p:sp>
        <p:nvSpPr>
          <p:cNvPr id="13" name="Text 8">
            <a:extLst>
              <a:ext uri="{FF2B5EF4-FFF2-40B4-BE49-F238E27FC236}">
                <a16:creationId xmlns:a16="http://schemas.microsoft.com/office/drawing/2014/main" id="{8432C7F3-8669-A5B9-2E79-84873127C32B}"/>
              </a:ext>
            </a:extLst>
          </p:cNvPr>
          <p:cNvSpPr/>
          <p:nvPr/>
        </p:nvSpPr>
        <p:spPr>
          <a:xfrm>
            <a:off x="8944570" y="4424601"/>
            <a:ext cx="2592348" cy="1777008"/>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750" dirty="0">
                <a:solidFill>
                  <a:srgbClr val="383838"/>
                </a:solidFill>
                <a:latin typeface="Patrick Hand" pitchFamily="34" charset="0"/>
                <a:ea typeface="Patrick Hand" pitchFamily="34" charset="-122"/>
                <a:cs typeface="Patrick Hand" pitchFamily="34" charset="-120"/>
              </a:rPr>
              <a:t>Make the model available as a user-friendly web application or mobile app for easy access by researchers, ecologists, and the general public.</a:t>
            </a:r>
            <a:endParaRPr lang="en-US" sz="1750" dirty="0"/>
          </a:p>
        </p:txBody>
      </p:sp>
    </p:spTree>
    <p:extLst>
      <p:ext uri="{BB962C8B-B14F-4D97-AF65-F5344CB8AC3E}">
        <p14:creationId xmlns:p14="http://schemas.microsoft.com/office/powerpoint/2010/main" val="24129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85079"/>
            <a:ext cx="8756928"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Conclusion and Key Takeaways</a:t>
            </a:r>
            <a:endParaRPr lang="en-US" sz="4374" dirty="0"/>
          </a:p>
        </p:txBody>
      </p:sp>
      <p:sp>
        <p:nvSpPr>
          <p:cNvPr id="5" name="Shape 3"/>
          <p:cNvSpPr/>
          <p:nvPr/>
        </p:nvSpPr>
        <p:spPr>
          <a:xfrm>
            <a:off x="1760220" y="2897386"/>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4648" y="2939058"/>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482334" y="2973705"/>
            <a:ext cx="2812971"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Powerful Technique</a:t>
            </a:r>
            <a:endParaRPr lang="en-US" sz="2187" dirty="0"/>
          </a:p>
        </p:txBody>
      </p:sp>
      <p:sp>
        <p:nvSpPr>
          <p:cNvPr id="8" name="Text 6"/>
          <p:cNvSpPr/>
          <p:nvPr/>
        </p:nvSpPr>
        <p:spPr>
          <a:xfrm>
            <a:off x="2482334" y="3454122"/>
            <a:ext cx="2833092" cy="2487811"/>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Multi-class animal classification using transfer learning is a powerful and versatile approach for accurately identifying different animal species.</a:t>
            </a:r>
            <a:endParaRPr lang="en-US" sz="1750" dirty="0"/>
          </a:p>
        </p:txBody>
      </p:sp>
      <p:sp>
        <p:nvSpPr>
          <p:cNvPr id="9" name="Shape 7"/>
          <p:cNvSpPr/>
          <p:nvPr/>
        </p:nvSpPr>
        <p:spPr>
          <a:xfrm>
            <a:off x="5537597" y="2897386"/>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5687973" y="2939058"/>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6259711" y="2973705"/>
            <a:ext cx="2833092" cy="694373"/>
          </a:xfrm>
          <a:prstGeom prst="rect">
            <a:avLst/>
          </a:prstGeom>
          <a:noFill/>
          <a:ln/>
        </p:spPr>
        <p:txBody>
          <a:bodyPr wrap="squar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Diverse Applications</a:t>
            </a:r>
            <a:endParaRPr lang="en-US" sz="2187" dirty="0"/>
          </a:p>
        </p:txBody>
      </p:sp>
      <p:sp>
        <p:nvSpPr>
          <p:cNvPr id="12" name="Text 10"/>
          <p:cNvSpPr/>
          <p:nvPr/>
        </p:nvSpPr>
        <p:spPr>
          <a:xfrm>
            <a:off x="6259711" y="3801308"/>
            <a:ext cx="2833092"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This technology has numerous applications in wildlife monitoring, agriculture, education, and security, among others.</a:t>
            </a:r>
            <a:endParaRPr lang="en-US" sz="1750" dirty="0"/>
          </a:p>
        </p:txBody>
      </p:sp>
      <p:sp>
        <p:nvSpPr>
          <p:cNvPr id="13" name="Shape 11"/>
          <p:cNvSpPr/>
          <p:nvPr/>
        </p:nvSpPr>
        <p:spPr>
          <a:xfrm>
            <a:off x="9314974" y="2897386"/>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9465231" y="2939058"/>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10037088" y="2973705"/>
            <a:ext cx="2833092" cy="694373"/>
          </a:xfrm>
          <a:prstGeom prst="rect">
            <a:avLst/>
          </a:prstGeom>
          <a:noFill/>
          <a:ln/>
        </p:spPr>
        <p:txBody>
          <a:bodyPr wrap="squar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Continued Advancement</a:t>
            </a:r>
            <a:endParaRPr lang="en-US" sz="2187" dirty="0"/>
          </a:p>
        </p:txBody>
      </p:sp>
      <p:sp>
        <p:nvSpPr>
          <p:cNvPr id="16" name="Text 14"/>
          <p:cNvSpPr/>
          <p:nvPr/>
        </p:nvSpPr>
        <p:spPr>
          <a:xfrm>
            <a:off x="10037088" y="3801308"/>
            <a:ext cx="2833092" cy="284321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Ongoing research and development will further improve the performance, robustness, and real-world deployment of these animal classification models.</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972A3D-37C0-E8B5-2A92-D10F6B808D48}"/>
              </a:ext>
            </a:extLst>
          </p:cNvPr>
          <p:cNvSpPr txBox="1"/>
          <p:nvPr/>
        </p:nvSpPr>
        <p:spPr>
          <a:xfrm>
            <a:off x="6268452" y="3398707"/>
            <a:ext cx="7315200" cy="716093"/>
          </a:xfrm>
          <a:prstGeom prst="rect">
            <a:avLst/>
          </a:prstGeom>
          <a:noFill/>
        </p:spPr>
        <p:txBody>
          <a:bodyPr wrap="square">
            <a:spAutoFit/>
          </a:bodyPr>
          <a:lstStyle/>
          <a:p>
            <a:pPr marL="0" indent="0">
              <a:lnSpc>
                <a:spcPts val="5468"/>
              </a:lnSpc>
              <a:buNone/>
            </a:pPr>
            <a:r>
              <a:rPr lang="en-US" sz="2800" b="1" dirty="0">
                <a:solidFill>
                  <a:srgbClr val="1F1E1E"/>
                </a:solidFill>
                <a:latin typeface="Times New Roman" panose="02020603050405020304" pitchFamily="18" charset="0"/>
                <a:ea typeface="Alexandria" pitchFamily="34" charset="-122"/>
                <a:cs typeface="Times New Roman" panose="02020603050405020304" pitchFamily="18" charset="0"/>
              </a:rPr>
              <a:t>THANK YOU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61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79B9D-F44F-CC88-EC2F-E909EAEF9FDE}"/>
              </a:ext>
            </a:extLst>
          </p:cNvPr>
          <p:cNvSpPr txBox="1"/>
          <p:nvPr/>
        </p:nvSpPr>
        <p:spPr>
          <a:xfrm>
            <a:off x="721894" y="430148"/>
            <a:ext cx="11634537" cy="1492973"/>
          </a:xfrm>
          <a:prstGeom prst="rect">
            <a:avLst/>
          </a:prstGeom>
          <a:noFill/>
        </p:spPr>
        <p:txBody>
          <a:bodyPr wrap="square">
            <a:spAutoFit/>
          </a:bodyPr>
          <a:lstStyle/>
          <a:p>
            <a:pPr marL="0" indent="0">
              <a:lnSpc>
                <a:spcPts val="2799"/>
              </a:lnSpc>
              <a:buNone/>
            </a:pPr>
            <a:r>
              <a:rPr lang="en-US" sz="2000">
                <a:solidFill>
                  <a:srgbClr val="00B050"/>
                </a:solidFill>
                <a:latin typeface="Times New Roman" panose="02020603050405020304" pitchFamily="18" charset="0"/>
                <a:ea typeface="Sora" pitchFamily="34" charset="-122"/>
                <a:cs typeface="Times New Roman" panose="02020603050405020304" pitchFamily="18" charset="0"/>
              </a:rPr>
              <a:t>Introduction:</a:t>
            </a:r>
          </a:p>
          <a:p>
            <a:pPr marL="0" indent="0">
              <a:lnSpc>
                <a:spcPts val="2799"/>
              </a:lnSpc>
              <a:buNone/>
            </a:pPr>
            <a:r>
              <a:rPr lang="en-US" sz="1800">
                <a:solidFill>
                  <a:srgbClr val="3B3535"/>
                </a:solidFill>
                <a:latin typeface="Times New Roman" panose="02020603050405020304" pitchFamily="18" charset="0"/>
                <a:ea typeface="Sora" pitchFamily="34" charset="-122"/>
                <a:cs typeface="Times New Roman" panose="02020603050405020304" pitchFamily="18" charset="0"/>
              </a:rPr>
              <a:t>Classifying animals into distinct categories is a fundamental task in biology and zoology. Multi-class animal classification aims to build models that can accurately identify and distinguish between various animal species based on their unique visual features and characteristics.</a:t>
            </a: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9BD067-7620-8BF6-0071-3E2DC4E3A359}"/>
              </a:ext>
            </a:extLst>
          </p:cNvPr>
          <p:cNvSpPr txBox="1"/>
          <p:nvPr/>
        </p:nvSpPr>
        <p:spPr>
          <a:xfrm>
            <a:off x="721894" y="2067827"/>
            <a:ext cx="12308306" cy="2585323"/>
          </a:xfrm>
          <a:prstGeom prst="rect">
            <a:avLst/>
          </a:prstGeom>
          <a:noFill/>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Problem Statement:</a:t>
            </a:r>
          </a:p>
          <a:p>
            <a:endParaRPr lang="en-US" dirty="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Accurately classifying diverse animal species from images poses a significant challenge in biodiversity monitoring and ecological research, hindered by limited labeled data and the complexity of animal morphology. Addressing this challenge requires advancing machine learning techniques to improve classification accuracy and scalability. Transfer learning offers promise by leveraging pre-trained deep learning models to overcome data limitations. This study aims to explore the efficacy of transfer learning in multi-class animal classification, with the ultimate goal of enhancing wildlife conservation efforts and ecological understanding. By overcoming these challenges, we seek to contribute to the preservation of biodiversity and the sustainability of ecosystems worldwide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EAB08A4-C061-827D-C338-A039EEB3DE7B}"/>
              </a:ext>
            </a:extLst>
          </p:cNvPr>
          <p:cNvSpPr txBox="1"/>
          <p:nvPr/>
        </p:nvSpPr>
        <p:spPr>
          <a:xfrm>
            <a:off x="721893" y="4792301"/>
            <a:ext cx="12693317" cy="2308324"/>
          </a:xfrm>
          <a:prstGeom prst="rect">
            <a:avLst/>
          </a:prstGeom>
          <a:noFill/>
        </p:spPr>
        <p:txBody>
          <a:bodyPr wrap="square">
            <a:spAutoFit/>
          </a:bodyPr>
          <a:lstStyle/>
          <a:p>
            <a:r>
              <a:rPr lang="en-US" dirty="0">
                <a:solidFill>
                  <a:srgbClr val="92D050"/>
                </a:solidFill>
                <a:latin typeface="Times New Roman" panose="02020603050405020304" pitchFamily="18" charset="0"/>
                <a:cs typeface="Times New Roman" panose="02020603050405020304" pitchFamily="18" charset="0"/>
              </a:rPr>
              <a:t>Existing Solution: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Current methods for multi-class animal classification often rely on traditional machine learning algorithms or deep learning models trained from scratch. However, these approaches face challenges due to limited labeled data and the complexity of animal morphology. Traditional algorithms may struggle to capture intricate features, while training deep learning models from scratch requires large datasets and computational resources. Transfer learning offers a promising alternative by leveraging pre-trained models and adapting them to new tasks with limited data. By fine-tuning pre-trained models, transfer learning can improve classification accuracy and scalability, addressing the shortcomings of existing methods in multi-class animal classification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27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A4D538-C00E-D7F3-CF6A-89343556FF6B}"/>
              </a:ext>
            </a:extLst>
          </p:cNvPr>
          <p:cNvSpPr txBox="1"/>
          <p:nvPr/>
        </p:nvSpPr>
        <p:spPr>
          <a:xfrm>
            <a:off x="733926" y="1094874"/>
            <a:ext cx="12970042" cy="3391762"/>
          </a:xfrm>
          <a:prstGeom prst="rect">
            <a:avLst/>
          </a:prstGeom>
          <a:noFill/>
        </p:spPr>
        <p:txBody>
          <a:bodyPr wrap="square">
            <a:spAutoFit/>
          </a:bodyPr>
          <a:lstStyle/>
          <a:p>
            <a:pPr marL="339725" marR="75565" indent="-6350">
              <a:lnSpc>
                <a:spcPct val="107000"/>
              </a:lnSpc>
              <a:spcAft>
                <a:spcPts val="470"/>
              </a:spcAft>
            </a:pPr>
            <a:r>
              <a:rPr lang="en-IN" sz="2400" kern="100" dirty="0">
                <a:solidFill>
                  <a:srgbClr val="00B050"/>
                </a:solidFill>
                <a:effectLst/>
                <a:latin typeface="Times New Roman" panose="02020603050405020304" pitchFamily="18" charset="0"/>
                <a:ea typeface="Times New Roman" panose="02020603050405020304" pitchFamily="18" charset="0"/>
              </a:rPr>
              <a:t>PROPOSED SYSTEM </a:t>
            </a:r>
            <a:endParaRPr lang="en-IN" sz="1800" kern="100" dirty="0">
              <a:solidFill>
                <a:srgbClr val="00B050"/>
              </a:solidFill>
              <a:effectLst/>
              <a:latin typeface="Times New Roman" panose="02020603050405020304" pitchFamily="18" charset="0"/>
              <a:ea typeface="Times New Roman" panose="02020603050405020304" pitchFamily="18" charset="0"/>
            </a:endParaRPr>
          </a:p>
          <a:p>
            <a:pPr marL="339725" marR="34290" indent="-6350" algn="just">
              <a:lnSpc>
                <a:spcPct val="149000"/>
              </a:lnSpc>
              <a:spcAft>
                <a:spcPts val="5"/>
              </a:spcAft>
            </a:pPr>
            <a:r>
              <a:rPr lang="en-IN" sz="1800" kern="100" dirty="0">
                <a:solidFill>
                  <a:srgbClr val="000000"/>
                </a:solidFill>
                <a:effectLst/>
                <a:latin typeface="Times New Roman" panose="02020603050405020304" pitchFamily="18" charset="0"/>
                <a:ea typeface="Times New Roman" panose="02020603050405020304" pitchFamily="18" charset="0"/>
              </a:rPr>
              <a:t>We improve multi-class animal categorization with transfer learning in our suggested method. We accelerate learning and improve accuracy by utilizing pre-trained models. The model is customized to our particular dataset through a meticulous selection process and subsequent fine-tuning. The performance of the model is further improved via hyperparameter adjustment. Robustness is guaranteed in our experimental setting by carefully crafted hardware and software specs. Using cross-validation methods improves the model's capacity for generalization. Modern optimization measures and algorithms are applied during training and assessment. </a:t>
            </a:r>
            <a:r>
              <a:rPr lang="en-IN" sz="1800" kern="100" dirty="0" err="1">
                <a:solidFill>
                  <a:srgbClr val="000000"/>
                </a:solidFill>
                <a:effectLst/>
                <a:latin typeface="Times New Roman" panose="02020603050405020304" pitchFamily="18" charset="0"/>
                <a:ea typeface="Times New Roman" panose="02020603050405020304" pitchFamily="18" charset="0"/>
              </a:rPr>
              <a:t>Analyzing</a:t>
            </a:r>
            <a:r>
              <a:rPr lang="en-IN" sz="1800" kern="100" dirty="0">
                <a:solidFill>
                  <a:srgbClr val="000000"/>
                </a:solidFill>
                <a:effectLst/>
                <a:latin typeface="Times New Roman" panose="02020603050405020304" pitchFamily="18" charset="0"/>
                <a:ea typeface="Times New Roman" panose="02020603050405020304" pitchFamily="18" charset="0"/>
              </a:rPr>
              <a:t> results entails comparing several animal types in order to provide insights for further study. With the efficient application of transfer learning strategies, this approach seeks to further animal conservation efforts. </a:t>
            </a:r>
          </a:p>
        </p:txBody>
      </p:sp>
    </p:spTree>
    <p:extLst>
      <p:ext uri="{BB962C8B-B14F-4D97-AF65-F5344CB8AC3E}">
        <p14:creationId xmlns:p14="http://schemas.microsoft.com/office/powerpoint/2010/main" val="262154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460063"/>
            <a:ext cx="11024711"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Dataset Preparation and Preprocessing</a:t>
            </a:r>
            <a:endParaRPr lang="en-US" sz="4374" dirty="0"/>
          </a:p>
        </p:txBody>
      </p:sp>
      <p:sp>
        <p:nvSpPr>
          <p:cNvPr id="5" name="Shape 3"/>
          <p:cNvSpPr/>
          <p:nvPr/>
        </p:nvSpPr>
        <p:spPr>
          <a:xfrm>
            <a:off x="1760220" y="2772370"/>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4648" y="2814042"/>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482334" y="2848689"/>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Data Collection</a:t>
            </a:r>
            <a:endParaRPr lang="en-US" sz="2187" dirty="0"/>
          </a:p>
        </p:txBody>
      </p:sp>
      <p:sp>
        <p:nvSpPr>
          <p:cNvPr id="8" name="Text 6"/>
          <p:cNvSpPr/>
          <p:nvPr/>
        </p:nvSpPr>
        <p:spPr>
          <a:xfrm>
            <a:off x="2482334" y="3329107"/>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Gather a diverse and representative dataset of images covering a wide range of animal species.</a:t>
            </a:r>
            <a:endParaRPr lang="en-US" sz="1750" dirty="0"/>
          </a:p>
        </p:txBody>
      </p:sp>
      <p:sp>
        <p:nvSpPr>
          <p:cNvPr id="9" name="Shape 7"/>
          <p:cNvSpPr/>
          <p:nvPr/>
        </p:nvSpPr>
        <p:spPr>
          <a:xfrm>
            <a:off x="7426285" y="2772370"/>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7576661" y="2814042"/>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8148399" y="2848689"/>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Data Preprocessing</a:t>
            </a:r>
            <a:endParaRPr lang="en-US" sz="2187" dirty="0"/>
          </a:p>
        </p:txBody>
      </p:sp>
      <p:sp>
        <p:nvSpPr>
          <p:cNvPr id="12" name="Text 10"/>
          <p:cNvSpPr/>
          <p:nvPr/>
        </p:nvSpPr>
        <p:spPr>
          <a:xfrm>
            <a:off x="8148399" y="3329107"/>
            <a:ext cx="4721781"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Perform standard image preprocessing tasks like resizing, normalization, and augmentation to prepare the data for model training.</a:t>
            </a:r>
            <a:endParaRPr lang="en-US" sz="1750" dirty="0"/>
          </a:p>
        </p:txBody>
      </p:sp>
      <p:sp>
        <p:nvSpPr>
          <p:cNvPr id="13" name="Shape 11"/>
          <p:cNvSpPr/>
          <p:nvPr/>
        </p:nvSpPr>
        <p:spPr>
          <a:xfrm>
            <a:off x="1760220" y="5146477"/>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1910477" y="5188148"/>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2482334" y="5222796"/>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Class Balancing</a:t>
            </a:r>
            <a:endParaRPr lang="en-US" sz="2187" dirty="0"/>
          </a:p>
        </p:txBody>
      </p:sp>
      <p:sp>
        <p:nvSpPr>
          <p:cNvPr id="16" name="Text 14"/>
          <p:cNvSpPr/>
          <p:nvPr/>
        </p:nvSpPr>
        <p:spPr>
          <a:xfrm>
            <a:off x="2482334" y="5703213"/>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Ensure a balanced representation of different animal classes to avoid biases in the model's predictions.</a:t>
            </a:r>
            <a:endParaRPr lang="en-US" sz="1750" dirty="0"/>
          </a:p>
        </p:txBody>
      </p:sp>
      <p:sp>
        <p:nvSpPr>
          <p:cNvPr id="17" name="Shape 15"/>
          <p:cNvSpPr/>
          <p:nvPr/>
        </p:nvSpPr>
        <p:spPr>
          <a:xfrm>
            <a:off x="7426285" y="5146477"/>
            <a:ext cx="499943" cy="499943"/>
          </a:xfrm>
          <a:prstGeom prst="roundRect">
            <a:avLst>
              <a:gd name="adj" fmla="val 20000"/>
            </a:avLst>
          </a:prstGeom>
          <a:solidFill>
            <a:srgbClr val="D5DCF6"/>
          </a:solidFill>
          <a:ln w="7620">
            <a:solidFill>
              <a:srgbClr val="BBC2DC"/>
            </a:solidFill>
            <a:prstDash val="solid"/>
          </a:ln>
        </p:spPr>
      </p:sp>
      <p:sp>
        <p:nvSpPr>
          <p:cNvPr id="18" name="Text 16"/>
          <p:cNvSpPr/>
          <p:nvPr/>
        </p:nvSpPr>
        <p:spPr>
          <a:xfrm>
            <a:off x="7575709" y="5188148"/>
            <a:ext cx="20097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4</a:t>
            </a:r>
            <a:endParaRPr lang="en-US" sz="2624" dirty="0"/>
          </a:p>
        </p:txBody>
      </p:sp>
      <p:sp>
        <p:nvSpPr>
          <p:cNvPr id="19" name="Text 17"/>
          <p:cNvSpPr/>
          <p:nvPr/>
        </p:nvSpPr>
        <p:spPr>
          <a:xfrm>
            <a:off x="8148399" y="5222796"/>
            <a:ext cx="3653909"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Train-Validation-Test Split</a:t>
            </a:r>
            <a:endParaRPr lang="en-US" sz="2187" dirty="0"/>
          </a:p>
        </p:txBody>
      </p:sp>
      <p:sp>
        <p:nvSpPr>
          <p:cNvPr id="20" name="Text 18"/>
          <p:cNvSpPr/>
          <p:nvPr/>
        </p:nvSpPr>
        <p:spPr>
          <a:xfrm>
            <a:off x="8148399" y="5703213"/>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Divide the dataset into appropriate training, validation, and test sets to evaluate model performance accurately.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332309"/>
            <a:ext cx="8400336"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Overview of Transfer Learning</a:t>
            </a:r>
            <a:endParaRPr lang="en-US" sz="4374" dirty="0"/>
          </a:p>
        </p:txBody>
      </p:sp>
      <p:sp>
        <p:nvSpPr>
          <p:cNvPr id="5" name="Text 3"/>
          <p:cNvSpPr/>
          <p:nvPr/>
        </p:nvSpPr>
        <p:spPr>
          <a:xfrm>
            <a:off x="1760220" y="2582108"/>
            <a:ext cx="3341608"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Understanding Transfer Learning</a:t>
            </a:r>
            <a:endParaRPr lang="en-US" sz="2187" dirty="0"/>
          </a:p>
        </p:txBody>
      </p:sp>
      <p:sp>
        <p:nvSpPr>
          <p:cNvPr id="6" name="Text 4"/>
          <p:cNvSpPr/>
          <p:nvPr/>
        </p:nvSpPr>
        <p:spPr>
          <a:xfrm>
            <a:off x="1760220" y="3498652"/>
            <a:ext cx="3341608" cy="3198614"/>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Transfer learning is a powerful technique that leverages knowledge gained from training a model on one task to improve performance on a related task. This is particularly useful for complex problems like multi-class animal classification.</a:t>
            </a:r>
            <a:endParaRPr lang="en-US" sz="1750" dirty="0"/>
          </a:p>
        </p:txBody>
      </p:sp>
      <p:sp>
        <p:nvSpPr>
          <p:cNvPr id="7" name="Text 5"/>
          <p:cNvSpPr/>
          <p:nvPr/>
        </p:nvSpPr>
        <p:spPr>
          <a:xfrm>
            <a:off x="5651421" y="2582108"/>
            <a:ext cx="3341608"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Advantages of Transfer Learning</a:t>
            </a:r>
            <a:endParaRPr lang="en-US" sz="2187" dirty="0"/>
          </a:p>
        </p:txBody>
      </p:sp>
      <p:sp>
        <p:nvSpPr>
          <p:cNvPr id="8" name="Text 6"/>
          <p:cNvSpPr/>
          <p:nvPr/>
        </p:nvSpPr>
        <p:spPr>
          <a:xfrm>
            <a:off x="5651421" y="3498652"/>
            <a:ext cx="3341608" cy="2843213"/>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Transfer learning can lead to faster training, improved accuracy, and better generalization, especially when the target dataset is small compared to the original dataset used to train the base model.</a:t>
            </a:r>
            <a:endParaRPr lang="en-US" sz="1750" dirty="0"/>
          </a:p>
        </p:txBody>
      </p:sp>
      <p:sp>
        <p:nvSpPr>
          <p:cNvPr id="9" name="Text 7"/>
          <p:cNvSpPr/>
          <p:nvPr/>
        </p:nvSpPr>
        <p:spPr>
          <a:xfrm>
            <a:off x="9542621" y="2582108"/>
            <a:ext cx="3341608"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Implementing Transfer Learning</a:t>
            </a:r>
            <a:endParaRPr lang="en-US" sz="2187" dirty="0"/>
          </a:p>
        </p:txBody>
      </p:sp>
      <p:sp>
        <p:nvSpPr>
          <p:cNvPr id="10" name="Text 8"/>
          <p:cNvSpPr/>
          <p:nvPr/>
        </p:nvSpPr>
        <p:spPr>
          <a:xfrm>
            <a:off x="9542621" y="3498652"/>
            <a:ext cx="3341608"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This typically involves using a pre-trained model as a starting point and fine-tuning it on the specific animal classification task and dataset at hand.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0791"/>
          </a:xfrm>
          <a:prstGeom prst="rect">
            <a:avLst/>
          </a:prstGeom>
          <a:solidFill>
            <a:srgbClr val="FFFAFA"/>
          </a:solidFill>
          <a:ln/>
        </p:spPr>
      </p:sp>
      <p:sp>
        <p:nvSpPr>
          <p:cNvPr id="5" name="Text 2"/>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b="1" dirty="0">
                <a:solidFill>
                  <a:srgbClr val="1F1E1E"/>
                </a:solidFill>
                <a:latin typeface="Alexandria" pitchFamily="34" charset="0"/>
                <a:ea typeface="Alexandria" pitchFamily="34" charset="-122"/>
                <a:cs typeface="Alexandria" pitchFamily="34" charset="-120"/>
              </a:rPr>
              <a:t>Model Architecture and Fine-Tuning</a:t>
            </a:r>
            <a:endParaRPr lang="en-US" sz="4350" dirty="0"/>
          </a:p>
        </p:txBody>
      </p:sp>
      <p:pic>
        <p:nvPicPr>
          <p:cNvPr id="6" name="Image 1" descr="preencoded.png"/>
          <p:cNvPicPr>
            <a:picLocks noChangeAspect="1"/>
          </p:cNvPicPr>
          <p:nvPr/>
        </p:nvPicPr>
        <p:blipFill>
          <a:blip r:embed="rId3"/>
          <a:stretch>
            <a:fillRect/>
          </a:stretch>
        </p:blipFill>
        <p:spPr>
          <a:xfrm>
            <a:off x="4486156" y="2320052"/>
            <a:ext cx="1104781" cy="1767721"/>
          </a:xfrm>
          <a:prstGeom prst="rect">
            <a:avLst/>
          </a:prstGeom>
        </p:spPr>
      </p:pic>
      <p:sp>
        <p:nvSpPr>
          <p:cNvPr id="7" name="Text 3"/>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b="1" dirty="0">
                <a:solidFill>
                  <a:srgbClr val="3B3535"/>
                </a:solidFill>
                <a:latin typeface="Alexandria" pitchFamily="34" charset="0"/>
                <a:ea typeface="Alexandria" pitchFamily="34" charset="-122"/>
                <a:cs typeface="Alexandria" pitchFamily="34" charset="-120"/>
              </a:rPr>
              <a:t>Base Model</a:t>
            </a:r>
            <a:endParaRPr lang="en-US" sz="2175" dirty="0"/>
          </a:p>
        </p:txBody>
      </p:sp>
      <p:sp>
        <p:nvSpPr>
          <p:cNvPr id="8" name="Text 4"/>
          <p:cNvSpPr/>
          <p:nvPr/>
        </p:nvSpPr>
        <p:spPr>
          <a:xfrm>
            <a:off x="5922288" y="3018711"/>
            <a:ext cx="7879556" cy="706993"/>
          </a:xfrm>
          <a:prstGeom prst="rect">
            <a:avLst/>
          </a:prstGeom>
          <a:noFill/>
          <a:ln/>
        </p:spPr>
        <p:txBody>
          <a:bodyPr wrap="square" rtlCol="0" anchor="t"/>
          <a:lstStyle/>
          <a:p>
            <a:pPr marL="0" indent="0" algn="l">
              <a:lnSpc>
                <a:spcPts val="2784"/>
              </a:lnSpc>
              <a:buNone/>
            </a:pPr>
            <a:r>
              <a:rPr lang="en-US" sz="1740" dirty="0">
                <a:solidFill>
                  <a:srgbClr val="3B3535"/>
                </a:solidFill>
                <a:latin typeface="Sora" pitchFamily="34" charset="0"/>
                <a:ea typeface="Sora" pitchFamily="34" charset="-122"/>
                <a:cs typeface="Sora" pitchFamily="34" charset="-120"/>
              </a:rPr>
              <a:t>Start with a pre-trained model, such as a convolutional neural network, that has been trained on a large-scale dataset like ImageNet.</a:t>
            </a:r>
            <a:endParaRPr lang="en-US" sz="1740" dirty="0"/>
          </a:p>
        </p:txBody>
      </p:sp>
      <p:pic>
        <p:nvPicPr>
          <p:cNvPr id="9" name="Image 2" descr="preencoded.png"/>
          <p:cNvPicPr>
            <a:picLocks noChangeAspect="1"/>
          </p:cNvPicPr>
          <p:nvPr/>
        </p:nvPicPr>
        <p:blipFill>
          <a:blip r:embed="rId4"/>
          <a:stretch>
            <a:fillRect/>
          </a:stretch>
        </p:blipFill>
        <p:spPr>
          <a:xfrm>
            <a:off x="4486156" y="4087773"/>
            <a:ext cx="1104781" cy="1767721"/>
          </a:xfrm>
          <a:prstGeom prst="rect">
            <a:avLst/>
          </a:prstGeom>
        </p:spPr>
      </p:pic>
      <p:sp>
        <p:nvSpPr>
          <p:cNvPr id="10" name="Text 5"/>
          <p:cNvSpPr/>
          <p:nvPr/>
        </p:nvSpPr>
        <p:spPr>
          <a:xfrm>
            <a:off x="5922288" y="4308634"/>
            <a:ext cx="2762131" cy="345281"/>
          </a:xfrm>
          <a:prstGeom prst="rect">
            <a:avLst/>
          </a:prstGeom>
          <a:noFill/>
          <a:ln/>
        </p:spPr>
        <p:txBody>
          <a:bodyPr wrap="none" rtlCol="0" anchor="t"/>
          <a:lstStyle/>
          <a:p>
            <a:pPr marL="0" indent="0" algn="l">
              <a:lnSpc>
                <a:spcPts val="2719"/>
              </a:lnSpc>
              <a:buNone/>
            </a:pPr>
            <a:r>
              <a:rPr lang="en-US" sz="2175" b="1" dirty="0">
                <a:solidFill>
                  <a:srgbClr val="3B3535"/>
                </a:solidFill>
                <a:latin typeface="Alexandria" pitchFamily="34" charset="0"/>
                <a:ea typeface="Alexandria" pitchFamily="34" charset="-122"/>
                <a:cs typeface="Alexandria" pitchFamily="34" charset="-120"/>
              </a:rPr>
              <a:t>Model Adaptation</a:t>
            </a:r>
            <a:endParaRPr lang="en-US" sz="2175" dirty="0"/>
          </a:p>
        </p:txBody>
      </p:sp>
      <p:sp>
        <p:nvSpPr>
          <p:cNvPr id="11" name="Text 6"/>
          <p:cNvSpPr/>
          <p:nvPr/>
        </p:nvSpPr>
        <p:spPr>
          <a:xfrm>
            <a:off x="5922288" y="4786432"/>
            <a:ext cx="7879556" cy="706993"/>
          </a:xfrm>
          <a:prstGeom prst="rect">
            <a:avLst/>
          </a:prstGeom>
          <a:noFill/>
          <a:ln/>
        </p:spPr>
        <p:txBody>
          <a:bodyPr wrap="square" rtlCol="0" anchor="t"/>
          <a:lstStyle/>
          <a:p>
            <a:pPr marL="0" indent="0" algn="l">
              <a:lnSpc>
                <a:spcPts val="2784"/>
              </a:lnSpc>
              <a:buNone/>
            </a:pPr>
            <a:r>
              <a:rPr lang="en-US" sz="1740" dirty="0">
                <a:solidFill>
                  <a:srgbClr val="3B3535"/>
                </a:solidFill>
                <a:latin typeface="Sora" pitchFamily="34" charset="0"/>
                <a:ea typeface="Sora" pitchFamily="34" charset="-122"/>
                <a:cs typeface="Sora" pitchFamily="34" charset="-120"/>
              </a:rPr>
              <a:t>Fine-tune the base model by replacing the final layers and training on the specific animal classification task.</a:t>
            </a:r>
            <a:endParaRPr lang="en-US" sz="1740" dirty="0"/>
          </a:p>
        </p:txBody>
      </p:sp>
      <p:pic>
        <p:nvPicPr>
          <p:cNvPr id="12" name="Image 3" descr="preencoded.png"/>
          <p:cNvPicPr>
            <a:picLocks noChangeAspect="1"/>
          </p:cNvPicPr>
          <p:nvPr/>
        </p:nvPicPr>
        <p:blipFill>
          <a:blip r:embed="rId5"/>
          <a:stretch>
            <a:fillRect/>
          </a:stretch>
        </p:blipFill>
        <p:spPr>
          <a:xfrm>
            <a:off x="4486156" y="5855494"/>
            <a:ext cx="1104781" cy="1767721"/>
          </a:xfrm>
          <a:prstGeom prst="rect">
            <a:avLst/>
          </a:prstGeom>
        </p:spPr>
      </p:pic>
      <p:sp>
        <p:nvSpPr>
          <p:cNvPr id="13" name="Text 7"/>
          <p:cNvSpPr/>
          <p:nvPr/>
        </p:nvSpPr>
        <p:spPr>
          <a:xfrm>
            <a:off x="5922288" y="6076355"/>
            <a:ext cx="3364944" cy="345281"/>
          </a:xfrm>
          <a:prstGeom prst="rect">
            <a:avLst/>
          </a:prstGeom>
          <a:noFill/>
          <a:ln/>
        </p:spPr>
        <p:txBody>
          <a:bodyPr wrap="none" rtlCol="0" anchor="t"/>
          <a:lstStyle/>
          <a:p>
            <a:pPr marL="0" indent="0" algn="l">
              <a:lnSpc>
                <a:spcPts val="2719"/>
              </a:lnSpc>
              <a:buNone/>
            </a:pPr>
            <a:r>
              <a:rPr lang="en-US" sz="2175" b="1" dirty="0">
                <a:solidFill>
                  <a:srgbClr val="3B3535"/>
                </a:solidFill>
                <a:latin typeface="Alexandria" pitchFamily="34" charset="0"/>
                <a:ea typeface="Alexandria" pitchFamily="34" charset="-122"/>
                <a:cs typeface="Alexandria" pitchFamily="34" charset="-120"/>
              </a:rPr>
              <a:t>Hyperparameter Tuning</a:t>
            </a:r>
            <a:endParaRPr lang="en-US" sz="2175" dirty="0"/>
          </a:p>
        </p:txBody>
      </p:sp>
      <p:sp>
        <p:nvSpPr>
          <p:cNvPr id="14" name="Text 8"/>
          <p:cNvSpPr/>
          <p:nvPr/>
        </p:nvSpPr>
        <p:spPr>
          <a:xfrm>
            <a:off x="5922288" y="6554153"/>
            <a:ext cx="7879556" cy="706993"/>
          </a:xfrm>
          <a:prstGeom prst="rect">
            <a:avLst/>
          </a:prstGeom>
          <a:noFill/>
          <a:ln/>
        </p:spPr>
        <p:txBody>
          <a:bodyPr wrap="square" rtlCol="0" anchor="t"/>
          <a:lstStyle/>
          <a:p>
            <a:pPr marL="0" indent="0" algn="l">
              <a:lnSpc>
                <a:spcPts val="2784"/>
              </a:lnSpc>
              <a:buNone/>
            </a:pPr>
            <a:r>
              <a:rPr lang="en-US" sz="1740" dirty="0">
                <a:solidFill>
                  <a:srgbClr val="3B3535"/>
                </a:solidFill>
                <a:latin typeface="Sora" pitchFamily="34" charset="0"/>
                <a:ea typeface="Sora" pitchFamily="34" charset="-122"/>
                <a:cs typeface="Sora" pitchFamily="34" charset="-120"/>
              </a:rPr>
              <a:t>Optimize the model's hyperparameters, such as learning rate, batch size, and regularization, to improve its performance.</a:t>
            </a:r>
            <a:endParaRPr lang="en-US" sz="17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62490601-7BF2-55C8-E6B1-40E246F8A4B1}"/>
              </a:ext>
            </a:extLst>
          </p:cNvPr>
          <p:cNvSpPr/>
          <p:nvPr/>
        </p:nvSpPr>
        <p:spPr>
          <a:xfrm>
            <a:off x="0" y="17929"/>
            <a:ext cx="14630400" cy="8229600"/>
          </a:xfrm>
          <a:prstGeom prst="rect">
            <a:avLst/>
          </a:prstGeom>
          <a:solidFill>
            <a:srgbClr val="D9D9D9"/>
          </a:solidFill>
          <a:ln/>
        </p:spPr>
        <p:txBody>
          <a:bodyPr/>
          <a:lstStyle/>
          <a:p>
            <a:endParaRPr lang="en-IN"/>
          </a:p>
        </p:txBody>
      </p:sp>
      <p:sp>
        <p:nvSpPr>
          <p:cNvPr id="3" name="Shape 1">
            <a:extLst>
              <a:ext uri="{FF2B5EF4-FFF2-40B4-BE49-F238E27FC236}">
                <a16:creationId xmlns:a16="http://schemas.microsoft.com/office/drawing/2014/main" id="{90109D35-8E2E-E7FF-677E-49BC8B120636}"/>
              </a:ext>
            </a:extLst>
          </p:cNvPr>
          <p:cNvSpPr/>
          <p:nvPr/>
        </p:nvSpPr>
        <p:spPr>
          <a:xfrm>
            <a:off x="0" y="17929"/>
            <a:ext cx="14630400" cy="8229600"/>
          </a:xfrm>
          <a:prstGeom prst="rect">
            <a:avLst/>
          </a:prstGeom>
          <a:solidFill>
            <a:srgbClr val="F7F7F7"/>
          </a:solidFill>
          <a:ln/>
        </p:spPr>
        <p:txBody>
          <a:bodyPr/>
          <a:lstStyle/>
          <a:p>
            <a:endParaRPr lang="en-IN"/>
          </a:p>
        </p:txBody>
      </p:sp>
      <p:sp>
        <p:nvSpPr>
          <p:cNvPr id="4" name="Text 2">
            <a:extLst>
              <a:ext uri="{FF2B5EF4-FFF2-40B4-BE49-F238E27FC236}">
                <a16:creationId xmlns:a16="http://schemas.microsoft.com/office/drawing/2014/main" id="{3266536E-D1E8-BE92-10BA-19B490606FE4}"/>
              </a:ext>
            </a:extLst>
          </p:cNvPr>
          <p:cNvSpPr/>
          <p:nvPr/>
        </p:nvSpPr>
        <p:spPr>
          <a:xfrm>
            <a:off x="3647003" y="549067"/>
            <a:ext cx="4826437" cy="603290"/>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751"/>
              </a:lnSpc>
              <a:buNone/>
            </a:pPr>
            <a:r>
              <a:rPr lang="en-US" sz="3800" dirty="0">
                <a:solidFill>
                  <a:srgbClr val="383838"/>
                </a:solidFill>
                <a:latin typeface="Patrick Hand" pitchFamily="34" charset="0"/>
                <a:ea typeface="Patrick Hand" pitchFamily="34" charset="-122"/>
                <a:cs typeface="Patrick Hand" pitchFamily="34" charset="-120"/>
              </a:rPr>
              <a:t>Algorithm Explanation</a:t>
            </a:r>
            <a:endParaRPr lang="en-US" sz="3800" dirty="0"/>
          </a:p>
        </p:txBody>
      </p:sp>
      <p:pic>
        <p:nvPicPr>
          <p:cNvPr id="5" name="Image 0">
            <a:extLst>
              <a:ext uri="{FF2B5EF4-FFF2-40B4-BE49-F238E27FC236}">
                <a16:creationId xmlns:a16="http://schemas.microsoft.com/office/drawing/2014/main" id="{8C252E09-C173-3288-0B1C-10B88D7A770D}"/>
              </a:ext>
            </a:extLst>
          </p:cNvPr>
          <p:cNvPicPr>
            <a:picLocks noChangeAspect="1"/>
          </p:cNvPicPr>
          <p:nvPr/>
        </p:nvPicPr>
        <p:blipFill>
          <a:blip r:embed="rId2"/>
          <a:stretch>
            <a:fillRect/>
          </a:stretch>
        </p:blipFill>
        <p:spPr>
          <a:xfrm>
            <a:off x="3647003" y="1538476"/>
            <a:ext cx="965240" cy="1544479"/>
          </a:xfrm>
          <a:prstGeom prst="rect">
            <a:avLst/>
          </a:prstGeom>
        </p:spPr>
      </p:pic>
      <p:sp>
        <p:nvSpPr>
          <p:cNvPr id="6" name="Text 3">
            <a:extLst>
              <a:ext uri="{FF2B5EF4-FFF2-40B4-BE49-F238E27FC236}">
                <a16:creationId xmlns:a16="http://schemas.microsoft.com/office/drawing/2014/main" id="{3C2DB737-1BFC-5632-AC11-D6A61D7A8FAF}"/>
              </a:ext>
            </a:extLst>
          </p:cNvPr>
          <p:cNvSpPr/>
          <p:nvPr/>
        </p:nvSpPr>
        <p:spPr>
          <a:xfrm>
            <a:off x="4901803" y="1731477"/>
            <a:ext cx="2413159" cy="301585"/>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75"/>
              </a:lnSpc>
              <a:buNone/>
            </a:pPr>
            <a:r>
              <a:rPr lang="en-US" sz="1900" dirty="0">
                <a:solidFill>
                  <a:srgbClr val="383838"/>
                </a:solidFill>
                <a:latin typeface="Patrick Hand" pitchFamily="34" charset="0"/>
                <a:ea typeface="Patrick Hand" pitchFamily="34" charset="-122"/>
                <a:cs typeface="Patrick Hand" pitchFamily="34" charset="-120"/>
              </a:rPr>
              <a:t>Input</a:t>
            </a:r>
            <a:endParaRPr lang="en-US" sz="1900" dirty="0"/>
          </a:p>
        </p:txBody>
      </p:sp>
      <p:sp>
        <p:nvSpPr>
          <p:cNvPr id="7" name="Text 4">
            <a:extLst>
              <a:ext uri="{FF2B5EF4-FFF2-40B4-BE49-F238E27FC236}">
                <a16:creationId xmlns:a16="http://schemas.microsoft.com/office/drawing/2014/main" id="{72063130-DC90-2FB8-A8C7-169535098E64}"/>
              </a:ext>
            </a:extLst>
          </p:cNvPr>
          <p:cNvSpPr/>
          <p:nvPr/>
        </p:nvSpPr>
        <p:spPr>
          <a:xfrm>
            <a:off x="4901803" y="2148791"/>
            <a:ext cx="6081474" cy="308967"/>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32"/>
              </a:lnSpc>
              <a:buNone/>
            </a:pPr>
            <a:r>
              <a:rPr lang="en-US" sz="1520" dirty="0">
                <a:solidFill>
                  <a:srgbClr val="383838"/>
                </a:solidFill>
                <a:latin typeface="Patrick Hand" pitchFamily="34" charset="0"/>
                <a:ea typeface="Patrick Hand" pitchFamily="34" charset="-122"/>
                <a:cs typeface="Patrick Hand" pitchFamily="34" charset="-120"/>
              </a:rPr>
              <a:t>Diverse set of animal images with corresponding labels.</a:t>
            </a:r>
            <a:endParaRPr lang="en-US" sz="1520" dirty="0"/>
          </a:p>
        </p:txBody>
      </p:sp>
      <p:pic>
        <p:nvPicPr>
          <p:cNvPr id="8" name="Image 1">
            <a:extLst>
              <a:ext uri="{FF2B5EF4-FFF2-40B4-BE49-F238E27FC236}">
                <a16:creationId xmlns:a16="http://schemas.microsoft.com/office/drawing/2014/main" id="{C0304A4D-58E4-1CC5-C367-74274C7DECF3}"/>
              </a:ext>
            </a:extLst>
          </p:cNvPr>
          <p:cNvPicPr>
            <a:picLocks noChangeAspect="1"/>
          </p:cNvPicPr>
          <p:nvPr/>
        </p:nvPicPr>
        <p:blipFill>
          <a:blip r:embed="rId3"/>
          <a:stretch>
            <a:fillRect/>
          </a:stretch>
        </p:blipFill>
        <p:spPr>
          <a:xfrm>
            <a:off x="3647003" y="3082955"/>
            <a:ext cx="965240" cy="1544479"/>
          </a:xfrm>
          <a:prstGeom prst="rect">
            <a:avLst/>
          </a:prstGeom>
        </p:spPr>
      </p:pic>
      <p:sp>
        <p:nvSpPr>
          <p:cNvPr id="9" name="Text 5">
            <a:extLst>
              <a:ext uri="{FF2B5EF4-FFF2-40B4-BE49-F238E27FC236}">
                <a16:creationId xmlns:a16="http://schemas.microsoft.com/office/drawing/2014/main" id="{F8457BDD-5C32-2671-85CA-5B226F02A599}"/>
              </a:ext>
            </a:extLst>
          </p:cNvPr>
          <p:cNvSpPr/>
          <p:nvPr/>
        </p:nvSpPr>
        <p:spPr>
          <a:xfrm>
            <a:off x="4901803" y="3275955"/>
            <a:ext cx="2413159" cy="301585"/>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75"/>
              </a:lnSpc>
              <a:buNone/>
            </a:pPr>
            <a:r>
              <a:rPr lang="en-US" sz="1900" dirty="0">
                <a:solidFill>
                  <a:srgbClr val="383838"/>
                </a:solidFill>
                <a:latin typeface="Patrick Hand" pitchFamily="34" charset="0"/>
                <a:ea typeface="Patrick Hand" pitchFamily="34" charset="-122"/>
                <a:cs typeface="Patrick Hand" pitchFamily="34" charset="-120"/>
              </a:rPr>
              <a:t>Feature Extraction</a:t>
            </a:r>
            <a:endParaRPr lang="en-US" sz="1900" dirty="0"/>
          </a:p>
        </p:txBody>
      </p:sp>
      <p:sp>
        <p:nvSpPr>
          <p:cNvPr id="10" name="Text 6">
            <a:extLst>
              <a:ext uri="{FF2B5EF4-FFF2-40B4-BE49-F238E27FC236}">
                <a16:creationId xmlns:a16="http://schemas.microsoft.com/office/drawing/2014/main" id="{C495B14C-4EB0-2EE7-52A1-BFE09A94FE01}"/>
              </a:ext>
            </a:extLst>
          </p:cNvPr>
          <p:cNvSpPr/>
          <p:nvPr/>
        </p:nvSpPr>
        <p:spPr>
          <a:xfrm>
            <a:off x="4901803" y="3693269"/>
            <a:ext cx="6081474" cy="617934"/>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32"/>
              </a:lnSpc>
              <a:buNone/>
            </a:pPr>
            <a:r>
              <a:rPr lang="en-US" sz="1520" dirty="0">
                <a:solidFill>
                  <a:srgbClr val="383838"/>
                </a:solidFill>
                <a:latin typeface="Patrick Hand" pitchFamily="34" charset="0"/>
                <a:ea typeface="Patrick Hand" pitchFamily="34" charset="-122"/>
                <a:cs typeface="Patrick Hand" pitchFamily="34" charset="-120"/>
              </a:rPr>
              <a:t>Leverage the pre-trained model's convolutional layers to extract relevant visual features from the input images.</a:t>
            </a:r>
            <a:endParaRPr lang="en-US" sz="1520" dirty="0"/>
          </a:p>
        </p:txBody>
      </p:sp>
      <p:pic>
        <p:nvPicPr>
          <p:cNvPr id="11" name="Image 2">
            <a:extLst>
              <a:ext uri="{FF2B5EF4-FFF2-40B4-BE49-F238E27FC236}">
                <a16:creationId xmlns:a16="http://schemas.microsoft.com/office/drawing/2014/main" id="{15D4F05C-5D7E-D9FC-FFC7-5B3D49C8F41A}"/>
              </a:ext>
            </a:extLst>
          </p:cNvPr>
          <p:cNvPicPr>
            <a:picLocks noChangeAspect="1"/>
          </p:cNvPicPr>
          <p:nvPr/>
        </p:nvPicPr>
        <p:blipFill>
          <a:blip r:embed="rId4"/>
          <a:stretch>
            <a:fillRect/>
          </a:stretch>
        </p:blipFill>
        <p:spPr>
          <a:xfrm>
            <a:off x="3647003" y="4627434"/>
            <a:ext cx="965240" cy="1544479"/>
          </a:xfrm>
          <a:prstGeom prst="rect">
            <a:avLst/>
          </a:prstGeom>
        </p:spPr>
      </p:pic>
      <p:sp>
        <p:nvSpPr>
          <p:cNvPr id="12" name="Text 7">
            <a:extLst>
              <a:ext uri="{FF2B5EF4-FFF2-40B4-BE49-F238E27FC236}">
                <a16:creationId xmlns:a16="http://schemas.microsoft.com/office/drawing/2014/main" id="{D85244A7-8A21-A51D-6DAC-5C529477E087}"/>
              </a:ext>
            </a:extLst>
          </p:cNvPr>
          <p:cNvSpPr/>
          <p:nvPr/>
        </p:nvSpPr>
        <p:spPr>
          <a:xfrm>
            <a:off x="4901803" y="4820434"/>
            <a:ext cx="2413159" cy="301585"/>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75"/>
              </a:lnSpc>
              <a:buNone/>
            </a:pPr>
            <a:r>
              <a:rPr lang="en-US" sz="1900" dirty="0">
                <a:solidFill>
                  <a:srgbClr val="383838"/>
                </a:solidFill>
                <a:latin typeface="Patrick Hand" pitchFamily="34" charset="0"/>
                <a:ea typeface="Patrick Hand" pitchFamily="34" charset="-122"/>
                <a:cs typeface="Patrick Hand" pitchFamily="34" charset="-120"/>
              </a:rPr>
              <a:t>Classification</a:t>
            </a:r>
            <a:endParaRPr lang="en-US" sz="1900" dirty="0"/>
          </a:p>
        </p:txBody>
      </p:sp>
      <p:sp>
        <p:nvSpPr>
          <p:cNvPr id="13" name="Text 8">
            <a:extLst>
              <a:ext uri="{FF2B5EF4-FFF2-40B4-BE49-F238E27FC236}">
                <a16:creationId xmlns:a16="http://schemas.microsoft.com/office/drawing/2014/main" id="{F026CE59-E144-AB10-43AD-38EF73C68F40}"/>
              </a:ext>
            </a:extLst>
          </p:cNvPr>
          <p:cNvSpPr/>
          <p:nvPr/>
        </p:nvSpPr>
        <p:spPr>
          <a:xfrm>
            <a:off x="4901803" y="5237748"/>
            <a:ext cx="6081474" cy="617934"/>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32"/>
              </a:lnSpc>
              <a:buNone/>
            </a:pPr>
            <a:r>
              <a:rPr lang="en-US" sz="1520" dirty="0">
                <a:solidFill>
                  <a:srgbClr val="383838"/>
                </a:solidFill>
                <a:latin typeface="Patrick Hand" pitchFamily="34" charset="0"/>
                <a:ea typeface="Patrick Hand" pitchFamily="34" charset="-122"/>
                <a:cs typeface="Patrick Hand" pitchFamily="34" charset="-120"/>
              </a:rPr>
              <a:t>Use the fine-tuned fully connected layers to classify the images into the appropriate animal categories.</a:t>
            </a:r>
            <a:endParaRPr lang="en-US" sz="1520" dirty="0"/>
          </a:p>
        </p:txBody>
      </p:sp>
      <p:pic>
        <p:nvPicPr>
          <p:cNvPr id="14" name="Image 3">
            <a:extLst>
              <a:ext uri="{FF2B5EF4-FFF2-40B4-BE49-F238E27FC236}">
                <a16:creationId xmlns:a16="http://schemas.microsoft.com/office/drawing/2014/main" id="{A980B6E1-FD49-5FD3-4478-2303A311F572}"/>
              </a:ext>
            </a:extLst>
          </p:cNvPr>
          <p:cNvPicPr>
            <a:picLocks noChangeAspect="1"/>
          </p:cNvPicPr>
          <p:nvPr/>
        </p:nvPicPr>
        <p:blipFill>
          <a:blip r:embed="rId5"/>
          <a:stretch>
            <a:fillRect/>
          </a:stretch>
        </p:blipFill>
        <p:spPr>
          <a:xfrm>
            <a:off x="3647003" y="6171912"/>
            <a:ext cx="965240" cy="1544479"/>
          </a:xfrm>
          <a:prstGeom prst="rect">
            <a:avLst/>
          </a:prstGeom>
        </p:spPr>
      </p:pic>
      <p:sp>
        <p:nvSpPr>
          <p:cNvPr id="15" name="Text 9">
            <a:extLst>
              <a:ext uri="{FF2B5EF4-FFF2-40B4-BE49-F238E27FC236}">
                <a16:creationId xmlns:a16="http://schemas.microsoft.com/office/drawing/2014/main" id="{F1B86546-BB70-676B-C8FF-D3BD1D4D21BB}"/>
              </a:ext>
            </a:extLst>
          </p:cNvPr>
          <p:cNvSpPr/>
          <p:nvPr/>
        </p:nvSpPr>
        <p:spPr>
          <a:xfrm>
            <a:off x="4901803" y="6364913"/>
            <a:ext cx="2413159" cy="301585"/>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75"/>
              </a:lnSpc>
              <a:buNone/>
            </a:pPr>
            <a:r>
              <a:rPr lang="en-US" sz="1900" dirty="0">
                <a:solidFill>
                  <a:srgbClr val="383838"/>
                </a:solidFill>
                <a:latin typeface="Patrick Hand" pitchFamily="34" charset="0"/>
                <a:ea typeface="Patrick Hand" pitchFamily="34" charset="-122"/>
                <a:cs typeface="Patrick Hand" pitchFamily="34" charset="-120"/>
              </a:rPr>
              <a:t>Output</a:t>
            </a:r>
            <a:endParaRPr lang="en-US" sz="1900" dirty="0"/>
          </a:p>
        </p:txBody>
      </p:sp>
      <p:sp>
        <p:nvSpPr>
          <p:cNvPr id="16" name="Text 10">
            <a:extLst>
              <a:ext uri="{FF2B5EF4-FFF2-40B4-BE49-F238E27FC236}">
                <a16:creationId xmlns:a16="http://schemas.microsoft.com/office/drawing/2014/main" id="{DA9069CA-F0E5-78BE-F7B5-B9CDF9E7A930}"/>
              </a:ext>
            </a:extLst>
          </p:cNvPr>
          <p:cNvSpPr/>
          <p:nvPr/>
        </p:nvSpPr>
        <p:spPr>
          <a:xfrm>
            <a:off x="4901803" y="6782227"/>
            <a:ext cx="6081474" cy="308967"/>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32"/>
              </a:lnSpc>
              <a:buNone/>
            </a:pPr>
            <a:r>
              <a:rPr lang="en-US" sz="1520" dirty="0">
                <a:solidFill>
                  <a:srgbClr val="383838"/>
                </a:solidFill>
                <a:latin typeface="Patrick Hand" pitchFamily="34" charset="0"/>
                <a:ea typeface="Patrick Hand" pitchFamily="34" charset="-122"/>
                <a:cs typeface="Patrick Hand" pitchFamily="34" charset="-120"/>
              </a:rPr>
              <a:t>Predicted animal species along with their corresponding probabilities.</a:t>
            </a:r>
            <a:endParaRPr lang="en-US" sz="1520" dirty="0"/>
          </a:p>
        </p:txBody>
      </p:sp>
    </p:spTree>
    <p:extLst>
      <p:ext uri="{BB962C8B-B14F-4D97-AF65-F5344CB8AC3E}">
        <p14:creationId xmlns:p14="http://schemas.microsoft.com/office/powerpoint/2010/main" val="88299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F3557E-DCC5-3D60-F8CC-06F9F003FEE8}"/>
              </a:ext>
            </a:extLst>
          </p:cNvPr>
          <p:cNvSpPr txBox="1"/>
          <p:nvPr/>
        </p:nvSpPr>
        <p:spPr>
          <a:xfrm>
            <a:off x="950494" y="836980"/>
            <a:ext cx="10142621" cy="2400657"/>
          </a:xfrm>
          <a:prstGeom prst="rect">
            <a:avLst/>
          </a:prstGeom>
          <a:noFill/>
        </p:spPr>
        <p:txBody>
          <a:bodyPr wrap="square">
            <a:spAutoFit/>
          </a:bodyPr>
          <a:lstStyle/>
          <a:p>
            <a:pPr marL="114300" lvl="0" algn="l" rtl="0">
              <a:spcBef>
                <a:spcPts val="0"/>
              </a:spcBef>
              <a:spcAft>
                <a:spcPts val="0"/>
              </a:spcAft>
              <a:buSzPts val="1800"/>
            </a:pPr>
            <a:r>
              <a:rPr lang="en-US" sz="3600" dirty="0">
                <a:latin typeface="Times New Roman" panose="02020603050405020304" pitchFamily="18" charset="0"/>
                <a:cs typeface="Times New Roman" panose="02020603050405020304" pitchFamily="18" charset="0"/>
              </a:rPr>
              <a:t>                     </a:t>
            </a:r>
            <a:r>
              <a:rPr lang="en-US" sz="3600" dirty="0">
                <a:solidFill>
                  <a:srgbClr val="00B050"/>
                </a:solidFill>
                <a:latin typeface="Times New Roman" panose="02020603050405020304" pitchFamily="18" charset="0"/>
                <a:cs typeface="Times New Roman" panose="02020603050405020304" pitchFamily="18" charset="0"/>
              </a:rPr>
              <a:t>Model Architecture:</a:t>
            </a:r>
          </a:p>
          <a:p>
            <a:pPr marL="114300" lvl="0" algn="l" rtl="0">
              <a:spcBef>
                <a:spcPts val="0"/>
              </a:spcBef>
              <a:spcAft>
                <a:spcPts val="0"/>
              </a:spcAft>
              <a:buSzPts val="1800"/>
            </a:pPr>
            <a:r>
              <a:rPr lang="en-US" sz="2400" dirty="0">
                <a:solidFill>
                  <a:srgbClr val="00B050"/>
                </a:solidFill>
                <a:latin typeface="Times New Roman" panose="02020603050405020304" pitchFamily="18" charset="0"/>
                <a:cs typeface="Times New Roman" panose="02020603050405020304" pitchFamily="18" charset="0"/>
              </a:rPr>
              <a:t>VGG 16:</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Classify multiple different types of animals using convolution image classifier</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Use Visual Geometry Group- VGG16- model and transfer learning</a:t>
            </a:r>
          </a:p>
          <a:p>
            <a:pPr marL="914400" lvl="1" indent="-317500" algn="l" rtl="0">
              <a:spcBef>
                <a:spcPts val="0"/>
              </a:spcBef>
              <a:spcAft>
                <a:spcPts val="0"/>
              </a:spcAft>
              <a:buSzPts val="1400"/>
              <a:buChar char="○"/>
            </a:pPr>
            <a:r>
              <a:rPr lang="en-US" dirty="0">
                <a:latin typeface="Times New Roman" panose="02020603050405020304" pitchFamily="18" charset="0"/>
                <a:cs typeface="Times New Roman" panose="02020603050405020304" pitchFamily="18" charset="0"/>
              </a:rPr>
              <a:t>A pre-trained model on ImageNet</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Help identify animal pictures taken by Wildlife Conservatory</a:t>
            </a:r>
          </a:p>
          <a:p>
            <a:pPr marL="914400" lvl="1" indent="-317500" algn="l" rtl="0">
              <a:spcBef>
                <a:spcPts val="0"/>
              </a:spcBef>
              <a:spcAft>
                <a:spcPts val="0"/>
              </a:spcAft>
              <a:buSzPts val="1400"/>
              <a:buChar char="○"/>
            </a:pPr>
            <a:r>
              <a:rPr lang="en-US" dirty="0">
                <a:latin typeface="Times New Roman" panose="02020603050405020304" pitchFamily="18" charset="0"/>
                <a:cs typeface="Times New Roman" panose="02020603050405020304" pitchFamily="18" charset="0"/>
              </a:rPr>
              <a:t>Identify potential new species as well as endangered species</a:t>
            </a:r>
          </a:p>
        </p:txBody>
      </p:sp>
      <p:pic>
        <p:nvPicPr>
          <p:cNvPr id="4" name="Google Shape;93;p14">
            <a:extLst>
              <a:ext uri="{FF2B5EF4-FFF2-40B4-BE49-F238E27FC236}">
                <a16:creationId xmlns:a16="http://schemas.microsoft.com/office/drawing/2014/main" id="{ABF74EB3-EC57-965C-6048-580A58B9C75D}"/>
              </a:ext>
            </a:extLst>
          </p:cNvPr>
          <p:cNvPicPr preferRelativeResize="0"/>
          <p:nvPr/>
        </p:nvPicPr>
        <p:blipFill>
          <a:blip r:embed="rId2">
            <a:alphaModFix/>
          </a:blip>
          <a:stretch>
            <a:fillRect/>
          </a:stretch>
        </p:blipFill>
        <p:spPr>
          <a:xfrm>
            <a:off x="1203158" y="3489156"/>
            <a:ext cx="9168064" cy="3585412"/>
          </a:xfrm>
          <a:prstGeom prst="rect">
            <a:avLst/>
          </a:prstGeom>
          <a:noFill/>
          <a:ln>
            <a:noFill/>
          </a:ln>
        </p:spPr>
      </p:pic>
    </p:spTree>
    <p:extLst>
      <p:ext uri="{BB962C8B-B14F-4D97-AF65-F5344CB8AC3E}">
        <p14:creationId xmlns:p14="http://schemas.microsoft.com/office/powerpoint/2010/main" val="282368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36096"/>
            <a:ext cx="14630400" cy="8229600"/>
          </a:xfrm>
          <a:prstGeom prst="rect">
            <a:avLst/>
          </a:prstGeom>
          <a:solidFill>
            <a:srgbClr val="FFFAFA"/>
          </a:solidFill>
          <a:ln/>
        </p:spPr>
      </p:sp>
      <p:sp>
        <p:nvSpPr>
          <p:cNvPr id="4" name="Text 2"/>
          <p:cNvSpPr/>
          <p:nvPr/>
        </p:nvSpPr>
        <p:spPr>
          <a:xfrm>
            <a:off x="1760220" y="1869519"/>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Evaluation Metrics and Performance Analysis</a:t>
            </a:r>
            <a:endParaRPr lang="en-US" sz="4374" dirty="0"/>
          </a:p>
        </p:txBody>
      </p:sp>
      <p:sp>
        <p:nvSpPr>
          <p:cNvPr id="5" name="Text 3"/>
          <p:cNvSpPr/>
          <p:nvPr/>
        </p:nvSpPr>
        <p:spPr>
          <a:xfrm>
            <a:off x="1760220" y="3813691"/>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Accuracy</a:t>
            </a:r>
            <a:endParaRPr lang="en-US" sz="2187" dirty="0"/>
          </a:p>
        </p:txBody>
      </p:sp>
      <p:sp>
        <p:nvSpPr>
          <p:cNvPr id="6" name="Text 4"/>
          <p:cNvSpPr/>
          <p:nvPr/>
        </p:nvSpPr>
        <p:spPr>
          <a:xfrm>
            <a:off x="1760220" y="4383047"/>
            <a:ext cx="3341608" cy="2571205"/>
          </a:xfrm>
          <a:prstGeom prst="rect">
            <a:avLst/>
          </a:prstGeom>
          <a:noFill/>
          <a:ln/>
        </p:spPr>
        <p:txBody>
          <a:bodyPr wrap="square" rtlCol="0" anchor="t"/>
          <a:lstStyle/>
          <a:p>
            <a:pPr marL="0" indent="0">
              <a:lnSpc>
                <a:spcPts val="2799"/>
              </a:lnSpc>
              <a:buNone/>
            </a:pPr>
            <a:r>
              <a:rPr lang="en-US" sz="1750" dirty="0">
                <a:solidFill>
                  <a:srgbClr val="3B3535"/>
                </a:solidFill>
                <a:latin typeface="Times New Roman" panose="02020603050405020304" pitchFamily="18" charset="0"/>
                <a:ea typeface="Sora" pitchFamily="34" charset="-122"/>
                <a:cs typeface="Times New Roman" panose="02020603050405020304" pitchFamily="18" charset="0"/>
              </a:rPr>
              <a:t>Measure the overall proportion of correct predictions made by the model across all animal classes.</a:t>
            </a:r>
          </a:p>
          <a:p>
            <a:pPr marL="0" indent="0">
              <a:lnSpc>
                <a:spcPts val="2799"/>
              </a:lnSpc>
              <a:buNone/>
            </a:pPr>
            <a:r>
              <a:rPr lang="en-US" sz="1750" dirty="0">
                <a:latin typeface="Times New Roman" panose="02020603050405020304" pitchFamily="18" charset="0"/>
                <a:cs typeface="Times New Roman" panose="02020603050405020304" pitchFamily="18" charset="0"/>
              </a:rPr>
              <a:t> </a:t>
            </a:r>
            <a:r>
              <a:rPr lang="en-US" sz="1750" dirty="0">
                <a:solidFill>
                  <a:schemeClr val="tx1">
                    <a:lumMod val="85000"/>
                    <a:lumOff val="15000"/>
                  </a:schemeClr>
                </a:solidFill>
                <a:latin typeface="Times New Roman" panose="02020603050405020304" pitchFamily="18" charset="0"/>
                <a:cs typeface="Times New Roman" panose="02020603050405020304" pitchFamily="18" charset="0"/>
              </a:rPr>
              <a:t>Accuracy = (True positives + True Negatives)/ (True positives + True negatives + False positives + False negatives)</a:t>
            </a:r>
          </a:p>
        </p:txBody>
      </p:sp>
      <p:sp>
        <p:nvSpPr>
          <p:cNvPr id="7" name="Text 5"/>
          <p:cNvSpPr/>
          <p:nvPr/>
        </p:nvSpPr>
        <p:spPr>
          <a:xfrm>
            <a:off x="5651421" y="3813691"/>
            <a:ext cx="2844046"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Precision and Recall</a:t>
            </a:r>
            <a:endParaRPr lang="en-US" sz="2187" dirty="0"/>
          </a:p>
        </p:txBody>
      </p:sp>
      <p:sp>
        <p:nvSpPr>
          <p:cNvPr id="8" name="Text 6"/>
          <p:cNvSpPr/>
          <p:nvPr/>
        </p:nvSpPr>
        <p:spPr>
          <a:xfrm>
            <a:off x="5651421" y="4383048"/>
            <a:ext cx="3341608" cy="2571204"/>
          </a:xfrm>
          <a:prstGeom prst="rect">
            <a:avLst/>
          </a:prstGeom>
          <a:noFill/>
          <a:ln/>
        </p:spPr>
        <p:txBody>
          <a:bodyPr wrap="square" rtlCol="0" anchor="t"/>
          <a:lstStyle/>
          <a:p>
            <a:pPr marL="0" indent="0">
              <a:lnSpc>
                <a:spcPts val="2799"/>
              </a:lnSpc>
              <a:buNone/>
            </a:pPr>
            <a:r>
              <a:rPr lang="en-US" sz="1750" dirty="0">
                <a:solidFill>
                  <a:srgbClr val="3B3535"/>
                </a:solidFill>
                <a:latin typeface="Times New Roman" panose="02020603050405020304" pitchFamily="18" charset="0"/>
                <a:ea typeface="Sora" pitchFamily="34" charset="-122"/>
                <a:cs typeface="Times New Roman" panose="02020603050405020304" pitchFamily="18" charset="0"/>
              </a:rPr>
              <a:t>Evaluate the model's ability to correctly identify specific animal species and its sensitivity to detecting all instances of that species.</a:t>
            </a:r>
          </a:p>
          <a:p>
            <a:pPr marL="0" indent="0">
              <a:lnSpc>
                <a:spcPts val="2799"/>
              </a:lnSpc>
              <a:buNone/>
            </a:pPr>
            <a:r>
              <a:rPr lang="en-US" sz="1750" dirty="0">
                <a:latin typeface="Times New Roman" panose="02020603050405020304" pitchFamily="18" charset="0"/>
                <a:cs typeface="Times New Roman" panose="02020603050405020304" pitchFamily="18" charset="0"/>
              </a:rPr>
              <a:t>Precision = TP / (TP + FP)</a:t>
            </a:r>
          </a:p>
          <a:p>
            <a:pPr marL="0" indent="0">
              <a:lnSpc>
                <a:spcPts val="2799"/>
              </a:lnSpc>
              <a:buNone/>
            </a:pPr>
            <a:r>
              <a:rPr lang="en-US" sz="1750" dirty="0">
                <a:latin typeface="Times New Roman" panose="02020603050405020304" pitchFamily="18" charset="0"/>
                <a:cs typeface="Times New Roman" panose="02020603050405020304" pitchFamily="18" charset="0"/>
              </a:rPr>
              <a:t>Recall = TP / (TP + FN)</a:t>
            </a:r>
          </a:p>
        </p:txBody>
      </p:sp>
      <p:sp>
        <p:nvSpPr>
          <p:cNvPr id="9" name="Text 7"/>
          <p:cNvSpPr/>
          <p:nvPr/>
        </p:nvSpPr>
        <p:spPr>
          <a:xfrm>
            <a:off x="9542621" y="3813691"/>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F1-Score</a:t>
            </a:r>
            <a:endParaRPr lang="en-US" sz="2187" dirty="0"/>
          </a:p>
        </p:txBody>
      </p:sp>
      <p:sp>
        <p:nvSpPr>
          <p:cNvPr id="10" name="Text 8"/>
          <p:cNvSpPr/>
          <p:nvPr/>
        </p:nvSpPr>
        <p:spPr>
          <a:xfrm>
            <a:off x="9542621" y="4383048"/>
            <a:ext cx="3341608" cy="2571204"/>
          </a:xfrm>
          <a:prstGeom prst="rect">
            <a:avLst/>
          </a:prstGeom>
          <a:noFill/>
          <a:ln/>
        </p:spPr>
        <p:txBody>
          <a:bodyPr wrap="square" rtlCol="0" anchor="t"/>
          <a:lstStyle/>
          <a:p>
            <a:pPr marL="0" indent="0">
              <a:lnSpc>
                <a:spcPts val="2799"/>
              </a:lnSpc>
              <a:buNone/>
            </a:pPr>
            <a:r>
              <a:rPr lang="en-US" sz="1750" dirty="0">
                <a:solidFill>
                  <a:srgbClr val="3B3535"/>
                </a:solidFill>
                <a:latin typeface="Times New Roman" panose="02020603050405020304" pitchFamily="18" charset="0"/>
                <a:ea typeface="Sora" pitchFamily="34" charset="-122"/>
                <a:cs typeface="Times New Roman" panose="02020603050405020304" pitchFamily="18" charset="0"/>
              </a:rPr>
              <a:t>Combine precision and recall into a single metric to provide a more comprehensive assessment of the model's performance.</a:t>
            </a:r>
          </a:p>
          <a:p>
            <a:pPr marL="0" indent="0">
              <a:lnSpc>
                <a:spcPts val="2799"/>
              </a:lnSpc>
              <a:buNone/>
            </a:pPr>
            <a:endParaRPr lang="en-US" sz="1750" dirty="0">
              <a:solidFill>
                <a:srgbClr val="3B3535"/>
              </a:solidFill>
              <a:latin typeface="Sora" pitchFamily="34" charset="0"/>
              <a:ea typeface="Sora" pitchFamily="34" charset="-122"/>
            </a:endParaRPr>
          </a:p>
          <a:p>
            <a:pPr marL="0" indent="0">
              <a:lnSpc>
                <a:spcPts val="2799"/>
              </a:lnSpc>
              <a:buNone/>
            </a:pPr>
            <a:r>
              <a:rPr lang="en-US" sz="1750" dirty="0">
                <a:latin typeface="Times New Roman" panose="02020603050405020304" pitchFamily="18" charset="0"/>
                <a:cs typeface="Times New Roman" panose="02020603050405020304" pitchFamily="18" charset="0"/>
              </a:rPr>
              <a:t>F1 = 2 * (precision * recall) / (precision + recall).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1384</Words>
  <Application>Microsoft Office PowerPoint</Application>
  <PresentationFormat>Custom</PresentationFormat>
  <Paragraphs>135</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Alexandria</vt:lpstr>
      <vt:lpstr>Arial</vt:lpstr>
      <vt:lpstr>Patrick Hand</vt:lpstr>
      <vt:lpstr>Sora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srinath kumar</cp:lastModifiedBy>
  <cp:revision>15</cp:revision>
  <dcterms:created xsi:type="dcterms:W3CDTF">2024-04-25T16:42:16Z</dcterms:created>
  <dcterms:modified xsi:type="dcterms:W3CDTF">2024-04-26T08:05:31Z</dcterms:modified>
</cp:coreProperties>
</file>