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6" r:id="rId5"/>
    <p:sldId id="257" r:id="rId6"/>
    <p:sldId id="278" r:id="rId7"/>
    <p:sldId id="272" r:id="rId8"/>
    <p:sldId id="271" r:id="rId9"/>
    <p:sldId id="273" r:id="rId10"/>
    <p:sldId id="274" r:id="rId11"/>
    <p:sldId id="275" r:id="rId12"/>
    <p:sldId id="277" r:id="rId13"/>
    <p:sldId id="270" r:id="rId14"/>
    <p:sldId id="27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434" autoAdjust="0"/>
  </p:normalViewPr>
  <p:slideViewPr>
    <p:cSldViewPr snapToGrid="0" showGuides="1">
      <p:cViewPr varScale="1">
        <p:scale>
          <a:sx n="74" d="100"/>
          <a:sy n="74" d="100"/>
        </p:scale>
        <p:origin x="57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8" d="100"/>
          <a:sy n="58" d="100"/>
        </p:scale>
        <p:origin x="197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EAAF3-9831-450B-8D59-2C09DB96C8FC}" type="datetimeFigureOut">
              <a:rPr lang="en-US"/>
              <a:t>5/5/2020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34459-7356-44BF-850D-8B30C4FB3B6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50CD79-FC16-4410-AB61-17F26E6D3BC8}" type="datetimeFigureOut">
              <a:rPr lang="en-US"/>
              <a:t>5/5/2020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3C37BE-C303-496D-B5CD-85F2937540F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1" dirty="0">
                <a:latin typeface="Arial" pitchFamily="34" charset="0"/>
                <a:cs typeface="Arial" pitchFamily="34" charset="0"/>
              </a:rPr>
              <a:t>NOTE:</a:t>
            </a:r>
          </a:p>
          <a:p>
            <a:r>
              <a:rPr lang="en-US" i="1" dirty="0">
                <a:latin typeface="Arial" pitchFamily="34" charset="0"/>
                <a:cs typeface="Arial" pitchFamily="34" charset="0"/>
              </a:rPr>
              <a:t>To change the  image on this slide, select the picture and delete it. Then click the Pictures icon in the placeholder to insert your own image.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1502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8151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 smtClean="0"/>
              <a:pPr/>
              <a:t>5/5/2020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75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5/5/2020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6963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5/5/2020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1207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5/5/2020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  <p:grpSp>
        <p:nvGrpSpPr>
          <p:cNvPr id="7" name="Group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Straight Connector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92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5/5/2020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8687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1" name="Picture Placeholder 10" descr="An empty placeholder to add an image. Click on the placeholder and select the image that you wish to add.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4" name="Group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267394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Group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1" name="Group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anchor="ctr">
            <a:normAutofit/>
          </a:bodyPr>
          <a:lstStyle>
            <a:lvl1pPr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5/5/2020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267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5/5/2020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2779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5/5/2020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7101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5/5/2020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5811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5/5/2020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41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5/5/2020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976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 smtClean="0"/>
              <a:pPr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Straight Connector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62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edium.com/@rinu.gour123/nlp-tutorial-ai-with-python-natural-language-processing-ed81fdb3f0a3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/>
          <a:lstStyle/>
          <a:p>
            <a:r>
              <a:rPr lang="en-US" dirty="0" smtClean="0"/>
              <a:t>Text Analysis</a:t>
            </a:r>
            <a:endParaRPr lang="en-US" dirty="0"/>
          </a:p>
        </p:txBody>
      </p:sp>
      <p:pic>
        <p:nvPicPr>
          <p:cNvPr id="10" name="Picture Placeholder 9"/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01" r="2090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5213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Titles effect on Reviews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208" y="1776631"/>
            <a:ext cx="4042401" cy="4118674"/>
          </a:xfrm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3527" y="1633510"/>
            <a:ext cx="4520617" cy="4689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218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Takeaways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text that you put in your </a:t>
            </a:r>
            <a:r>
              <a:rPr lang="en-US" dirty="0" smtClean="0"/>
              <a:t>property title </a:t>
            </a:r>
            <a:r>
              <a:rPr lang="en-US" b="1" dirty="0" smtClean="0"/>
              <a:t>DOES</a:t>
            </a:r>
            <a:r>
              <a:rPr lang="en-US" dirty="0"/>
              <a:t> </a:t>
            </a:r>
            <a:r>
              <a:rPr lang="en-US" dirty="0" smtClean="0"/>
              <a:t>matter</a:t>
            </a:r>
          </a:p>
          <a:p>
            <a:r>
              <a:rPr lang="en-US" dirty="0"/>
              <a:t>I</a:t>
            </a:r>
            <a:r>
              <a:rPr lang="en-US" dirty="0" smtClean="0"/>
              <a:t>t </a:t>
            </a:r>
            <a:r>
              <a:rPr lang="en-US" dirty="0"/>
              <a:t>varies across what region you are located in. It is important to include specific text, </a:t>
            </a:r>
            <a:r>
              <a:rPr lang="en-US" dirty="0" smtClean="0"/>
              <a:t>especially </a:t>
            </a:r>
            <a:r>
              <a:rPr lang="en-US" dirty="0"/>
              <a:t>if your property contains it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    Ex: </a:t>
            </a:r>
            <a:r>
              <a:rPr lang="en-US" dirty="0"/>
              <a:t>if you're near </a:t>
            </a:r>
            <a:r>
              <a:rPr lang="en-US" b="1" dirty="0"/>
              <a:t>Central Park</a:t>
            </a:r>
            <a:r>
              <a:rPr lang="en-US" dirty="0"/>
              <a:t> - put that in the title</a:t>
            </a:r>
            <a:r>
              <a:rPr lang="en-US" dirty="0" smtClean="0"/>
              <a:t>!</a:t>
            </a:r>
          </a:p>
          <a:p>
            <a:r>
              <a:rPr lang="en-US" dirty="0"/>
              <a:t>I</a:t>
            </a:r>
            <a:r>
              <a:rPr lang="en-US" dirty="0" smtClean="0"/>
              <a:t>f </a:t>
            </a:r>
            <a:r>
              <a:rPr lang="en-US" dirty="0"/>
              <a:t>you're a high rated </a:t>
            </a:r>
            <a:r>
              <a:rPr lang="en-US" dirty="0" smtClean="0"/>
              <a:t>Host, </a:t>
            </a:r>
            <a:r>
              <a:rPr lang="en-US" dirty="0"/>
              <a:t>and your property is also highly rated, you are most likely going to succeed in obtaining a larger net revenue!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888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Natural Language Processing (NLP)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NLP is </a:t>
            </a:r>
            <a:r>
              <a:rPr lang="en-US" dirty="0"/>
              <a:t>broadly defined as the automatic manipulation of natural language, like speech and text, by software</a:t>
            </a:r>
            <a:r>
              <a:rPr lang="en-US" dirty="0" smtClean="0"/>
              <a:t>.</a:t>
            </a:r>
          </a:p>
          <a:p>
            <a:r>
              <a:rPr lang="en-US" dirty="0" smtClean="0"/>
              <a:t>NLP help analysts to turn unstructured text into usable data and insights.</a:t>
            </a:r>
          </a:p>
          <a:p>
            <a:r>
              <a:rPr lang="en-US" dirty="0" smtClean="0"/>
              <a:t>It is built under NLTK library.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5798" y="2843988"/>
            <a:ext cx="5898523" cy="3782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255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91" y="309093"/>
            <a:ext cx="11385169" cy="5958239"/>
          </a:xfrm>
        </p:spPr>
      </p:pic>
      <p:sp>
        <p:nvSpPr>
          <p:cNvPr id="10" name="TextBox 9"/>
          <p:cNvSpPr txBox="1"/>
          <p:nvPr/>
        </p:nvSpPr>
        <p:spPr>
          <a:xfrm>
            <a:off x="502276" y="6635455"/>
            <a:ext cx="577113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hlinkClick r:id="rId4"/>
              </a:rPr>
              <a:t>Ref: https</a:t>
            </a:r>
            <a:r>
              <a:rPr lang="en-US" sz="900" dirty="0">
                <a:hlinkClick r:id="rId4"/>
              </a:rPr>
              <a:t>://medium.com/@rinu.gour123/nlp-tutorial-ai-with-python-natural-language-processing-ed81fdb3f0a3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3790693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KPIs for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Number of reviews</a:t>
            </a:r>
            <a:endParaRPr lang="en-US" dirty="0"/>
          </a:p>
          <a:p>
            <a:r>
              <a:rPr lang="en-US" b="1" dirty="0" smtClean="0"/>
              <a:t>Price</a:t>
            </a:r>
            <a:endParaRPr lang="en-US" dirty="0"/>
          </a:p>
          <a:p>
            <a:r>
              <a:rPr lang="en-US" b="1" dirty="0" smtClean="0"/>
              <a:t>Minimum Nights</a:t>
            </a:r>
            <a:endParaRPr lang="en-US" dirty="0"/>
          </a:p>
          <a:p>
            <a:r>
              <a:rPr lang="en-US" b="1" dirty="0" smtClean="0"/>
              <a:t>Total Net Revenue</a:t>
            </a:r>
            <a:r>
              <a:rPr lang="en-US" dirty="0"/>
              <a:t> = </a:t>
            </a:r>
            <a:r>
              <a:rPr lang="en-US" dirty="0" smtClean="0"/>
              <a:t>[Number of reviews</a:t>
            </a:r>
            <a:r>
              <a:rPr lang="en-US" dirty="0"/>
              <a:t>] x </a:t>
            </a:r>
            <a:r>
              <a:rPr lang="en-US" dirty="0" smtClean="0"/>
              <a:t>[Price </a:t>
            </a:r>
            <a:r>
              <a:rPr lang="en-US" dirty="0"/>
              <a:t>(USD)] x </a:t>
            </a:r>
            <a:r>
              <a:rPr lang="en-US" dirty="0" smtClean="0"/>
              <a:t>[Minimum nights</a:t>
            </a:r>
            <a:r>
              <a:rPr lang="en-US" dirty="0"/>
              <a:t>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492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Exploratory Data Analysis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68" y="1819864"/>
            <a:ext cx="4047065" cy="3962751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134" y="1819865"/>
            <a:ext cx="4076786" cy="39627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5920" y="1819864"/>
            <a:ext cx="3924848" cy="3972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132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 Clouds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8246" y="2081598"/>
            <a:ext cx="3647404" cy="3658131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2005" y="2081598"/>
            <a:ext cx="3619215" cy="365813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385627" y="1584100"/>
            <a:ext cx="14526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High Price</a:t>
            </a:r>
            <a:endParaRPr lang="en-US" sz="2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8384146" y="1584100"/>
            <a:ext cx="13949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Low Price</a:t>
            </a:r>
            <a:endParaRPr 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901521" y="5837117"/>
            <a:ext cx="4083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Main Words: </a:t>
            </a:r>
            <a:r>
              <a:rPr lang="en-US" dirty="0" smtClean="0"/>
              <a:t>Luxury</a:t>
            </a:r>
            <a:r>
              <a:rPr lang="en-US" dirty="0"/>
              <a:t>, </a:t>
            </a:r>
            <a:r>
              <a:rPr lang="en-US" dirty="0" smtClean="0"/>
              <a:t>Loft and Village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272005" y="5837117"/>
            <a:ext cx="4446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Main Words: </a:t>
            </a:r>
            <a:r>
              <a:rPr lang="en-US" dirty="0"/>
              <a:t>Cozy, </a:t>
            </a:r>
            <a:r>
              <a:rPr lang="en-US" dirty="0" smtClean="0"/>
              <a:t>bedroom </a:t>
            </a:r>
            <a:r>
              <a:rPr lang="en-US" dirty="0"/>
              <a:t>and private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118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Bigrams of Titles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1527" y="1938065"/>
            <a:ext cx="7547019" cy="4343301"/>
          </a:xfrm>
        </p:spPr>
      </p:pic>
    </p:spTree>
    <p:extLst>
      <p:ext uri="{BB962C8B-B14F-4D97-AF65-F5344CB8AC3E}">
        <p14:creationId xmlns:p14="http://schemas.microsoft.com/office/powerpoint/2010/main" val="2293006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Titles effect </a:t>
            </a:r>
            <a:r>
              <a:rPr lang="en-US" dirty="0" smtClean="0"/>
              <a:t>on </a:t>
            </a:r>
            <a:r>
              <a:rPr lang="en-US" dirty="0"/>
              <a:t>Revenue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" y="1855149"/>
            <a:ext cx="4149680" cy="4139847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0335" y="1855149"/>
            <a:ext cx="3953427" cy="4020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260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Titles effect on Revenue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5470" y="1398542"/>
            <a:ext cx="6323527" cy="5459458"/>
          </a:xfrm>
        </p:spPr>
      </p:pic>
    </p:spTree>
    <p:extLst>
      <p:ext uri="{BB962C8B-B14F-4D97-AF65-F5344CB8AC3E}">
        <p14:creationId xmlns:p14="http://schemas.microsoft.com/office/powerpoint/2010/main" val="1208928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cademic Literature 16x9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F03431380.potx" id="{B573BD99-E105-4D2A-964B-B901A176567A}" vid="{B1D363B9-18DE-4874-9E2B-FD69B5C6548D}"/>
    </a:ext>
  </a:extLst>
</a:theme>
</file>

<file path=ppt/theme/theme2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4873beb7-5857-4685-be1f-d57550cc96cc" xsi:nil="true"/>
    <AssetExpire xmlns="4873beb7-5857-4685-be1f-d57550cc96cc">2029-01-01T08:00:00+00:00</AssetExpire>
    <CampaignTagsTaxHTField0 xmlns="4873beb7-5857-4685-be1f-d57550cc96cc">
      <Terms xmlns="http://schemas.microsoft.com/office/infopath/2007/PartnerControls"/>
    </CampaignTagsTaxHTField0>
    <IntlLangReviewDate xmlns="4873beb7-5857-4685-be1f-d57550cc96cc" xsi:nil="true"/>
    <TPFriendlyName xmlns="4873beb7-5857-4685-be1f-d57550cc96cc" xsi:nil="true"/>
    <IntlLangReview xmlns="4873beb7-5857-4685-be1f-d57550cc96cc">false</IntlLangReview>
    <LocLastLocAttemptVersionLookup xmlns="4873beb7-5857-4685-be1f-d57550cc96cc">855024</LocLastLocAttemptVersionLookup>
    <PolicheckWords xmlns="4873beb7-5857-4685-be1f-d57550cc96cc" xsi:nil="true"/>
    <SubmitterId xmlns="4873beb7-5857-4685-be1f-d57550cc96cc" xsi:nil="true"/>
    <AcquiredFrom xmlns="4873beb7-5857-4685-be1f-d57550cc96cc">Internal MS</AcquiredFrom>
    <EditorialStatus xmlns="4873beb7-5857-4685-be1f-d57550cc96cc">Complete</EditorialStatus>
    <Markets xmlns="4873beb7-5857-4685-be1f-d57550cc96cc"/>
    <OriginAsset xmlns="4873beb7-5857-4685-be1f-d57550cc96cc" xsi:nil="true"/>
    <AssetStart xmlns="4873beb7-5857-4685-be1f-d57550cc96cc">2012-08-31T08:50:00+00:00</AssetStart>
    <FriendlyTitle xmlns="4873beb7-5857-4685-be1f-d57550cc96cc" xsi:nil="true"/>
    <MarketSpecific xmlns="4873beb7-5857-4685-be1f-d57550cc96cc">false</MarketSpecific>
    <TPNamespace xmlns="4873beb7-5857-4685-be1f-d57550cc96cc" xsi:nil="true"/>
    <PublishStatusLookup xmlns="4873beb7-5857-4685-be1f-d57550cc96cc">
      <Value>1616423</Value>
    </PublishStatusLookup>
    <APAuthor xmlns="4873beb7-5857-4685-be1f-d57550cc96cc">
      <UserInfo>
        <DisplayName>REDMOND\kristaa</DisplayName>
        <AccountId>136</AccountId>
        <AccountType/>
      </UserInfo>
    </APAuthor>
    <TPCommandLine xmlns="4873beb7-5857-4685-be1f-d57550cc96cc" xsi:nil="true"/>
    <IntlLangReviewer xmlns="4873beb7-5857-4685-be1f-d57550cc96cc" xsi:nil="true"/>
    <OpenTemplate xmlns="4873beb7-5857-4685-be1f-d57550cc96cc">true</OpenTemplate>
    <CSXSubmissionDate xmlns="4873beb7-5857-4685-be1f-d57550cc96cc" xsi:nil="true"/>
    <TaxCatchAll xmlns="4873beb7-5857-4685-be1f-d57550cc96cc"/>
    <Manager xmlns="4873beb7-5857-4685-be1f-d57550cc96cc" xsi:nil="true"/>
    <NumericId xmlns="4873beb7-5857-4685-be1f-d57550cc96cc" xsi:nil="true"/>
    <ParentAssetId xmlns="4873beb7-5857-4685-be1f-d57550cc96cc" xsi:nil="true"/>
    <OriginalSourceMarket xmlns="4873beb7-5857-4685-be1f-d57550cc96cc" xsi:nil="true"/>
    <ApprovalStatus xmlns="4873beb7-5857-4685-be1f-d57550cc96cc">InProgress</ApprovalStatus>
    <TPComponent xmlns="4873beb7-5857-4685-be1f-d57550cc96cc" xsi:nil="true"/>
    <EditorialTags xmlns="4873beb7-5857-4685-be1f-d57550cc96cc" xsi:nil="true"/>
    <TPExecutable xmlns="4873beb7-5857-4685-be1f-d57550cc96cc" xsi:nil="true"/>
    <TPLaunchHelpLink xmlns="4873beb7-5857-4685-be1f-d57550cc96cc" xsi:nil="true"/>
    <LocComments xmlns="4873beb7-5857-4685-be1f-d57550cc96cc" xsi:nil="true"/>
    <LocRecommendedHandoff xmlns="4873beb7-5857-4685-be1f-d57550cc96cc" xsi:nil="true"/>
    <SourceTitle xmlns="4873beb7-5857-4685-be1f-d57550cc96cc" xsi:nil="true"/>
    <CSXUpdate xmlns="4873beb7-5857-4685-be1f-d57550cc96cc">false</CSXUpdate>
    <IntlLocPriority xmlns="4873beb7-5857-4685-be1f-d57550cc96cc" xsi:nil="true"/>
    <UAProjectedTotalWords xmlns="4873beb7-5857-4685-be1f-d57550cc96cc" xsi:nil="true"/>
    <AssetType xmlns="4873beb7-5857-4685-be1f-d57550cc96cc">TP</AssetType>
    <MachineTranslated xmlns="4873beb7-5857-4685-be1f-d57550cc96cc">false</MachineTranslated>
    <OutputCachingOn xmlns="4873beb7-5857-4685-be1f-d57550cc96cc">false</OutputCachingOn>
    <TemplateStatus xmlns="4873beb7-5857-4685-be1f-d57550cc96cc">Complete</TemplateStatus>
    <IsSearchable xmlns="4873beb7-5857-4685-be1f-d57550cc96cc">true</IsSearchable>
    <ContentItem xmlns="4873beb7-5857-4685-be1f-d57550cc96cc" xsi:nil="true"/>
    <HandoffToMSDN xmlns="4873beb7-5857-4685-be1f-d57550cc96cc" xsi:nil="true"/>
    <ShowIn xmlns="4873beb7-5857-4685-be1f-d57550cc96cc">Show everywhere</ShowIn>
    <ThumbnailAssetId xmlns="4873beb7-5857-4685-be1f-d57550cc96cc" xsi:nil="true"/>
    <UALocComments xmlns="4873beb7-5857-4685-be1f-d57550cc96cc" xsi:nil="true"/>
    <UALocRecommendation xmlns="4873beb7-5857-4685-be1f-d57550cc96cc">Localize</UALocRecommendation>
    <LastModifiedDateTime xmlns="4873beb7-5857-4685-be1f-d57550cc96cc" xsi:nil="true"/>
    <LegacyData xmlns="4873beb7-5857-4685-be1f-d57550cc96cc" xsi:nil="true"/>
    <LocManualTestRequired xmlns="4873beb7-5857-4685-be1f-d57550cc96cc">false</LocManualTestRequired>
    <LocMarketGroupTiers2 xmlns="4873beb7-5857-4685-be1f-d57550cc96cc" xsi:nil="true"/>
    <ClipArtFilename xmlns="4873beb7-5857-4685-be1f-d57550cc96cc" xsi:nil="true"/>
    <TPApplication xmlns="4873beb7-5857-4685-be1f-d57550cc96cc" xsi:nil="true"/>
    <CSXHash xmlns="4873beb7-5857-4685-be1f-d57550cc96cc" xsi:nil="true"/>
    <DirectSourceMarket xmlns="4873beb7-5857-4685-be1f-d57550cc96cc" xsi:nil="true"/>
    <PrimaryImageGen xmlns="4873beb7-5857-4685-be1f-d57550cc96cc">true</PrimaryImageGen>
    <PlannedPubDate xmlns="4873beb7-5857-4685-be1f-d57550cc96cc" xsi:nil="true"/>
    <CSXSubmissionMarket xmlns="4873beb7-5857-4685-be1f-d57550cc96cc" xsi:nil="true"/>
    <Downloads xmlns="4873beb7-5857-4685-be1f-d57550cc96cc">0</Downloads>
    <ArtSampleDocs xmlns="4873beb7-5857-4685-be1f-d57550cc96cc" xsi:nil="true"/>
    <TrustLevel xmlns="4873beb7-5857-4685-be1f-d57550cc96cc">1 Microsoft Managed Content</TrustLevel>
    <BlockPublish xmlns="4873beb7-5857-4685-be1f-d57550cc96cc">false</BlockPublish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BusinessGroup xmlns="4873beb7-5857-4685-be1f-d57550cc96cc" xsi:nil="true"/>
    <Providers xmlns="4873beb7-5857-4685-be1f-d57550cc96cc" xsi:nil="true"/>
    <TemplateTemplateType xmlns="4873beb7-5857-4685-be1f-d57550cc96cc">PowerPoint Presentation Template</TemplateTemplateType>
    <TimesCloned xmlns="4873beb7-5857-4685-be1f-d57550cc96cc" xsi:nil="true"/>
    <TPAppVersion xmlns="4873beb7-5857-4685-be1f-d57550cc96cc" xsi:nil="true"/>
    <VoteCount xmlns="4873beb7-5857-4685-be1f-d57550cc96cc" xsi:nil="true"/>
    <AverageRating xmlns="4873beb7-5857-4685-be1f-d57550cc96cc" xsi:nil="true"/>
    <FeatureTagsTaxHTField0 xmlns="4873beb7-5857-4685-be1f-d57550cc96cc">
      <Terms xmlns="http://schemas.microsoft.com/office/infopath/2007/PartnerControls"/>
    </FeatureTagsTaxHTField0>
    <Provider xmlns="4873beb7-5857-4685-be1f-d57550cc96cc" xsi:nil="true"/>
    <UACurrentWords xmlns="4873beb7-5857-4685-be1f-d57550cc96cc" xsi:nil="true"/>
    <AssetId xmlns="4873beb7-5857-4685-be1f-d57550cc96cc">TP103431361</AssetId>
    <TPClientViewer xmlns="4873beb7-5857-4685-be1f-d57550cc96cc" xsi:nil="true"/>
    <DSATActionTaken xmlns="4873beb7-5857-4685-be1f-d57550cc96cc" xsi:nil="true"/>
    <APEditor xmlns="4873beb7-5857-4685-be1f-d57550cc96cc">
      <UserInfo>
        <DisplayName/>
        <AccountId xsi:nil="true"/>
        <AccountType/>
      </UserInfo>
    </APEditor>
    <TPInstallLocation xmlns="4873beb7-5857-4685-be1f-d57550cc96cc" xsi:nil="true"/>
    <OOCacheId xmlns="4873beb7-5857-4685-be1f-d57550cc96cc" xsi:nil="true"/>
    <IsDeleted xmlns="4873beb7-5857-4685-be1f-d57550cc96cc">false</IsDeleted>
    <PublishTargets xmlns="4873beb7-5857-4685-be1f-d57550cc96cc">OfficeOnlineVNext</PublishTargets>
    <ApprovalLog xmlns="4873beb7-5857-4685-be1f-d57550cc96cc" xsi:nil="true"/>
    <BugNumber xmlns="4873beb7-5857-4685-be1f-d57550cc96cc" xsi:nil="true"/>
    <CrawlForDependencies xmlns="4873beb7-5857-4685-be1f-d57550cc96cc">false</CrawlForDependencies>
    <InternalTagsTaxHTField0 xmlns="4873beb7-5857-4685-be1f-d57550cc96cc">
      <Terms xmlns="http://schemas.microsoft.com/office/infopath/2007/PartnerControls"/>
    </InternalTagsTaxHTField0>
    <LastHandOff xmlns="4873beb7-5857-4685-be1f-d57550cc96cc" xsi:nil="true"/>
    <Milestone xmlns="4873beb7-5857-4685-be1f-d57550cc96cc" xsi:nil="true"/>
    <OriginalRelease xmlns="4873beb7-5857-4685-be1f-d57550cc96cc">15</OriginalRelease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UANotes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561E720F-F05D-4536-9C34-0CFCED65D3B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8C8B9CA-0273-4370-889A-FC05DA5C2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CDDBB83-77C1-4099-A0AA-289882E745E2}">
  <ds:schemaRefs>
    <ds:schemaRef ds:uri="http://purl.org/dc/dcmitype/"/>
    <ds:schemaRef ds:uri="http://www.w3.org/XML/1998/namespace"/>
    <ds:schemaRef ds:uri="4873beb7-5857-4685-be1f-d57550cc96cc"/>
    <ds:schemaRef ds:uri="http://schemas.microsoft.com/office/2006/metadata/properties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Academic presentation, pinstripe and ribbon design (widescreen)</Template>
  <TotalTime>1738</TotalTime>
  <Words>152</Words>
  <Application>Microsoft Office PowerPoint</Application>
  <PresentationFormat>Widescreen</PresentationFormat>
  <Paragraphs>30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Euphemia</vt:lpstr>
      <vt:lpstr>Plantagenet Cherokee</vt:lpstr>
      <vt:lpstr>Wingdings</vt:lpstr>
      <vt:lpstr>Academic Literature 16x9</vt:lpstr>
      <vt:lpstr>Text Analysis</vt:lpstr>
      <vt:lpstr>Natural Language Processing (NLP)</vt:lpstr>
      <vt:lpstr>PowerPoint Presentation</vt:lpstr>
      <vt:lpstr>KPIs for Analysis</vt:lpstr>
      <vt:lpstr>Exploratory Data Analysis</vt:lpstr>
      <vt:lpstr>Word Clouds</vt:lpstr>
      <vt:lpstr>Bigrams of Titles</vt:lpstr>
      <vt:lpstr>Titles effect on Revenue</vt:lpstr>
      <vt:lpstr>Titles effect on Revenue</vt:lpstr>
      <vt:lpstr>Titles effect on Reviews</vt:lpstr>
      <vt:lpstr>Key Takeaways</vt:lpstr>
    </vt:vector>
  </TitlesOfParts>
  <Company>University at Albany/Center for Technology in Gov't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 Analysis</dc:title>
  <dc:creator>Vivek Konduru</dc:creator>
  <cp:lastModifiedBy>Vivek Konduru</cp:lastModifiedBy>
  <cp:revision>33</cp:revision>
  <dcterms:created xsi:type="dcterms:W3CDTF">2020-05-05T20:14:58Z</dcterms:created>
  <dcterms:modified xsi:type="dcterms:W3CDTF">2020-05-07T01:13:31Z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