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57" r:id="rId5"/>
    <p:sldId id="261" r:id="rId6"/>
    <p:sldId id="264" r:id="rId7"/>
    <p:sldId id="263" r:id="rId8"/>
    <p:sldId id="269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Raluca</a:t>
            </a:r>
            <a:r>
              <a:rPr lang="sv-SE" dirty="0" smtClean="0"/>
              <a:t> </a:t>
            </a:r>
            <a:r>
              <a:rPr lang="sv-SE" dirty="0" err="1" smtClean="0"/>
              <a:t>Marinescu</a:t>
            </a:r>
            <a:r>
              <a:rPr lang="sv-SE" dirty="0" smtClean="0"/>
              <a:t>, Andrea Garcia, Ivan Castro, Eduard </a:t>
            </a:r>
            <a:r>
              <a:rPr lang="sv-SE" dirty="0" err="1" smtClean="0"/>
              <a:t>Enoiu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04390"/>
          </a:xfrm>
        </p:spPr>
        <p:txBody>
          <a:bodyPr/>
          <a:lstStyle/>
          <a:p>
            <a:r>
              <a:rPr lang="sv-SE" dirty="0" smtClean="0"/>
              <a:t>Background Of Sudoku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lnSpcReduction="10000"/>
          </a:bodyPr>
          <a:lstStyle/>
          <a:p>
            <a:r>
              <a:rPr lang="sv-SE" sz="2200" dirty="0" smtClean="0"/>
              <a:t>From the Japanese: ”SU”, means ”number” and ”DOKU”, means ”single”.</a:t>
            </a:r>
          </a:p>
          <a:p>
            <a:endParaRPr lang="sv-SE" sz="2200" dirty="0" smtClean="0"/>
          </a:p>
          <a:p>
            <a:r>
              <a:rPr lang="sv-SE" sz="2200" dirty="0" smtClean="0"/>
              <a:t>It is based on the concept of </a:t>
            </a:r>
            <a:r>
              <a:rPr lang="sv-SE" sz="2200" b="1" i="1" dirty="0" smtClean="0"/>
              <a:t>Latin Squares</a:t>
            </a:r>
            <a:r>
              <a:rPr lang="sv-SE" sz="2200" dirty="0" smtClean="0"/>
              <a:t> (similar to magic squares)</a:t>
            </a:r>
            <a:r>
              <a:rPr lang="sv-SE" sz="2200" b="1" i="1" dirty="0" smtClean="0"/>
              <a:t> </a:t>
            </a:r>
            <a:r>
              <a:rPr lang="sv-SE" sz="2200" dirty="0" smtClean="0"/>
              <a:t>introduced by Leonhard Euler in the 18th century.</a:t>
            </a:r>
          </a:p>
          <a:p>
            <a:endParaRPr lang="sv-SE" sz="2200" dirty="0" smtClean="0"/>
          </a:p>
          <a:p>
            <a:r>
              <a:rPr lang="sv-SE" sz="2200" dirty="0" smtClean="0"/>
              <a:t>The board is composed by a </a:t>
            </a:r>
            <a:r>
              <a:rPr lang="sv-SE" sz="2200" b="1" dirty="0" smtClean="0"/>
              <a:t>9x9 grid</a:t>
            </a:r>
            <a:r>
              <a:rPr lang="sv-SE" sz="2200" dirty="0" smtClean="0"/>
              <a:t>. The whole grid is divided into sub-squares containing a </a:t>
            </a:r>
            <a:r>
              <a:rPr lang="sv-SE" sz="2200" b="1" dirty="0" smtClean="0"/>
              <a:t>3x3</a:t>
            </a:r>
            <a:r>
              <a:rPr lang="sv-SE" sz="2200" dirty="0" smtClean="0"/>
              <a:t> grid each.</a:t>
            </a:r>
          </a:p>
          <a:p>
            <a:endParaRPr lang="sv-SE" sz="2200" dirty="0" smtClean="0"/>
          </a:p>
          <a:p>
            <a:r>
              <a:rPr lang="sv-SE" sz="2200" dirty="0" smtClean="0"/>
              <a:t>The purpose of the game is to insert numbers (1-9) in the board</a:t>
            </a:r>
            <a:r>
              <a:rPr lang="sv-SE" sz="2200" b="1" i="1" dirty="0" smtClean="0"/>
              <a:t> without repeating a number in each row, column or sub-square</a:t>
            </a:r>
            <a:r>
              <a:rPr lang="sv-SE" sz="2200" dirty="0" smtClean="0"/>
              <a:t>.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and Implement a Sudoku Puzzle Solver using Matlab.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4348" t="4254" r="4348" b="6400"/>
          <a:stretch>
            <a:fillRect/>
          </a:stretch>
        </p:blipFill>
        <p:spPr bwMode="auto">
          <a:xfrm>
            <a:off x="2627784" y="2780928"/>
            <a:ext cx="30243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44008" y="1600200"/>
            <a:ext cx="4032448" cy="4709120"/>
          </a:xfrm>
        </p:spPr>
        <p:txBody>
          <a:bodyPr>
            <a:normAutofit/>
          </a:bodyPr>
          <a:lstStyle/>
          <a:p>
            <a:r>
              <a:rPr lang="sv-SE" dirty="0" smtClean="0"/>
              <a:t>Implemented using Matlab’s GUI Design Environment (</a:t>
            </a:r>
            <a:r>
              <a:rPr lang="sv-SE" b="1" dirty="0" smtClean="0"/>
              <a:t>GUIDE</a:t>
            </a:r>
            <a:r>
              <a:rPr lang="sv-SE" dirty="0" smtClean="0"/>
              <a:t>).</a:t>
            </a:r>
          </a:p>
          <a:p>
            <a:r>
              <a:rPr lang="sv-SE" dirty="0" smtClean="0"/>
              <a:t>Used </a:t>
            </a:r>
            <a:r>
              <a:rPr lang="sv-SE" b="1" dirty="0" smtClean="0"/>
              <a:t>drag &amp; drop </a:t>
            </a:r>
            <a:r>
              <a:rPr lang="sv-SE" dirty="0" smtClean="0"/>
              <a:t>components to create the layout.</a:t>
            </a:r>
          </a:p>
          <a:p>
            <a:r>
              <a:rPr lang="sv-SE" dirty="0" smtClean="0"/>
              <a:t>Each component has:</a:t>
            </a:r>
          </a:p>
          <a:p>
            <a:pPr lvl="1"/>
            <a:r>
              <a:rPr lang="sv-SE" dirty="0" smtClean="0"/>
              <a:t>A list of properties that can be edited (color, size, position, etc)</a:t>
            </a:r>
          </a:p>
          <a:p>
            <a:pPr lvl="1"/>
            <a:r>
              <a:rPr lang="sv-SE" b="1" dirty="0" smtClean="0"/>
              <a:t>Callback functions </a:t>
            </a:r>
            <a:r>
              <a:rPr lang="sv-SE" dirty="0" smtClean="0"/>
              <a:t>to model its behavior.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90" t="5229" r="9209" b="5229"/>
          <a:stretch>
            <a:fillRect/>
          </a:stretch>
        </p:blipFill>
        <p:spPr bwMode="auto">
          <a:xfrm>
            <a:off x="683568" y="1700808"/>
            <a:ext cx="382671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95536" y="2060848"/>
            <a:ext cx="12449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Static Text</a:t>
            </a:r>
            <a:endParaRPr lang="en-U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691680" y="2276872"/>
            <a:ext cx="432048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907704" y="6309320"/>
            <a:ext cx="85151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6" name="15 Conector recto de flecha"/>
          <p:cNvCxnSpPr/>
          <p:nvPr/>
        </p:nvCxnSpPr>
        <p:spPr>
          <a:xfrm rot="16200000" flipV="1">
            <a:off x="1583668" y="5913276"/>
            <a:ext cx="36004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V="1">
            <a:off x="2015716" y="5985284"/>
            <a:ext cx="432048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 flipH="1" flipV="1">
            <a:off x="2555776" y="5949280"/>
            <a:ext cx="360040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2987824" y="5877272"/>
            <a:ext cx="57606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 rot="16200000">
            <a:off x="-125732" y="3518220"/>
            <a:ext cx="9798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Textbox</a:t>
            </a:r>
            <a:endParaRPr lang="en-US" dirty="0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611560" y="2780928"/>
            <a:ext cx="720080" cy="648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83568" y="3717032"/>
            <a:ext cx="1224136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11560" y="4005064"/>
            <a:ext cx="1584176" cy="13681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6480720" cy="4637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/>
              <a:t>Functionality is achieved using </a:t>
            </a:r>
            <a:r>
              <a:rPr lang="sv-SE" b="1" dirty="0" smtClean="0"/>
              <a:t>four buttons</a:t>
            </a:r>
            <a:r>
              <a:rPr lang="sv-SE" dirty="0" smtClean="0"/>
              <a:t>:</a:t>
            </a:r>
          </a:p>
          <a:p>
            <a:r>
              <a:rPr lang="en-US" b="1" dirty="0" smtClean="0"/>
              <a:t>Random</a:t>
            </a:r>
          </a:p>
          <a:p>
            <a:pPr lvl="1"/>
            <a:r>
              <a:rPr lang="en-US" dirty="0" smtClean="0"/>
              <a:t>Creates and displays a random game</a:t>
            </a:r>
          </a:p>
          <a:p>
            <a:r>
              <a:rPr lang="en-US" b="1" dirty="0" smtClean="0"/>
              <a:t>Solve</a:t>
            </a:r>
          </a:p>
          <a:p>
            <a:pPr lvl="1"/>
            <a:r>
              <a:rPr lang="en-US" dirty="0" smtClean="0"/>
              <a:t>Solves the game and displays the solution</a:t>
            </a:r>
          </a:p>
          <a:p>
            <a:r>
              <a:rPr lang="en-US" b="1" dirty="0" smtClean="0"/>
              <a:t>Verify</a:t>
            </a:r>
          </a:p>
          <a:p>
            <a:pPr lvl="1"/>
            <a:r>
              <a:rPr lang="en-US" dirty="0" smtClean="0"/>
              <a:t>Verifies the correctness of the game</a:t>
            </a:r>
          </a:p>
          <a:p>
            <a:r>
              <a:rPr lang="en-US" b="1" dirty="0" smtClean="0"/>
              <a:t>Clear</a:t>
            </a:r>
          </a:p>
          <a:p>
            <a:pPr lvl="1"/>
            <a:r>
              <a:rPr lang="en-US" dirty="0" smtClean="0"/>
              <a:t>Clears the board</a:t>
            </a:r>
          </a:p>
          <a:p>
            <a:endParaRPr lang="sv-S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439" t="3910" r="10260" b="4850"/>
          <a:stretch>
            <a:fillRect/>
          </a:stretch>
        </p:blipFill>
        <p:spPr bwMode="auto">
          <a:xfrm>
            <a:off x="6588224" y="2276872"/>
            <a:ext cx="2016224" cy="239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 l="9025" t="12011" r="13122" b="15809"/>
          <a:stretch>
            <a:fillRect/>
          </a:stretch>
        </p:blipFill>
        <p:spPr bwMode="auto">
          <a:xfrm>
            <a:off x="5580112" y="5013176"/>
            <a:ext cx="21602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439" t="3910" r="10260" b="4850"/>
          <a:stretch>
            <a:fillRect/>
          </a:stretch>
        </p:blipFill>
        <p:spPr bwMode="auto">
          <a:xfrm>
            <a:off x="3419872" y="1772816"/>
            <a:ext cx="1952445" cy="220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8290" t="5455" r="10897" b="5455"/>
          <a:stretch>
            <a:fillRect/>
          </a:stretch>
        </p:blipFill>
        <p:spPr bwMode="auto">
          <a:xfrm>
            <a:off x="6444207" y="1800692"/>
            <a:ext cx="1944216" cy="21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9025" t="12011" r="13122" b="15809"/>
          <a:stretch>
            <a:fillRect/>
          </a:stretch>
        </p:blipFill>
        <p:spPr bwMode="auto">
          <a:xfrm>
            <a:off x="6228184" y="4797152"/>
            <a:ext cx="21602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l="6490" t="5229" r="9209" b="5229"/>
          <a:stretch>
            <a:fillRect/>
          </a:stretch>
        </p:blipFill>
        <p:spPr bwMode="auto">
          <a:xfrm>
            <a:off x="395536" y="1772816"/>
            <a:ext cx="1872208" cy="218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2411760" y="2636912"/>
            <a:ext cx="86113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</a:t>
            </a:r>
            <a:endParaRPr lang="en-US" sz="1400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339752" y="2880812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5436096" y="2880812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5580112" y="2636912"/>
            <a:ext cx="63350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</a:t>
            </a:r>
            <a:endParaRPr lang="en-US" sz="1400" dirty="0"/>
          </a:p>
        </p:txBody>
      </p:sp>
      <p:cxnSp>
        <p:nvCxnSpPr>
          <p:cNvPr id="32" name="31 Conector recto"/>
          <p:cNvCxnSpPr/>
          <p:nvPr/>
        </p:nvCxnSpPr>
        <p:spPr>
          <a:xfrm rot="5400000" flipH="1" flipV="1">
            <a:off x="7236296" y="1584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10800000">
            <a:off x="1331640" y="144065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rot="5400000">
            <a:off x="1223628" y="154866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4139952" y="1196752"/>
            <a:ext cx="61266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39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4653136"/>
            <a:ext cx="5904656" cy="172819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sv-SE" sz="2000" dirty="0" smtClean="0"/>
              <a:t>Simplified program operation: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Games are loaded from an Excel database.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Random game is displayed.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Game matrix is sent to the sudoku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Solved matrix is received and displayed.</a:t>
            </a:r>
            <a:endParaRPr lang="sv-SE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115616" y="4005064"/>
            <a:ext cx="31290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2699792" y="2996952"/>
            <a:ext cx="31290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724128" y="2996952"/>
            <a:ext cx="31290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388424" y="2636912"/>
            <a:ext cx="31290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380312" y="4221088"/>
            <a:ext cx="63325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Verify</a:t>
            </a:r>
            <a:endParaRPr lang="en-US" sz="1400" dirty="0"/>
          </a:p>
        </p:txBody>
      </p:sp>
      <p:cxnSp>
        <p:nvCxnSpPr>
          <p:cNvPr id="46" name="45 Conector recto de flecha"/>
          <p:cNvCxnSpPr/>
          <p:nvPr/>
        </p:nvCxnSpPr>
        <p:spPr>
          <a:xfrm rot="5400000">
            <a:off x="6949058" y="436431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467600" cy="524672"/>
          </a:xfrm>
        </p:spPr>
        <p:txBody>
          <a:bodyPr>
            <a:normAutofit/>
          </a:bodyPr>
          <a:lstStyle/>
          <a:p>
            <a:r>
              <a:rPr lang="sv-SE" sz="2000" dirty="0" smtClean="0"/>
              <a:t>Example of a callback function (Clear button):</a:t>
            </a:r>
            <a:endParaRPr lang="sv-SE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13285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% --- Executes on button press in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ClearBtn</a:t>
            </a:r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ClearBtn_Callback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eventdata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handles)</a:t>
            </a:r>
          </a:p>
          <a:p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% handles    structure with handles and user data (see GUIDATA)</a:t>
            </a:r>
          </a:p>
          <a:p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%Clear the board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rowInd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1:9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1:9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['c' num2str(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rowInd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num2str(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'';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'set(handles.'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', ''String'', '''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''',...  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''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FontWeight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'', ''normal'', ''Enable'', ''on''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)'];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handles.SolveBtn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'Enable'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'off'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handles.verifyBtn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'Enable'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'off'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4048" y="6093297"/>
            <a:ext cx="2016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Disables the buttons</a:t>
            </a:r>
            <a:endParaRPr lang="en-US" sz="1400" dirty="0"/>
          </a:p>
        </p:txBody>
      </p:sp>
      <p:cxnSp>
        <p:nvCxnSpPr>
          <p:cNvPr id="8" name="7 Conector recto de flecha"/>
          <p:cNvCxnSpPr/>
          <p:nvPr/>
        </p:nvCxnSpPr>
        <p:spPr>
          <a:xfrm rot="16200000" flipV="1">
            <a:off x="4968044" y="5553236"/>
            <a:ext cx="432048" cy="3600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10800000">
            <a:off x="4932040" y="5733256"/>
            <a:ext cx="288032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436096" y="4653137"/>
            <a:ext cx="28803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Puts an empty string on every textbox component in the board</a:t>
            </a:r>
            <a:endParaRPr lang="en-US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 rot="10800000">
            <a:off x="2915816" y="4653136"/>
            <a:ext cx="2448272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6372200" y="1628800"/>
            <a:ext cx="230425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Function that is called after the event (mouse click) </a:t>
            </a:r>
            <a:endParaRPr lang="en-US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 rot="10800000" flipV="1">
            <a:off x="5436096" y="1916832"/>
            <a:ext cx="864096" cy="3600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4925144"/>
          </a:xfrm>
        </p:spPr>
        <p:txBody>
          <a:bodyPr/>
          <a:lstStyle/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4925144"/>
          </a:xfrm>
        </p:spPr>
        <p:txBody>
          <a:bodyPr/>
          <a:lstStyle/>
          <a:p>
            <a:r>
              <a:rPr lang="en-US" sz="2200" dirty="0" smtClean="0"/>
              <a:t>There is a large number of possible algorithms to solve Sudoku puzzles, from the brute force algorithm to stochastic search algorithms.</a:t>
            </a:r>
          </a:p>
          <a:p>
            <a:endParaRPr lang="en-US" sz="2200" dirty="0" smtClean="0"/>
          </a:p>
          <a:p>
            <a:r>
              <a:rPr lang="en-US" sz="2200" dirty="0" smtClean="0"/>
              <a:t>Finding a suitable algorithm to solve any particular Sudoku game proved to be very difficult.</a:t>
            </a:r>
          </a:p>
          <a:p>
            <a:endParaRPr lang="en-US" sz="2200" dirty="0" smtClean="0"/>
          </a:p>
          <a:p>
            <a:r>
              <a:rPr lang="en-US" sz="2200" dirty="0" smtClean="0"/>
              <a:t>Using a GUI helped the developers to generate Sudoku games and verify solutions in a simple and quick way.</a:t>
            </a:r>
          </a:p>
          <a:p>
            <a:endParaRPr lang="en-US" sz="2200" dirty="0" smtClean="0"/>
          </a:p>
          <a:p>
            <a:r>
              <a:rPr lang="en-US" sz="2200" dirty="0" smtClean="0"/>
              <a:t>The obtained results using the implemented Sudoku solver have been successful, for this reason we don’t foresee any major changes to our solution.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0F0F0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353</TotalTime>
  <Words>481</Words>
  <Application>Microsoft Office PowerPoint</Application>
  <PresentationFormat>Presentación en pantalla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Oriel</vt:lpstr>
      <vt:lpstr>SOLVING SUDOKU WITH MATLAB</vt:lpstr>
      <vt:lpstr>Background Of Sudoku</vt:lpstr>
      <vt:lpstr>Problem Description</vt:lpstr>
      <vt:lpstr>Graphical User Interface</vt:lpstr>
      <vt:lpstr>Graphical User Interface</vt:lpstr>
      <vt:lpstr>Graphical User Interface</vt:lpstr>
      <vt:lpstr>Graphical User Interface</vt:lpstr>
      <vt:lpstr>Diapositiva 8</vt:lpstr>
      <vt:lpstr>Conclusions</vt:lpstr>
      <vt:lpstr>Diapositiva 10</vt:lpstr>
    </vt:vector>
  </TitlesOfParts>
  <Company>MDH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Andrea</cp:lastModifiedBy>
  <cp:revision>28</cp:revision>
  <dcterms:created xsi:type="dcterms:W3CDTF">2011-02-22T10:17:57Z</dcterms:created>
  <dcterms:modified xsi:type="dcterms:W3CDTF">2011-02-24T18:21:46Z</dcterms:modified>
</cp:coreProperties>
</file>