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3" r:id="rId2"/>
    <p:sldId id="270" r:id="rId3"/>
    <p:sldId id="257" r:id="rId4"/>
    <p:sldId id="266" r:id="rId5"/>
    <p:sldId id="267" r:id="rId6"/>
    <p:sldId id="268" r:id="rId7"/>
    <p:sldId id="269" r:id="rId8"/>
    <p:sldId id="272" r:id="rId9"/>
    <p:sldId id="27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718" autoAdjust="0"/>
  </p:normalViewPr>
  <p:slideViewPr>
    <p:cSldViewPr>
      <p:cViewPr>
        <p:scale>
          <a:sx n="70" d="100"/>
          <a:sy n="70" d="100"/>
        </p:scale>
        <p:origin x="-138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6F9B8CD-342D-4579-98EC-A8FD6B7370E1}" type="datetimeFigureOut">
              <a:rPr lang="en-US" smtClean="0"/>
              <a:pPr/>
              <a:t>3/24/2011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3/24/2011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3/24/2011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3/24/2011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‹Nº›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6F9B8CD-342D-4579-98EC-A8FD6B7370E1}" type="datetimeFigureOut">
              <a:rPr lang="en-US" smtClean="0"/>
              <a:pPr/>
              <a:t>3/24/2011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3/24/2011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3/24/2011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3/24/2011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‹Nº›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3/24/2011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3/24/2011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‹Nº›</a:t>
            </a:fld>
            <a:endParaRPr kumimoji="0"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3/24/2011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‹Nº›</a:t>
            </a:fld>
            <a:endParaRPr kumimoji="0"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3/24/2011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‹Nº›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SOLVING SUDOKU WITH MATLAB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858000" cy="1371600"/>
          </a:xfrm>
        </p:spPr>
        <p:txBody>
          <a:bodyPr/>
          <a:lstStyle/>
          <a:p>
            <a:r>
              <a:rPr lang="sv-SE" dirty="0" smtClean="0"/>
              <a:t>Raluca Marinescu, Andrea Garcia, Ivan Castro, Eduard Enoiu</a:t>
            </a:r>
          </a:p>
          <a:p>
            <a:r>
              <a:rPr lang="sv-SE" dirty="0" smtClean="0"/>
              <a:t>Mälardalen University, Västerås, 25.03.2011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04390"/>
          </a:xfrm>
        </p:spPr>
        <p:txBody>
          <a:bodyPr/>
          <a:lstStyle/>
          <a:p>
            <a:r>
              <a:rPr lang="sv-SE" dirty="0" smtClean="0"/>
              <a:t>Background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5256584" cy="4824536"/>
          </a:xfrm>
        </p:spPr>
        <p:txBody>
          <a:bodyPr>
            <a:normAutofit/>
          </a:bodyPr>
          <a:lstStyle/>
          <a:p>
            <a:r>
              <a:rPr lang="sv-SE" sz="1800" dirty="0" smtClean="0"/>
              <a:t>From the Japanese: ”SU”, means ”number” and ”DOKU”, means ”single”. The board is composed by a </a:t>
            </a:r>
            <a:r>
              <a:rPr lang="sv-SE" sz="1800" b="1" dirty="0" smtClean="0"/>
              <a:t>9x9 grid</a:t>
            </a:r>
            <a:r>
              <a:rPr lang="sv-SE" sz="1800" dirty="0" smtClean="0"/>
              <a:t>, sub-divided into  9 squares containing a </a:t>
            </a:r>
            <a:r>
              <a:rPr lang="sv-SE" sz="1800" b="1" dirty="0" smtClean="0"/>
              <a:t>3x3</a:t>
            </a:r>
            <a:r>
              <a:rPr lang="sv-SE" sz="1800" dirty="0" smtClean="0"/>
              <a:t> grid.</a:t>
            </a:r>
          </a:p>
          <a:p>
            <a:endParaRPr lang="sv-SE" sz="1800" dirty="0" smtClean="0"/>
          </a:p>
          <a:p>
            <a:r>
              <a:rPr lang="sv-SE" sz="1800" dirty="0" smtClean="0"/>
              <a:t>The purpose of the game is to insert numbers (1-9) in the board</a:t>
            </a:r>
            <a:r>
              <a:rPr lang="sv-SE" sz="1800" b="1" i="1" dirty="0" smtClean="0"/>
              <a:t> </a:t>
            </a:r>
            <a:r>
              <a:rPr lang="sv-SE" sz="1800" b="1" dirty="0" smtClean="0"/>
              <a:t>without repeating </a:t>
            </a:r>
            <a:r>
              <a:rPr lang="sv-SE" sz="1800" dirty="0" smtClean="0"/>
              <a:t>a number in each row, column or sub-square.</a:t>
            </a:r>
          </a:p>
          <a:p>
            <a:endParaRPr lang="sv-SE" sz="1800" dirty="0" smtClean="0"/>
          </a:p>
          <a:p>
            <a:r>
              <a:rPr lang="sv-SE" sz="1800" dirty="0" smtClean="0"/>
              <a:t>Sudoku is classified as an </a:t>
            </a:r>
            <a:r>
              <a:rPr lang="sv-SE" sz="1800" b="1" dirty="0" smtClean="0"/>
              <a:t>NP-complete </a:t>
            </a:r>
            <a:r>
              <a:rPr lang="sv-SE" sz="1800" dirty="0" smtClean="0"/>
              <a:t>problem, which means there is no known efficient algorithm to solve the puzzles.</a:t>
            </a:r>
          </a:p>
          <a:p>
            <a:endParaRPr lang="sv-SE" sz="1800" dirty="0" smtClean="0"/>
          </a:p>
          <a:p>
            <a:r>
              <a:rPr lang="en-US" sz="1800" dirty="0" smtClean="0"/>
              <a:t>It has led </a:t>
            </a:r>
            <a:r>
              <a:rPr lang="en-US" sz="1800" b="1" dirty="0" smtClean="0"/>
              <a:t>researchers</a:t>
            </a:r>
            <a:r>
              <a:rPr lang="en-US" sz="1800" dirty="0" smtClean="0"/>
              <a:t> to some advances in algorithm design and implementation. </a:t>
            </a:r>
            <a:endParaRPr lang="sv-SE" sz="2000" dirty="0" smtClean="0"/>
          </a:p>
        </p:txBody>
      </p:sp>
      <p:pic>
        <p:nvPicPr>
          <p:cNvPr id="6" name="5 Imagen" descr="sudoku-2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52120" y="2204864"/>
            <a:ext cx="2736304" cy="27363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Graphical User Interface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1560" y="1700808"/>
            <a:ext cx="3528392" cy="4349080"/>
          </a:xfrm>
        </p:spPr>
        <p:txBody>
          <a:bodyPr>
            <a:normAutofit/>
          </a:bodyPr>
          <a:lstStyle/>
          <a:p>
            <a:r>
              <a:rPr lang="sv-SE" sz="2000" dirty="0" smtClean="0"/>
              <a:t>Implemented using Matlab’s GUI Design Environment (</a:t>
            </a:r>
            <a:r>
              <a:rPr lang="sv-SE" sz="2000" b="1" dirty="0" smtClean="0"/>
              <a:t>GUIDE</a:t>
            </a:r>
            <a:r>
              <a:rPr lang="sv-SE" sz="2000" dirty="0" smtClean="0"/>
              <a:t>).</a:t>
            </a:r>
          </a:p>
          <a:p>
            <a:r>
              <a:rPr lang="sv-SE" sz="2000" dirty="0" smtClean="0"/>
              <a:t>Used </a:t>
            </a:r>
            <a:r>
              <a:rPr lang="sv-SE" sz="2000" b="1" dirty="0" smtClean="0"/>
              <a:t>drag &amp; drop </a:t>
            </a:r>
            <a:r>
              <a:rPr lang="sv-SE" sz="2000" dirty="0" smtClean="0"/>
              <a:t>components to create the layout.</a:t>
            </a:r>
          </a:p>
          <a:p>
            <a:r>
              <a:rPr lang="sv-SE" sz="2000" dirty="0" smtClean="0"/>
              <a:t>Each component has:</a:t>
            </a:r>
          </a:p>
          <a:p>
            <a:pPr lvl="1"/>
            <a:r>
              <a:rPr lang="sv-SE" sz="2000" dirty="0" smtClean="0"/>
              <a:t>A list of properties that can be edited (color, size, position, etc)</a:t>
            </a:r>
          </a:p>
          <a:p>
            <a:pPr lvl="1"/>
            <a:r>
              <a:rPr lang="sv-SE" sz="2000" b="1" dirty="0" smtClean="0"/>
              <a:t>Callback functions </a:t>
            </a:r>
            <a:r>
              <a:rPr lang="sv-SE" sz="2000" dirty="0" smtClean="0"/>
              <a:t>to model its behavior.</a:t>
            </a:r>
          </a:p>
          <a:p>
            <a:endParaRPr lang="sv-SE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6490" t="5229" r="9209" b="5229"/>
          <a:stretch>
            <a:fillRect/>
          </a:stretch>
        </p:blipFill>
        <p:spPr bwMode="auto">
          <a:xfrm>
            <a:off x="4788024" y="2132856"/>
            <a:ext cx="3316482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CuadroTexto"/>
          <p:cNvSpPr txBox="1"/>
          <p:nvPr/>
        </p:nvSpPr>
        <p:spPr>
          <a:xfrm>
            <a:off x="5724128" y="6165304"/>
            <a:ext cx="1249060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4 Buttons</a:t>
            </a:r>
            <a:endParaRPr lang="en-US" b="1" dirty="0"/>
          </a:p>
        </p:txBody>
      </p:sp>
      <p:cxnSp>
        <p:nvCxnSpPr>
          <p:cNvPr id="16" name="15 Conector recto de flecha"/>
          <p:cNvCxnSpPr/>
          <p:nvPr/>
        </p:nvCxnSpPr>
        <p:spPr>
          <a:xfrm rot="16200000" flipV="1">
            <a:off x="5400092" y="5769260"/>
            <a:ext cx="360040" cy="28803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 rot="16200000" flipV="1">
            <a:off x="5832140" y="5841268"/>
            <a:ext cx="432048" cy="7200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 rot="5400000" flipH="1" flipV="1">
            <a:off x="6372200" y="5805264"/>
            <a:ext cx="360040" cy="21602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/>
          <p:nvPr/>
        </p:nvCxnSpPr>
        <p:spPr>
          <a:xfrm flipV="1">
            <a:off x="6804248" y="5733256"/>
            <a:ext cx="576064" cy="43204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CuadroTexto"/>
          <p:cNvSpPr txBox="1"/>
          <p:nvPr/>
        </p:nvSpPr>
        <p:spPr>
          <a:xfrm>
            <a:off x="4277796" y="1556792"/>
            <a:ext cx="1629485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81 Textboxes</a:t>
            </a:r>
            <a:endParaRPr lang="en-US" b="1" dirty="0"/>
          </a:p>
        </p:txBody>
      </p:sp>
      <p:cxnSp>
        <p:nvCxnSpPr>
          <p:cNvPr id="32" name="31 Conector recto de flecha"/>
          <p:cNvCxnSpPr/>
          <p:nvPr/>
        </p:nvCxnSpPr>
        <p:spPr>
          <a:xfrm rot="16200000" flipH="1">
            <a:off x="4133781" y="2708921"/>
            <a:ext cx="1944216" cy="36004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/>
          <p:nvPr/>
        </p:nvCxnSpPr>
        <p:spPr>
          <a:xfrm rot="16200000" flipH="1">
            <a:off x="4529824" y="2312876"/>
            <a:ext cx="1440160" cy="64807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41 CuadroTexto"/>
          <p:cNvSpPr txBox="1"/>
          <p:nvPr/>
        </p:nvSpPr>
        <p:spPr>
          <a:xfrm>
            <a:off x="6876256" y="1268760"/>
            <a:ext cx="1728192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9 </a:t>
            </a:r>
            <a:r>
              <a:rPr lang="en-US" b="1" dirty="0" err="1" smtClean="0"/>
              <a:t>subsquares</a:t>
            </a:r>
            <a:endParaRPr lang="en-US" b="1" dirty="0" smtClean="0"/>
          </a:p>
          <a:p>
            <a:pPr algn="ctr"/>
            <a:r>
              <a:rPr lang="en-US" dirty="0" smtClean="0"/>
              <a:t>(different color)</a:t>
            </a:r>
            <a:endParaRPr lang="en-US" dirty="0"/>
          </a:p>
        </p:txBody>
      </p:sp>
      <p:cxnSp>
        <p:nvCxnSpPr>
          <p:cNvPr id="43" name="42 Conector recto de flecha"/>
          <p:cNvCxnSpPr/>
          <p:nvPr/>
        </p:nvCxnSpPr>
        <p:spPr>
          <a:xfrm rot="10800000" flipV="1">
            <a:off x="6732240" y="1916832"/>
            <a:ext cx="1008112" cy="93610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 de flecha"/>
          <p:cNvCxnSpPr/>
          <p:nvPr/>
        </p:nvCxnSpPr>
        <p:spPr>
          <a:xfrm rot="5400000">
            <a:off x="6336196" y="3104964"/>
            <a:ext cx="2520280" cy="28803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49 Rectángulo"/>
          <p:cNvSpPr/>
          <p:nvPr/>
        </p:nvSpPr>
        <p:spPr>
          <a:xfrm>
            <a:off x="5940152" y="2852936"/>
            <a:ext cx="1008112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51 Rectángulo"/>
          <p:cNvSpPr/>
          <p:nvPr/>
        </p:nvSpPr>
        <p:spPr>
          <a:xfrm>
            <a:off x="6732240" y="4581128"/>
            <a:ext cx="1008112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Random Button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9552" y="1600200"/>
            <a:ext cx="4320480" cy="427707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Objective</a:t>
            </a:r>
          </a:p>
          <a:p>
            <a:r>
              <a:rPr lang="en-US" dirty="0" smtClean="0"/>
              <a:t>Creates and displays a </a:t>
            </a:r>
            <a:r>
              <a:rPr lang="en-US" b="1" dirty="0" smtClean="0"/>
              <a:t>random game </a:t>
            </a:r>
            <a:r>
              <a:rPr lang="en-US" dirty="0" smtClean="0"/>
              <a:t>on the board. </a:t>
            </a:r>
          </a:p>
          <a:p>
            <a:r>
              <a:rPr lang="en-US" dirty="0" smtClean="0"/>
              <a:t>Selects a game from a database of several games. 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Characteristics</a:t>
            </a:r>
          </a:p>
          <a:p>
            <a:r>
              <a:rPr lang="en-US" dirty="0" smtClean="0"/>
              <a:t>The only button </a:t>
            </a:r>
            <a:r>
              <a:rPr lang="en-US" b="1" dirty="0" smtClean="0"/>
              <a:t>enabled</a:t>
            </a:r>
            <a:r>
              <a:rPr lang="en-US" dirty="0" smtClean="0"/>
              <a:t> when the application is </a:t>
            </a:r>
            <a:r>
              <a:rPr lang="en-US" b="1" dirty="0" smtClean="0"/>
              <a:t>started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Once a game has been displayed, the remaining buttons get enabled.</a:t>
            </a:r>
          </a:p>
        </p:txBody>
      </p:sp>
      <p:pic>
        <p:nvPicPr>
          <p:cNvPr id="1026" name="Picture 2" descr="C:\Users\Andrea\Documents\Maestria\4to Semestre\Numerical Methods\Seminar\Img\board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1412776"/>
            <a:ext cx="3392215" cy="4025428"/>
          </a:xfrm>
          <a:prstGeom prst="rect">
            <a:avLst/>
          </a:prstGeom>
          <a:noFill/>
        </p:spPr>
      </p:pic>
      <p:sp>
        <p:nvSpPr>
          <p:cNvPr id="8" name="7 CuadroTexto"/>
          <p:cNvSpPr txBox="1"/>
          <p:nvPr/>
        </p:nvSpPr>
        <p:spPr>
          <a:xfrm>
            <a:off x="5243492" y="694437"/>
            <a:ext cx="1200716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Hint Cell </a:t>
            </a:r>
            <a:r>
              <a:rPr lang="en-US" dirty="0" smtClean="0"/>
              <a:t>(black)</a:t>
            </a:r>
            <a:endParaRPr lang="en-US" dirty="0"/>
          </a:p>
        </p:txBody>
      </p:sp>
      <p:cxnSp>
        <p:nvCxnSpPr>
          <p:cNvPr id="9" name="8 Conector recto de flecha"/>
          <p:cNvCxnSpPr/>
          <p:nvPr/>
        </p:nvCxnSpPr>
        <p:spPr>
          <a:xfrm rot="5400000">
            <a:off x="5076056" y="1700808"/>
            <a:ext cx="936104" cy="21602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rot="16200000" flipH="1">
            <a:off x="5256076" y="1880828"/>
            <a:ext cx="1296144" cy="21602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 rot="16200000" flipH="1">
            <a:off x="5652120" y="1628800"/>
            <a:ext cx="936104" cy="36004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CuadroTexto"/>
          <p:cNvSpPr txBox="1"/>
          <p:nvPr/>
        </p:nvSpPr>
        <p:spPr>
          <a:xfrm>
            <a:off x="6876256" y="836712"/>
            <a:ext cx="1377300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Empty Cell</a:t>
            </a:r>
            <a:endParaRPr lang="en-US" b="1" dirty="0"/>
          </a:p>
        </p:txBody>
      </p:sp>
      <p:cxnSp>
        <p:nvCxnSpPr>
          <p:cNvPr id="23" name="22 Conector recto de flecha"/>
          <p:cNvCxnSpPr/>
          <p:nvPr/>
        </p:nvCxnSpPr>
        <p:spPr>
          <a:xfrm rot="5400000">
            <a:off x="6588224" y="1484784"/>
            <a:ext cx="1152128" cy="57606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 rot="16200000" flipH="1">
            <a:off x="6912260" y="1880828"/>
            <a:ext cx="1512168" cy="14401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CuadroTexto"/>
          <p:cNvSpPr txBox="1"/>
          <p:nvPr/>
        </p:nvSpPr>
        <p:spPr>
          <a:xfrm>
            <a:off x="5724128" y="5517232"/>
            <a:ext cx="194421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i="1" dirty="0" smtClean="0"/>
              <a:t>Hint cells cannot</a:t>
            </a:r>
            <a:r>
              <a:rPr lang="en-US" sz="1400" i="1" dirty="0" smtClean="0"/>
              <a:t> </a:t>
            </a:r>
            <a:r>
              <a:rPr lang="en-US" sz="1400" b="1" i="1" dirty="0" smtClean="0"/>
              <a:t>be modified </a:t>
            </a:r>
            <a:r>
              <a:rPr lang="en-US" sz="1400" i="1" dirty="0" smtClean="0"/>
              <a:t>by the user.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Solve Button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9552" y="1600200"/>
            <a:ext cx="4320480" cy="4493096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Objective:</a:t>
            </a:r>
          </a:p>
          <a:p>
            <a:r>
              <a:rPr lang="en-US" dirty="0" smtClean="0"/>
              <a:t>Solves the current game and displays the solution on the board.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b="1" dirty="0" smtClean="0"/>
              <a:t>Three main steps: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Read </a:t>
            </a:r>
            <a:r>
              <a:rPr lang="en-US" dirty="0" smtClean="0"/>
              <a:t>the current game from the board and generate a </a:t>
            </a:r>
            <a:r>
              <a:rPr lang="en-US" b="1" dirty="0" smtClean="0"/>
              <a:t>numerical matrix </a:t>
            </a:r>
            <a:r>
              <a:rPr lang="en-US" dirty="0" smtClean="0"/>
              <a:t>of 81 elements. Empty cells are substituted by zeros. A </a:t>
            </a:r>
            <a:r>
              <a:rPr lang="en-US" b="1" dirty="0" smtClean="0"/>
              <a:t>validation</a:t>
            </a:r>
            <a:r>
              <a:rPr lang="en-US" dirty="0" smtClean="0"/>
              <a:t> of the </a:t>
            </a:r>
            <a:r>
              <a:rPr lang="en-US" b="1" dirty="0" smtClean="0"/>
              <a:t>input data </a:t>
            </a:r>
            <a:r>
              <a:rPr lang="en-US" dirty="0" smtClean="0"/>
              <a:t>is performed.</a:t>
            </a:r>
            <a:r>
              <a:rPr lang="en-US" sz="3200" b="1" dirty="0" smtClean="0">
                <a:solidFill>
                  <a:srgbClr val="FF0000"/>
                </a:solidFill>
              </a:rPr>
              <a:t>*</a:t>
            </a:r>
          </a:p>
          <a:p>
            <a:pPr marL="457200" indent="-457200">
              <a:buFont typeface="+mj-lt"/>
              <a:buAutoNum type="arabicPeriod"/>
            </a:pPr>
            <a:endParaRPr lang="en-US" b="1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Execute</a:t>
            </a:r>
            <a:r>
              <a:rPr lang="en-US" dirty="0" smtClean="0"/>
              <a:t> the Sudoku solver function, </a:t>
            </a:r>
            <a:r>
              <a:rPr lang="en-US" i="1" dirty="0" err="1" smtClean="0"/>
              <a:t>iSudokuALG</a:t>
            </a:r>
            <a:r>
              <a:rPr lang="en-US" i="1" dirty="0" smtClean="0"/>
              <a:t>,</a:t>
            </a:r>
            <a:r>
              <a:rPr lang="en-US" dirty="0" smtClean="0"/>
              <a:t> using the numerical matrix as an input.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Retrieve </a:t>
            </a:r>
            <a:r>
              <a:rPr lang="en-US" dirty="0" smtClean="0"/>
              <a:t>the solution provided by the Sudoku solver function and populate the board. </a:t>
            </a:r>
            <a:endParaRPr lang="sv-SE" dirty="0" smtClean="0"/>
          </a:p>
        </p:txBody>
      </p:sp>
      <p:pic>
        <p:nvPicPr>
          <p:cNvPr id="2050" name="Picture 2" descr="C:\Users\Andrea\Documents\Maestria\4to Semestre\Numerical Methods\Seminar\Img\board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1268760"/>
            <a:ext cx="3456385" cy="3960439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5364088" y="5373216"/>
            <a:ext cx="2808312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*</a:t>
            </a:r>
            <a:r>
              <a:rPr lang="en-US" sz="1400" i="1" dirty="0" smtClean="0"/>
              <a:t>Only </a:t>
            </a:r>
            <a:r>
              <a:rPr lang="en-US" sz="1400" b="1" i="1" dirty="0" smtClean="0"/>
              <a:t>integer values from 1-9 </a:t>
            </a:r>
            <a:r>
              <a:rPr lang="en-US" sz="1400" i="1" dirty="0" smtClean="0"/>
              <a:t>can be inserted in the cells.</a:t>
            </a:r>
            <a:endParaRPr lang="en-US" sz="1400" i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6804248" y="548680"/>
            <a:ext cx="1656184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Solution Cell</a:t>
            </a:r>
          </a:p>
          <a:p>
            <a:pPr algn="ctr"/>
            <a:r>
              <a:rPr lang="en-US" dirty="0" smtClean="0"/>
              <a:t>(red)</a:t>
            </a:r>
            <a:endParaRPr lang="en-US" dirty="0"/>
          </a:p>
        </p:txBody>
      </p:sp>
      <p:cxnSp>
        <p:nvCxnSpPr>
          <p:cNvPr id="8" name="7 Conector recto de flecha"/>
          <p:cNvCxnSpPr/>
          <p:nvPr/>
        </p:nvCxnSpPr>
        <p:spPr>
          <a:xfrm rot="5400000">
            <a:off x="6768244" y="1448780"/>
            <a:ext cx="936104" cy="43204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 rot="5400000">
            <a:off x="6804248" y="1700808"/>
            <a:ext cx="1296144" cy="28803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 rot="5400000">
            <a:off x="7092280" y="1844824"/>
            <a:ext cx="1224136" cy="7200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Verify Button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9552" y="1600200"/>
            <a:ext cx="7848872" cy="125273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Objective</a:t>
            </a:r>
          </a:p>
          <a:p>
            <a:r>
              <a:rPr lang="en-US" dirty="0" smtClean="0"/>
              <a:t>Examines the </a:t>
            </a:r>
            <a:r>
              <a:rPr lang="en-US" b="1" dirty="0" smtClean="0"/>
              <a:t>correctness</a:t>
            </a:r>
            <a:r>
              <a:rPr lang="en-US" dirty="0" smtClean="0"/>
              <a:t> of either a partial game or a complete game. </a:t>
            </a:r>
          </a:p>
        </p:txBody>
      </p:sp>
      <p:pic>
        <p:nvPicPr>
          <p:cNvPr id="3074" name="Picture 2" descr="C:\Users\Andrea\Documents\Maestria\4to Semestre\Numerical Methods\Seminar\Img\Popup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3068960"/>
            <a:ext cx="2775961" cy="1368152"/>
          </a:xfrm>
          <a:prstGeom prst="rect">
            <a:avLst/>
          </a:prstGeom>
          <a:noFill/>
        </p:spPr>
      </p:pic>
      <p:pic>
        <p:nvPicPr>
          <p:cNvPr id="3075" name="Picture 3" descr="C:\Users\Andrea\Documents\Maestria\4to Semestre\Numerical Methods\Seminar\Img\Popup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4941168"/>
            <a:ext cx="2736304" cy="1333252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4499992" y="3092767"/>
            <a:ext cx="345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 case of an </a:t>
            </a:r>
            <a:r>
              <a:rPr lang="en-US" sz="1600" b="1" dirty="0" smtClean="0"/>
              <a:t>incorrect </a:t>
            </a:r>
            <a:r>
              <a:rPr lang="en-US" sz="1600" dirty="0" smtClean="0"/>
              <a:t>game, the program will display a pop-up window with an </a:t>
            </a:r>
            <a:r>
              <a:rPr lang="en-US" sz="1600" b="1" dirty="0" smtClean="0"/>
              <a:t>error message.</a:t>
            </a:r>
            <a:endParaRPr lang="en-US" sz="1600" b="1" dirty="0"/>
          </a:p>
        </p:txBody>
      </p:sp>
      <p:sp>
        <p:nvSpPr>
          <p:cNvPr id="7" name="6 Rectángulo"/>
          <p:cNvSpPr/>
          <p:nvPr/>
        </p:nvSpPr>
        <p:spPr>
          <a:xfrm>
            <a:off x="4499992" y="4941168"/>
            <a:ext cx="352839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In case of a </a:t>
            </a:r>
            <a:r>
              <a:rPr lang="en-US" sz="1600" b="1" dirty="0" smtClean="0"/>
              <a:t>correct </a:t>
            </a:r>
            <a:r>
              <a:rPr lang="en-US" sz="1600" dirty="0" smtClean="0"/>
              <a:t>game a pop-up window will state this. In a partial game, the </a:t>
            </a:r>
            <a:r>
              <a:rPr lang="en-US" sz="1600" b="1" dirty="0" smtClean="0"/>
              <a:t>number of remaining empty cells </a:t>
            </a:r>
            <a:r>
              <a:rPr lang="en-US" sz="1600" dirty="0" smtClean="0"/>
              <a:t>will also be stated.</a:t>
            </a:r>
            <a:endParaRPr lang="sv-SE" sz="1600" dirty="0" smtClean="0"/>
          </a:p>
        </p:txBody>
      </p:sp>
      <p:cxnSp>
        <p:nvCxnSpPr>
          <p:cNvPr id="9" name="8 Conector recto"/>
          <p:cNvCxnSpPr/>
          <p:nvPr/>
        </p:nvCxnSpPr>
        <p:spPr>
          <a:xfrm>
            <a:off x="827584" y="4725144"/>
            <a:ext cx="7488832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Clear Button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9552" y="1600200"/>
            <a:ext cx="4392488" cy="276490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Objective</a:t>
            </a:r>
          </a:p>
          <a:p>
            <a:r>
              <a:rPr lang="en-US" dirty="0" smtClean="0"/>
              <a:t>It </a:t>
            </a:r>
            <a:r>
              <a:rPr lang="en-US" b="1" dirty="0" smtClean="0"/>
              <a:t>clears</a:t>
            </a:r>
            <a:r>
              <a:rPr lang="en-US" dirty="0" smtClean="0"/>
              <a:t> the board and </a:t>
            </a:r>
            <a:r>
              <a:rPr lang="en-US" b="1" dirty="0" smtClean="0"/>
              <a:t>disables</a:t>
            </a:r>
            <a:r>
              <a:rPr lang="en-US" dirty="0" smtClean="0"/>
              <a:t> all the buttons except the random button, returning the program to its initial state.</a:t>
            </a:r>
            <a:endParaRPr lang="sv-SE" dirty="0" smtClean="0"/>
          </a:p>
        </p:txBody>
      </p:sp>
      <p:pic>
        <p:nvPicPr>
          <p:cNvPr id="4098" name="Picture 2" descr="C:\Users\Andrea\Documents\Maestria\4to Semestre\Numerical Methods\Seminar\Img\board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1484784"/>
            <a:ext cx="3524400" cy="39785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Game Database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9552" y="1772816"/>
            <a:ext cx="5112568" cy="316835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Created in </a:t>
            </a:r>
            <a:r>
              <a:rPr lang="en-US" b="1" dirty="0" smtClean="0"/>
              <a:t>Microsoft</a:t>
            </a:r>
            <a:r>
              <a:rPr lang="en-US" dirty="0" smtClean="0"/>
              <a:t> </a:t>
            </a:r>
            <a:r>
              <a:rPr lang="en-US" b="1" dirty="0" smtClean="0"/>
              <a:t>Excel </a:t>
            </a:r>
            <a:r>
              <a:rPr lang="en-US" dirty="0" smtClean="0"/>
              <a:t>to </a:t>
            </a:r>
            <a:r>
              <a:rPr lang="en-US" dirty="0" smtClean="0"/>
              <a:t>have different games to be </a:t>
            </a:r>
            <a:r>
              <a:rPr lang="en-US" dirty="0" smtClean="0"/>
              <a:t>solved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Includes games of </a:t>
            </a:r>
            <a:r>
              <a:rPr lang="en-US" b="1" dirty="0" smtClean="0"/>
              <a:t>different levels </a:t>
            </a:r>
            <a:r>
              <a:rPr lang="en-US" dirty="0" smtClean="0"/>
              <a:t>of difficulty.</a:t>
            </a:r>
          </a:p>
          <a:p>
            <a:r>
              <a:rPr lang="en-US" dirty="0" smtClean="0"/>
              <a:t>The games are </a:t>
            </a:r>
            <a:r>
              <a:rPr lang="en-US" b="1" dirty="0" smtClean="0"/>
              <a:t>read</a:t>
            </a:r>
            <a:r>
              <a:rPr lang="en-US" dirty="0" smtClean="0"/>
              <a:t> when the GUI is </a:t>
            </a:r>
            <a:r>
              <a:rPr lang="en-US" b="1" dirty="0" smtClean="0"/>
              <a:t>initialized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reading process is performed by means of MATLAB's built-in function </a:t>
            </a:r>
            <a:r>
              <a:rPr lang="en-US" b="1" dirty="0" err="1" smtClean="0"/>
              <a:t>xlsread</a:t>
            </a:r>
            <a:r>
              <a:rPr lang="en-US" dirty="0" smtClean="0"/>
              <a:t>. </a:t>
            </a:r>
          </a:p>
          <a:p>
            <a:endParaRPr lang="en-US" dirty="0" smtClean="0"/>
          </a:p>
        </p:txBody>
      </p:sp>
      <p:pic>
        <p:nvPicPr>
          <p:cNvPr id="5122" name="Picture 2" descr="C:\Users\Andrea\Documents\Maestria\4to Semestre\Numerical Methods\Seminar\Img\Excel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1772816"/>
            <a:ext cx="2689288" cy="2815047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971600" y="5085184"/>
            <a:ext cx="70775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% Read predefined games from the input spreadsheet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[num,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cellMat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xlsread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('sudoku.xls', 'Games');</a:t>
            </a:r>
            <a:endParaRPr lang="sv-SE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67544" y="1412776"/>
            <a:ext cx="7632848" cy="4925144"/>
          </a:xfrm>
        </p:spPr>
        <p:txBody>
          <a:bodyPr>
            <a:noAutofit/>
          </a:bodyPr>
          <a:lstStyle/>
          <a:p>
            <a:r>
              <a:rPr lang="en-US" sz="2200" dirty="0" smtClean="0"/>
              <a:t>Implementing a Sudoku solver in MATLAB allowed us to use many tools and built-in functions presented during the course.</a:t>
            </a:r>
          </a:p>
          <a:p>
            <a:pPr>
              <a:buNone/>
            </a:pPr>
            <a:endParaRPr lang="en-US" sz="2200" dirty="0" smtClean="0"/>
          </a:p>
          <a:p>
            <a:r>
              <a:rPr lang="en-US" sz="2200" dirty="0" smtClean="0"/>
              <a:t>The combination of a simple, yet effective algorithm with a graphical user interface allowed us to generate games, solve them and verify the given solutions in a simple and quick way.</a:t>
            </a:r>
          </a:p>
          <a:p>
            <a:endParaRPr lang="en-US" sz="2200" dirty="0" smtClean="0"/>
          </a:p>
          <a:p>
            <a:r>
              <a:rPr lang="en-US" sz="2200" dirty="0" smtClean="0"/>
              <a:t>Good communication and coordination among the team members made possible the completion of the project before the established deadline.</a:t>
            </a:r>
            <a:endParaRPr lang="en-US" sz="2200" dirty="0"/>
          </a:p>
        </p:txBody>
      </p:sp>
      <p:pic>
        <p:nvPicPr>
          <p:cNvPr id="1026" name="Picture 2" descr="C:\Users\Ivan\AppData\Local\Microsoft\Windows\Temporary Internet Files\Content.IE5\41PZ2NV9\MC900078837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00" y="5517232"/>
            <a:ext cx="1716807" cy="13407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0F0F0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547</TotalTime>
  <Words>571</Words>
  <Application>Microsoft Office PowerPoint</Application>
  <PresentationFormat>Presentación en pantalla (4:3)</PresentationFormat>
  <Paragraphs>66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Oriel</vt:lpstr>
      <vt:lpstr>SOLVING SUDOKU WITH MATLAB</vt:lpstr>
      <vt:lpstr>Background</vt:lpstr>
      <vt:lpstr>Graphical User Interface</vt:lpstr>
      <vt:lpstr>Random Button</vt:lpstr>
      <vt:lpstr>Solve Button</vt:lpstr>
      <vt:lpstr>Verify Button</vt:lpstr>
      <vt:lpstr>Clear Button</vt:lpstr>
      <vt:lpstr>Game Database</vt:lpstr>
      <vt:lpstr>Conclusions</vt:lpstr>
    </vt:vector>
  </TitlesOfParts>
  <Company>MDH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SUDOKU WITH MATLAB</dc:title>
  <dc:creator>eeu09001</dc:creator>
  <cp:lastModifiedBy>Andrea</cp:lastModifiedBy>
  <cp:revision>52</cp:revision>
  <dcterms:created xsi:type="dcterms:W3CDTF">2011-02-22T10:17:57Z</dcterms:created>
  <dcterms:modified xsi:type="dcterms:W3CDTF">2011-03-24T17:55:46Z</dcterms:modified>
</cp:coreProperties>
</file>