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2" autoAdjust="0"/>
    <p:restoredTop sz="94660"/>
  </p:normalViewPr>
  <p:slideViewPr>
    <p:cSldViewPr>
      <p:cViewPr>
        <p:scale>
          <a:sx n="50" d="100"/>
          <a:sy n="50" d="100"/>
        </p:scale>
        <p:origin x="-210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3/24/2011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VERIFICATION FUNCTION</a:t>
            </a:r>
            <a:endParaRPr lang="sv-SE" dirty="0"/>
          </a:p>
          <a:p>
            <a:pPr lvl="1"/>
            <a:r>
              <a:rPr lang="en-US" sz="2600" dirty="0" smtClean="0"/>
              <a:t>correctness verification of the puzzle: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checks if the current element appears twice in </a:t>
            </a:r>
            <a:r>
              <a:rPr lang="en-US" sz="2600" dirty="0"/>
              <a:t>the same </a:t>
            </a:r>
            <a:r>
              <a:rPr lang="en-US" sz="2600" b="1" dirty="0"/>
              <a:t>line</a:t>
            </a:r>
            <a:r>
              <a:rPr lang="en-US" sz="2600" dirty="0"/>
              <a:t>, </a:t>
            </a:r>
            <a:r>
              <a:rPr lang="en-US" sz="2600" b="1" dirty="0"/>
              <a:t>column</a:t>
            </a:r>
            <a:r>
              <a:rPr lang="en-US" sz="2600" dirty="0"/>
              <a:t>, or </a:t>
            </a:r>
            <a:r>
              <a:rPr lang="en-US" sz="2600" dirty="0" smtClean="0"/>
              <a:t> in the </a:t>
            </a:r>
            <a:r>
              <a:rPr lang="en-US" sz="2600" b="1" dirty="0" smtClean="0"/>
              <a:t>3-by-3 grid.</a:t>
            </a:r>
          </a:p>
          <a:p>
            <a:pPr lvl="1"/>
            <a:endParaRPr lang="en-US" sz="2600" dirty="0"/>
          </a:p>
          <a:p>
            <a:pPr lvl="1"/>
            <a:r>
              <a:rPr lang="en-US" sz="2600" b="1" dirty="0" smtClean="0"/>
              <a:t>Input: </a:t>
            </a:r>
            <a:r>
              <a:rPr lang="en-US" sz="2600" dirty="0"/>
              <a:t>the cell matrix A which </a:t>
            </a:r>
            <a:r>
              <a:rPr lang="en-US" sz="2600" dirty="0" smtClean="0"/>
              <a:t>contains the </a:t>
            </a:r>
            <a:r>
              <a:rPr lang="en-US" sz="2600" dirty="0"/>
              <a:t>current puzzle. </a:t>
            </a:r>
            <a:endParaRPr lang="en-US" sz="2600" dirty="0" smtClean="0"/>
          </a:p>
          <a:p>
            <a:pPr lvl="1"/>
            <a:r>
              <a:rPr lang="en-US" sz="2600" b="1" dirty="0" smtClean="0"/>
              <a:t>Output:</a:t>
            </a:r>
            <a:r>
              <a:rPr lang="en-US" sz="2600" dirty="0" smtClean="0"/>
              <a:t> variable </a:t>
            </a:r>
            <a:r>
              <a:rPr lang="en-US" sz="2600" b="1" i="1" dirty="0" err="1" smtClean="0"/>
              <a:t>val</a:t>
            </a:r>
            <a:r>
              <a:rPr lang="en-US" sz="2600" b="1" i="1" dirty="0"/>
              <a:t> </a:t>
            </a:r>
            <a:r>
              <a:rPr lang="en-US" sz="2600" dirty="0" smtClean="0"/>
              <a:t>which </a:t>
            </a:r>
            <a:r>
              <a:rPr lang="en-US" sz="2600" dirty="0"/>
              <a:t>can have two values: </a:t>
            </a:r>
            <a:endParaRPr lang="en-US" sz="2600" dirty="0"/>
          </a:p>
          <a:p>
            <a:pPr lvl="3"/>
            <a:r>
              <a:rPr lang="en-US" sz="2600" dirty="0" smtClean="0"/>
              <a:t>0 </a:t>
            </a:r>
            <a:r>
              <a:rPr lang="en-US" sz="2600" dirty="0"/>
              <a:t>if the puzzle is correct </a:t>
            </a:r>
            <a:endParaRPr lang="en-US" sz="2600" dirty="0" smtClean="0"/>
          </a:p>
          <a:p>
            <a:pPr lvl="3"/>
            <a:r>
              <a:rPr lang="en-US" sz="2600" dirty="0" smtClean="0"/>
              <a:t>1 </a:t>
            </a:r>
            <a:r>
              <a:rPr lang="en-US" sz="2600" dirty="0"/>
              <a:t>otherwise</a:t>
            </a:r>
            <a:endParaRPr lang="en-US" sz="2600" dirty="0" smtClean="0"/>
          </a:p>
          <a:p>
            <a:pPr lvl="1"/>
            <a:endParaRPr lang="sv-SE" sz="3300" i="1" dirty="0" smtClean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43000" y="2638653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verific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 fontScale="92500"/>
          </a:bodyPr>
          <a:lstStyle/>
          <a:p>
            <a:r>
              <a:rPr lang="sv-SE" dirty="0" smtClean="0"/>
              <a:t>ALGORITHM</a:t>
            </a:r>
          </a:p>
          <a:p>
            <a:pPr lvl="1"/>
            <a:r>
              <a:rPr lang="sv-SE" sz="2400" dirty="0" smtClean="0"/>
              <a:t>Based on </a:t>
            </a:r>
            <a:r>
              <a:rPr lang="sv-SE" sz="2400" b="1" dirty="0" smtClean="0"/>
              <a:t>constraint propagation</a:t>
            </a:r>
            <a:endParaRPr lang="sv-SE" sz="2400" b="1" dirty="0" smtClean="0"/>
          </a:p>
          <a:p>
            <a:pPr lvl="1"/>
            <a:r>
              <a:rPr lang="en-GB" sz="2400" dirty="0" smtClean="0"/>
              <a:t>The key internal function is</a:t>
            </a:r>
            <a:r>
              <a:rPr lang="en-GB" sz="2400" dirty="0" smtClean="0"/>
              <a:t>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When </a:t>
            </a:r>
            <a:r>
              <a:rPr lang="en-US" sz="2400" dirty="0"/>
              <a:t>a value is assigned to a </a:t>
            </a:r>
            <a:r>
              <a:rPr lang="en-US" sz="2400" dirty="0" smtClean="0"/>
              <a:t>cell </a:t>
            </a:r>
            <a:r>
              <a:rPr lang="en-US" sz="2400" dirty="0"/>
              <a:t>that same value cannot be </a:t>
            </a:r>
            <a:r>
              <a:rPr lang="en-US" sz="2400" dirty="0" smtClean="0"/>
              <a:t>used as </a:t>
            </a:r>
            <a:r>
              <a:rPr lang="en-US" sz="2400" dirty="0"/>
              <a:t>a possible assignment in all related cells</a:t>
            </a:r>
            <a:r>
              <a:rPr lang="en-US" sz="2400" dirty="0" smtClean="0"/>
              <a:t>;</a:t>
            </a:r>
          </a:p>
          <a:p>
            <a:endParaRPr lang="en-US" dirty="0"/>
          </a:p>
          <a:p>
            <a:pPr lvl="1"/>
            <a:r>
              <a:rPr lang="en-US" sz="2400" dirty="0"/>
              <a:t> If a cell has only one single value for possible assignment, that value </a:t>
            </a:r>
            <a:r>
              <a:rPr lang="en-US" sz="2400" dirty="0" smtClean="0"/>
              <a:t>is immediately </a:t>
            </a:r>
            <a:r>
              <a:rPr lang="en-US" sz="2400" dirty="0"/>
              <a:t>assigned.</a:t>
            </a:r>
            <a:endParaRPr lang="en-GB" sz="2400" dirty="0" smtClean="0"/>
          </a:p>
          <a:p>
            <a:pPr lvl="1">
              <a:buNone/>
            </a:pPr>
            <a:r>
              <a:rPr lang="en-GB" sz="2400" dirty="0" smtClean="0"/>
              <a:t>		</a:t>
            </a:r>
            <a:endParaRPr lang="sv-SE" sz="2400" i="1" dirty="0" smtClean="0">
              <a:solidFill>
                <a:srgbClr val="C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55576" y="2924944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 Read predefined games and outputs the solved puzzle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[A]=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iSudokuALG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5184576"/>
          </a:xfrm>
        </p:spPr>
        <p:txBody>
          <a:bodyPr>
            <a:normAutofit/>
          </a:bodyPr>
          <a:lstStyle/>
          <a:p>
            <a:r>
              <a:rPr lang="sv-SE" dirty="0" smtClean="0"/>
              <a:t>ALGORITHM</a:t>
            </a:r>
            <a:endParaRPr lang="sv-SE" dirty="0"/>
          </a:p>
          <a:p>
            <a:pPr lvl="1"/>
            <a:r>
              <a:rPr lang="sv-SE" sz="2400" dirty="0" smtClean="0"/>
              <a:t>Steps:</a:t>
            </a:r>
          </a:p>
          <a:p>
            <a:pPr marL="1188720" lvl="2" indent="-457200">
              <a:buAutoNum type="arabicPeriod"/>
            </a:pPr>
            <a:r>
              <a:rPr lang="en-US" sz="2400" dirty="0" smtClean="0"/>
              <a:t>Find </a:t>
            </a:r>
            <a:r>
              <a:rPr lang="en-US" sz="2400" dirty="0"/>
              <a:t>all the possible values </a:t>
            </a:r>
            <a:r>
              <a:rPr lang="en-US" sz="2400" dirty="0" smtClean="0"/>
              <a:t>for all the </a:t>
            </a:r>
            <a:r>
              <a:rPr lang="en-US" sz="2400" dirty="0"/>
              <a:t>empty </a:t>
            </a:r>
            <a:r>
              <a:rPr lang="en-US" sz="2400" dirty="0" smtClean="0"/>
              <a:t>cells;</a:t>
            </a:r>
          </a:p>
          <a:p>
            <a:pPr marL="1188720" lvl="2" indent="-457200">
              <a:buAutoNum type="arabicPeriod" startAt="2"/>
            </a:pPr>
            <a:r>
              <a:rPr lang="en-US" sz="2400" dirty="0" smtClean="0"/>
              <a:t>If </a:t>
            </a:r>
            <a:r>
              <a:rPr lang="en-US" sz="2400" dirty="0"/>
              <a:t>there is a single possible value, we assign that value to the </a:t>
            </a:r>
            <a:r>
              <a:rPr lang="en-US" sz="2400" dirty="0" smtClean="0"/>
              <a:t>cell;</a:t>
            </a:r>
          </a:p>
          <a:p>
            <a:pPr marL="1188720" lvl="2" indent="-457200">
              <a:buAutoNum type="arabicPeriod" startAt="3"/>
            </a:pPr>
            <a:r>
              <a:rPr lang="en-US" sz="2400" dirty="0" smtClean="0"/>
              <a:t>Propagate </a:t>
            </a:r>
            <a:r>
              <a:rPr lang="en-US" sz="2400" dirty="0"/>
              <a:t>constraints to other </a:t>
            </a:r>
            <a:r>
              <a:rPr lang="en-US" sz="2400" dirty="0" smtClean="0"/>
              <a:t>cells until you reach the end of the puzzle;</a:t>
            </a:r>
            <a:endParaRPr lang="en-US" sz="1600" b="1" dirty="0" smtClean="0">
              <a:solidFill>
                <a:schemeClr val="accent1"/>
              </a:solidFill>
            </a:endParaRPr>
          </a:p>
          <a:p>
            <a:pPr marL="1188720" lvl="2" indent="-457200">
              <a:buAutoNum type="arabicPeriod" startAt="4"/>
            </a:pPr>
            <a:r>
              <a:rPr lang="en-US" sz="2400" dirty="0" smtClean="0"/>
              <a:t>If </a:t>
            </a:r>
            <a:r>
              <a:rPr lang="en-US" sz="2400" dirty="0"/>
              <a:t>all the cells have more than one possible value we </a:t>
            </a:r>
            <a:r>
              <a:rPr lang="en-US" sz="2400" dirty="0" smtClean="0"/>
              <a:t>fill </a:t>
            </a:r>
            <a:r>
              <a:rPr lang="en-US" sz="2400" dirty="0"/>
              <a:t>in a </a:t>
            </a:r>
            <a:r>
              <a:rPr lang="en-US" sz="2400" dirty="0" smtClean="0"/>
              <a:t>tentative value </a:t>
            </a:r>
            <a:r>
              <a:rPr lang="en-US" sz="2400" dirty="0"/>
              <a:t>for that cell</a:t>
            </a:r>
            <a:r>
              <a:rPr lang="en-US" sz="2400" dirty="0" smtClean="0"/>
              <a:t>.</a:t>
            </a:r>
            <a:r>
              <a:rPr lang="en-GB" sz="2400" dirty="0" smtClean="0"/>
              <a:t>	</a:t>
            </a:r>
            <a:endParaRPr lang="sv-SE" sz="3200" i="1" dirty="0">
              <a:solidFill>
                <a:srgbClr val="C00000"/>
              </a:solidFill>
            </a:endParaRPr>
          </a:p>
          <a:p>
            <a:pPr marL="1188720" lvl="2" indent="-457200">
              <a:buAutoNum type="arabicPeriod" startAt="4"/>
            </a:pPr>
            <a:r>
              <a:rPr lang="sv-SE" sz="2400" i="1" dirty="0" smtClean="0">
                <a:solidFill>
                  <a:srgbClr val="C00000"/>
                </a:solidFill>
              </a:rPr>
              <a:t>START AGAIN (When do we stop?)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949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5184576"/>
          </a:xfrm>
        </p:spPr>
        <p:txBody>
          <a:bodyPr>
            <a:normAutofit/>
          </a:bodyPr>
          <a:lstStyle/>
          <a:p>
            <a:r>
              <a:rPr lang="sv-SE" dirty="0" smtClean="0"/>
              <a:t>ALGORITHM</a:t>
            </a:r>
          </a:p>
          <a:p>
            <a:pPr lvl="1"/>
            <a:r>
              <a:rPr lang="sv-SE" sz="2400" i="1" dirty="0" smtClean="0">
                <a:solidFill>
                  <a:srgbClr val="C00000"/>
                </a:solidFill>
              </a:rPr>
              <a:t>When do we stop?</a:t>
            </a:r>
          </a:p>
          <a:p>
            <a:pPr lvl="2"/>
            <a:r>
              <a:rPr lang="en-GB" sz="2400" dirty="0" smtClean="0"/>
              <a:t>When there are no more empty cells in the puzzle;</a:t>
            </a:r>
          </a:p>
          <a:p>
            <a:pPr lvl="2"/>
            <a:r>
              <a:rPr lang="en-GB" sz="2400" dirty="0" smtClean="0"/>
              <a:t>When for a cell we cannot place any possible value.</a:t>
            </a:r>
          </a:p>
        </p:txBody>
      </p:sp>
    </p:spTree>
    <p:extLst>
      <p:ext uri="{BB962C8B-B14F-4D97-AF65-F5344CB8AC3E}">
        <p14:creationId xmlns:p14="http://schemas.microsoft.com/office/powerpoint/2010/main" val="2262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5184576"/>
          </a:xfrm>
        </p:spPr>
        <p:txBody>
          <a:bodyPr>
            <a:normAutofit/>
          </a:bodyPr>
          <a:lstStyle/>
          <a:p>
            <a:r>
              <a:rPr lang="sv-SE" dirty="0" smtClean="0"/>
              <a:t>ALGORIHM TESTING</a:t>
            </a:r>
          </a:p>
          <a:p>
            <a:pPr lvl="1"/>
            <a:r>
              <a:rPr lang="en-US" dirty="0"/>
              <a:t>Experimental results for </a:t>
            </a:r>
            <a:r>
              <a:rPr lang="en-US" dirty="0" smtClean="0"/>
              <a:t>different </a:t>
            </a:r>
            <a:r>
              <a:rPr lang="en-US" dirty="0"/>
              <a:t>Sudoku </a:t>
            </a:r>
            <a:r>
              <a:rPr lang="en-US" dirty="0" smtClean="0"/>
              <a:t>puzzles:</a:t>
            </a:r>
            <a:endParaRPr lang="sv-SE" dirty="0" smtClean="0"/>
          </a:p>
          <a:p>
            <a:pPr lvl="1"/>
            <a:endParaRPr lang="en-GB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13508"/>
            <a:ext cx="5112568" cy="40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176</TotalTime>
  <Words>254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</vt:vector>
  </TitlesOfParts>
  <Company>MDH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Eduard</cp:lastModifiedBy>
  <cp:revision>35</cp:revision>
  <dcterms:created xsi:type="dcterms:W3CDTF">2011-02-22T10:17:57Z</dcterms:created>
  <dcterms:modified xsi:type="dcterms:W3CDTF">2011-03-24T19:54:17Z</dcterms:modified>
</cp:coreProperties>
</file>