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6" r:id="rId10"/>
    <p:sldId id="275" r:id="rId11"/>
    <p:sldId id="274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72" d="100"/>
          <a:sy n="72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2/27/2011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2/27/2011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Raluca Marinescu, Andrea Garcia, Ivan Castro, Eduard Enoiu</a:t>
            </a:r>
          </a:p>
          <a:p>
            <a:r>
              <a:rPr lang="sv-SE" dirty="0" smtClean="0"/>
              <a:t>Mälardalen University, Västerås, 28.02.2011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044824"/>
          </a:xfrm>
        </p:spPr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en-GB" dirty="0" smtClean="0"/>
              <a:t>The key internal function </a:t>
            </a:r>
            <a:r>
              <a:rPr lang="en-GB" dirty="0" smtClean="0"/>
              <a:t>is: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sz="1800" i="1" dirty="0" err="1" smtClean="0">
                <a:solidFill>
                  <a:srgbClr val="C00000"/>
                </a:solidFill>
              </a:rPr>
              <a:t>iSudokuALG</a:t>
            </a:r>
            <a:r>
              <a:rPr lang="en-GB" sz="1800" i="1" dirty="0" smtClean="0">
                <a:solidFill>
                  <a:srgbClr val="C00000"/>
                </a:solidFill>
              </a:rPr>
              <a:t>(A</a:t>
            </a:r>
            <a:r>
              <a:rPr lang="en-GB" sz="1800" i="1" dirty="0" smtClean="0">
                <a:solidFill>
                  <a:srgbClr val="C00000"/>
                </a:solidFill>
              </a:rPr>
              <a:t>)</a:t>
            </a:r>
            <a:endParaRPr lang="sv-SE" sz="1800" i="1" dirty="0" smtClean="0">
              <a:solidFill>
                <a:srgbClr val="C00000"/>
              </a:solidFill>
            </a:endParaRPr>
          </a:p>
          <a:p>
            <a:pPr lvl="1"/>
            <a:r>
              <a:rPr lang="sv-SE" dirty="0" smtClean="0"/>
              <a:t>Steps:</a:t>
            </a:r>
          </a:p>
          <a:p>
            <a:pPr lvl="2"/>
            <a:r>
              <a:rPr lang="sv-SE" i="1" dirty="0" smtClean="0"/>
              <a:t>(1) Find </a:t>
            </a:r>
            <a:r>
              <a:rPr lang="sv-SE" i="1" dirty="0" smtClean="0"/>
              <a:t>all the possible values for the empty </a:t>
            </a:r>
            <a:r>
              <a:rPr lang="sv-SE" i="1" dirty="0" smtClean="0"/>
              <a:t>cell</a:t>
            </a:r>
          </a:p>
          <a:p>
            <a:pPr lvl="2">
              <a:buNone/>
            </a:pPr>
            <a:endParaRPr lang="sv-SE" i="1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1560" y="3573016"/>
            <a:ext cx="7467600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numCol="2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sv-SE" sz="1400" i="1" dirty="0" smtClean="0">
                <a:solidFill>
                  <a:schemeClr val="tx1"/>
                </a:solidFill>
              </a:rPr>
              <a:t> i=1:9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sv-SE" sz="1400" i="1" dirty="0" smtClean="0">
                <a:solidFill>
                  <a:schemeClr val="tx1"/>
                </a:solidFill>
              </a:rPr>
              <a:t> j=1:9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if </a:t>
            </a:r>
            <a:r>
              <a:rPr lang="sv-SE" sz="1400" i="1" dirty="0" smtClean="0">
                <a:solidFill>
                  <a:schemeClr val="tx1"/>
                </a:solidFill>
              </a:rPr>
              <a:t>(A(i,j)+B(i,j))==0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possible=[];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for </a:t>
            </a:r>
            <a:r>
              <a:rPr lang="sv-SE" sz="1400" i="1" dirty="0" smtClean="0">
                <a:solidFill>
                  <a:schemeClr val="tx1"/>
                </a:solidFill>
              </a:rPr>
              <a:t>k=1:9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B(i,j)=k;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flag2=verific(A+B);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sv-SE" sz="1400" i="1" dirty="0" smtClean="0">
                <a:solidFill>
                  <a:schemeClr val="tx1"/>
                </a:solidFill>
              </a:rPr>
              <a:t> flag2==0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    possible=[possible k];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end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end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B(i,j)=0;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if </a:t>
            </a:r>
            <a:r>
              <a:rPr lang="sv-SE" sz="1400" i="1" dirty="0" smtClean="0">
                <a:solidFill>
                  <a:schemeClr val="tx1"/>
                </a:solidFill>
              </a:rPr>
              <a:t>length(possible)==1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B(i,j)=</a:t>
            </a:r>
            <a:r>
              <a:rPr lang="sv-SE" sz="1400" i="1" dirty="0" smtClean="0">
                <a:solidFill>
                  <a:schemeClr val="tx1"/>
                </a:solidFill>
              </a:rPr>
              <a:t>possible;</a:t>
            </a:r>
            <a:endParaRPr lang="sv-SE" sz="1400" i="1" dirty="0" smtClean="0">
              <a:solidFill>
                <a:schemeClr val="tx1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end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endParaRPr lang="sv-SE" sz="1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end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endParaRPr kumimoji="0" lang="sv-SE" sz="1400" b="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23728" y="4005064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3848" y="3861048"/>
            <a:ext cx="1368152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Empty cell found</a:t>
            </a:r>
            <a:endParaRPr lang="en-GB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71800" y="6237312"/>
            <a:ext cx="100811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23928" y="6021288"/>
            <a:ext cx="1872208" cy="5760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Look for all possible values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en-GB" dirty="0" smtClean="0"/>
              <a:t>The key internal function </a:t>
            </a:r>
            <a:r>
              <a:rPr lang="en-GB" dirty="0" smtClean="0"/>
              <a:t>is: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sz="1800" i="1" dirty="0" err="1" smtClean="0">
                <a:solidFill>
                  <a:srgbClr val="C00000"/>
                </a:solidFill>
              </a:rPr>
              <a:t>iSudokuALG</a:t>
            </a:r>
            <a:r>
              <a:rPr lang="en-GB" sz="1800" i="1" dirty="0" smtClean="0">
                <a:solidFill>
                  <a:srgbClr val="C00000"/>
                </a:solidFill>
              </a:rPr>
              <a:t>(A</a:t>
            </a:r>
            <a:r>
              <a:rPr lang="en-GB" sz="1800" i="1" dirty="0" smtClean="0">
                <a:solidFill>
                  <a:srgbClr val="C00000"/>
                </a:solidFill>
              </a:rPr>
              <a:t>)</a:t>
            </a:r>
            <a:endParaRPr lang="sv-SE" sz="1800" i="1" dirty="0" smtClean="0">
              <a:solidFill>
                <a:srgbClr val="C00000"/>
              </a:solidFill>
            </a:endParaRPr>
          </a:p>
          <a:p>
            <a:pPr lvl="1"/>
            <a:r>
              <a:rPr lang="sv-SE" dirty="0" smtClean="0"/>
              <a:t>Steps</a:t>
            </a:r>
            <a:r>
              <a:rPr lang="sv-SE" dirty="0" smtClean="0"/>
              <a:t>:</a:t>
            </a:r>
            <a:endParaRPr lang="sv-SE" i="1" dirty="0" smtClean="0"/>
          </a:p>
          <a:p>
            <a:pPr lvl="2"/>
            <a:r>
              <a:rPr lang="sv-SE" i="1" dirty="0" smtClean="0"/>
              <a:t>(2) if </a:t>
            </a:r>
            <a:r>
              <a:rPr lang="sv-SE" i="1" dirty="0" smtClean="0"/>
              <a:t>the cell has only one possible value, fill </a:t>
            </a:r>
            <a:r>
              <a:rPr lang="sv-SE" i="1" dirty="0" smtClean="0"/>
              <a:t>it</a:t>
            </a:r>
            <a:endParaRPr lang="sv-SE" i="1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11560" y="3573016"/>
            <a:ext cx="7467600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numCol="2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sv-SE" sz="1400" i="1" dirty="0" smtClean="0">
                <a:solidFill>
                  <a:schemeClr val="tx1"/>
                </a:solidFill>
              </a:rPr>
              <a:t> i=1:9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sv-SE" sz="1400" i="1" dirty="0" smtClean="0">
                <a:solidFill>
                  <a:schemeClr val="tx1"/>
                </a:solidFill>
              </a:rPr>
              <a:t> j=1:9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if </a:t>
            </a:r>
            <a:r>
              <a:rPr lang="sv-SE" sz="1400" i="1" dirty="0" smtClean="0">
                <a:solidFill>
                  <a:schemeClr val="tx1"/>
                </a:solidFill>
              </a:rPr>
              <a:t>(A(i,j)+B(i,j))==0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possible=[];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for </a:t>
            </a:r>
            <a:r>
              <a:rPr lang="sv-SE" sz="1400" i="1" dirty="0" smtClean="0">
                <a:solidFill>
                  <a:schemeClr val="tx1"/>
                </a:solidFill>
              </a:rPr>
              <a:t>k=1:9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B(i,j)=k;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flag2=verific(A+B);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sv-SE" sz="1400" i="1" dirty="0" smtClean="0">
                <a:solidFill>
                  <a:schemeClr val="tx1"/>
                </a:solidFill>
              </a:rPr>
              <a:t> flag2==0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    possible=[possible k];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end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end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B(i,j)=0;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if </a:t>
            </a:r>
            <a:r>
              <a:rPr lang="sv-SE" sz="1400" i="1" dirty="0" smtClean="0">
                <a:solidFill>
                  <a:schemeClr val="tx1"/>
                </a:solidFill>
              </a:rPr>
              <a:t>length(possible)==1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tx1"/>
                </a:solidFill>
              </a:rPr>
              <a:t>                B(i,j)=</a:t>
            </a:r>
            <a:r>
              <a:rPr lang="sv-SE" sz="1400" i="1" dirty="0" smtClean="0">
                <a:solidFill>
                  <a:schemeClr val="tx1"/>
                </a:solidFill>
              </a:rPr>
              <a:t>possible;</a:t>
            </a:r>
            <a:endParaRPr lang="sv-SE" sz="1400" i="1" dirty="0" smtClean="0">
              <a:solidFill>
                <a:schemeClr val="tx1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    end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endParaRPr lang="sv-SE" sz="1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    end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sv-SE" sz="1400" i="1" dirty="0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endParaRPr kumimoji="0" lang="sv-SE" sz="1400" b="0" i="1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5760132" y="4905164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68144" y="5445224"/>
            <a:ext cx="1656184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Fill the possible value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en-GB" dirty="0" smtClean="0"/>
              <a:t>The key internal function </a:t>
            </a:r>
            <a:r>
              <a:rPr lang="en-GB" dirty="0" smtClean="0"/>
              <a:t>is: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sz="1800" i="1" dirty="0" err="1" smtClean="0">
                <a:solidFill>
                  <a:srgbClr val="C00000"/>
                </a:solidFill>
              </a:rPr>
              <a:t>iSudokuALG</a:t>
            </a:r>
            <a:r>
              <a:rPr lang="en-GB" sz="1800" i="1" dirty="0" smtClean="0">
                <a:solidFill>
                  <a:srgbClr val="C00000"/>
                </a:solidFill>
              </a:rPr>
              <a:t>(A</a:t>
            </a:r>
            <a:r>
              <a:rPr lang="en-GB" sz="1800" i="1" dirty="0" smtClean="0">
                <a:solidFill>
                  <a:srgbClr val="C00000"/>
                </a:solidFill>
              </a:rPr>
              <a:t>)</a:t>
            </a:r>
            <a:endParaRPr lang="sv-SE" sz="1800" i="1" dirty="0" smtClean="0">
              <a:solidFill>
                <a:srgbClr val="C00000"/>
              </a:solidFill>
            </a:endParaRPr>
          </a:p>
          <a:p>
            <a:pPr lvl="1"/>
            <a:r>
              <a:rPr lang="sv-SE" dirty="0" smtClean="0"/>
              <a:t>Steps:</a:t>
            </a:r>
          </a:p>
          <a:p>
            <a:pPr lvl="2"/>
            <a:r>
              <a:rPr lang="sv-SE" i="1" dirty="0" smtClean="0"/>
              <a:t>(1) Find </a:t>
            </a:r>
            <a:r>
              <a:rPr lang="sv-SE" i="1" dirty="0" smtClean="0"/>
              <a:t>all the possible values for the empty cell</a:t>
            </a:r>
          </a:p>
          <a:p>
            <a:pPr lvl="2"/>
            <a:r>
              <a:rPr lang="sv-SE" i="1" dirty="0" smtClean="0"/>
              <a:t>(2) if </a:t>
            </a:r>
            <a:r>
              <a:rPr lang="sv-SE" i="1" dirty="0" smtClean="0"/>
              <a:t>the cell has only one possible value, fill it</a:t>
            </a:r>
          </a:p>
          <a:p>
            <a:pPr lvl="2"/>
            <a:r>
              <a:rPr lang="sv-SE" i="1" dirty="0" smtClean="0"/>
              <a:t>(3) If  </a:t>
            </a:r>
            <a:r>
              <a:rPr lang="sv-SE" i="1" dirty="0" smtClean="0"/>
              <a:t>all the cells have more than one possible </a:t>
            </a:r>
            <a:r>
              <a:rPr lang="sv-SE" i="1" dirty="0" smtClean="0"/>
              <a:t>value </a:t>
            </a:r>
            <a:r>
              <a:rPr lang="sv-SE" i="1" dirty="0" smtClean="0"/>
              <a:t>we fill in a tentative value for one </a:t>
            </a:r>
            <a:r>
              <a:rPr lang="sv-SE" i="1" dirty="0" smtClean="0"/>
              <a:t>cell</a:t>
            </a:r>
            <a:endParaRPr lang="sv-SE" i="1" dirty="0" smtClean="0"/>
          </a:p>
          <a:p>
            <a:pPr lvl="2"/>
            <a:r>
              <a:rPr lang="sv-SE" i="1" dirty="0" smtClean="0"/>
              <a:t>(4) Verify </a:t>
            </a:r>
            <a:r>
              <a:rPr lang="sv-SE" i="1" dirty="0" smtClean="0"/>
              <a:t>the </a:t>
            </a:r>
            <a:r>
              <a:rPr lang="sv-SE" i="1" dirty="0" smtClean="0"/>
              <a:t>puzzle:</a:t>
            </a:r>
          </a:p>
          <a:p>
            <a:pPr lvl="2">
              <a:buNone/>
            </a:pPr>
            <a:r>
              <a:rPr lang="sv-SE" i="1" dirty="0" smtClean="0"/>
              <a:t>	</a:t>
            </a:r>
            <a:r>
              <a:rPr lang="sv-SE" i="1" dirty="0" smtClean="0">
                <a:solidFill>
                  <a:srgbClr val="C00000"/>
                </a:solidFill>
              </a:rPr>
              <a:t>function </a:t>
            </a:r>
            <a:r>
              <a:rPr lang="sv-SE" i="1" dirty="0" smtClean="0">
                <a:solidFill>
                  <a:srgbClr val="C00000"/>
                </a:solidFill>
              </a:rPr>
              <a:t>[val]=verific(A)</a:t>
            </a:r>
            <a:endParaRPr lang="sv-SE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1"/>
            <a:r>
              <a:rPr lang="sv-SE" dirty="0" smtClean="0"/>
              <a:t>We assume for simplification in this example a simpler 4 by 4 grid with 2 by 2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467600" cy="4873752"/>
          </a:xfrm>
        </p:spPr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			    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</a:t>
                      </a:r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2</a:t>
                      </a:r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3</a:t>
                      </a:r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4</a:t>
                      </a:r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>
                          <a:effectLst/>
                        </a:rPr>
                        <a:t>2</a:t>
                      </a:r>
                      <a:r>
                        <a:rPr lang="en-GB" i="1" dirty="0" smtClean="0"/>
                        <a:t>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34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12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14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12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23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843808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effectLst/>
                        </a:rPr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34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14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12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23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779912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87824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effectLst/>
                        </a:rPr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</a:t>
                      </a:r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4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24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13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23</a:t>
                      </a:r>
                      <a:endParaRPr lang="en-GB" i="1" dirty="0"/>
                    </a:p>
                  </a:txBody>
                  <a:tcPr vert="wordArt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987824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9992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79912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499992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1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effectLst/>
                        </a:rPr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4</a:t>
                      </a:r>
                      <a:endParaRPr lang="en-GB" i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2</a:t>
                      </a:r>
                      <a:endParaRPr lang="en-GB" i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1</a:t>
                      </a:r>
                      <a:endParaRPr lang="en-GB" i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3</a:t>
                      </a:r>
                      <a:endParaRPr lang="en-GB" i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49999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2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2007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220072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effectLst/>
                        </a:rPr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 vert="wordArt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04390"/>
          </a:xfrm>
        </p:spPr>
        <p:txBody>
          <a:bodyPr/>
          <a:lstStyle/>
          <a:p>
            <a:r>
              <a:rPr lang="sv-SE" dirty="0" smtClean="0"/>
              <a:t>Background Of Sudoku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92500"/>
          </a:bodyPr>
          <a:lstStyle/>
          <a:p>
            <a:r>
              <a:rPr lang="sv-SE" sz="2200" dirty="0" smtClean="0"/>
              <a:t>From the Japanese: ”SU”, means ”number” and ”DOKU”, means ”single”.</a:t>
            </a:r>
          </a:p>
          <a:p>
            <a:endParaRPr lang="sv-SE" sz="2200" dirty="0" smtClean="0"/>
          </a:p>
          <a:p>
            <a:r>
              <a:rPr lang="sv-SE" sz="2200" dirty="0" smtClean="0"/>
              <a:t>It is based on the concept of </a:t>
            </a:r>
            <a:r>
              <a:rPr lang="sv-SE" sz="2200" b="1" i="1" dirty="0" smtClean="0"/>
              <a:t>Latin Squares</a:t>
            </a:r>
            <a:r>
              <a:rPr lang="sv-SE" sz="2200" dirty="0" smtClean="0"/>
              <a:t> (similar to magic squares)</a:t>
            </a:r>
            <a:r>
              <a:rPr lang="sv-SE" sz="2200" b="1" i="1" dirty="0" smtClean="0"/>
              <a:t> </a:t>
            </a:r>
            <a:r>
              <a:rPr lang="sv-SE" sz="2200" dirty="0" smtClean="0"/>
              <a:t>introduced by Leonhard Euler in the 18th century.</a:t>
            </a:r>
          </a:p>
          <a:p>
            <a:endParaRPr lang="sv-SE" sz="2200" dirty="0" smtClean="0"/>
          </a:p>
          <a:p>
            <a:r>
              <a:rPr lang="sv-SE" sz="2200" dirty="0" smtClean="0"/>
              <a:t>The board is composed by a </a:t>
            </a:r>
            <a:r>
              <a:rPr lang="sv-SE" sz="2200" b="1" dirty="0" smtClean="0"/>
              <a:t>9x9 grid</a:t>
            </a:r>
            <a:r>
              <a:rPr lang="sv-SE" sz="2200" dirty="0" smtClean="0"/>
              <a:t>. The whole grid is divided into sub-squares containing a </a:t>
            </a:r>
            <a:r>
              <a:rPr lang="sv-SE" sz="2200" b="1" dirty="0" smtClean="0"/>
              <a:t>3x3</a:t>
            </a:r>
            <a:r>
              <a:rPr lang="sv-SE" sz="2200" dirty="0" smtClean="0"/>
              <a:t> grid each.</a:t>
            </a:r>
          </a:p>
          <a:p>
            <a:endParaRPr lang="sv-SE" sz="2200" dirty="0" smtClean="0"/>
          </a:p>
          <a:p>
            <a:r>
              <a:rPr lang="sv-SE" sz="2200" dirty="0" smtClean="0"/>
              <a:t>The purpose of the game is to insert numbers (1-9) in the board</a:t>
            </a:r>
            <a:r>
              <a:rPr lang="sv-SE" sz="2200" b="1" i="1" dirty="0" smtClean="0"/>
              <a:t> without repeating a number in each row, column or sub-square</a:t>
            </a:r>
            <a:r>
              <a:rPr lang="sv-SE" sz="2200" dirty="0" smtClean="0"/>
              <a:t>.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925144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There is a large number of possible algorithms to solve Sudoku puzzles, from the brute force algorithm to stochastic search algorithms.</a:t>
            </a:r>
          </a:p>
          <a:p>
            <a:endParaRPr lang="en-US" sz="2200" dirty="0" smtClean="0"/>
          </a:p>
          <a:p>
            <a:r>
              <a:rPr lang="en-US" sz="2200" dirty="0" smtClean="0"/>
              <a:t>Finding a suitable algorithm to solve any particular Sudoku game proved to be very difficult.</a:t>
            </a:r>
          </a:p>
          <a:p>
            <a:endParaRPr lang="en-US" sz="2200" dirty="0" smtClean="0"/>
          </a:p>
          <a:p>
            <a:r>
              <a:rPr lang="en-US" sz="2200" dirty="0" smtClean="0"/>
              <a:t>Using a GUI helped the developers to generate Sudoku games and verify solutions in a simple and quick way.</a:t>
            </a:r>
          </a:p>
          <a:p>
            <a:endParaRPr lang="en-US" sz="2200" dirty="0" smtClean="0"/>
          </a:p>
          <a:p>
            <a:r>
              <a:rPr lang="en-US" sz="2200" dirty="0" smtClean="0"/>
              <a:t>The obtained results using the implemented Sudoku solver have been successful, for this reason we don’t foresee any major changes to our solution.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and Implement a Sudoku Puzzle Solver using Matlab.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4348" t="4254" r="4348" b="6400"/>
          <a:stretch>
            <a:fillRect/>
          </a:stretch>
        </p:blipFill>
        <p:spPr bwMode="auto">
          <a:xfrm>
            <a:off x="2627784" y="2780928"/>
            <a:ext cx="30243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44008" y="1600200"/>
            <a:ext cx="4032448" cy="4709120"/>
          </a:xfrm>
        </p:spPr>
        <p:txBody>
          <a:bodyPr>
            <a:normAutofit/>
          </a:bodyPr>
          <a:lstStyle/>
          <a:p>
            <a:r>
              <a:rPr lang="sv-SE" dirty="0" smtClean="0"/>
              <a:t>Implemented using Matlab’s GUI Design Environment (</a:t>
            </a:r>
            <a:r>
              <a:rPr lang="sv-SE" b="1" dirty="0" smtClean="0"/>
              <a:t>GUIDE</a:t>
            </a:r>
            <a:r>
              <a:rPr lang="sv-SE" dirty="0" smtClean="0"/>
              <a:t>).</a:t>
            </a:r>
          </a:p>
          <a:p>
            <a:r>
              <a:rPr lang="sv-SE" dirty="0" smtClean="0"/>
              <a:t>Used </a:t>
            </a:r>
            <a:r>
              <a:rPr lang="sv-SE" b="1" dirty="0" smtClean="0"/>
              <a:t>drag &amp; drop </a:t>
            </a:r>
            <a:r>
              <a:rPr lang="sv-SE" dirty="0" smtClean="0"/>
              <a:t>components to create the layout.</a:t>
            </a:r>
          </a:p>
          <a:p>
            <a:r>
              <a:rPr lang="sv-SE" dirty="0" smtClean="0"/>
              <a:t>Each component has:</a:t>
            </a:r>
          </a:p>
          <a:p>
            <a:pPr lvl="1"/>
            <a:r>
              <a:rPr lang="sv-SE" dirty="0" smtClean="0"/>
              <a:t>A list of properties that can be edited (color, size, position, etc)</a:t>
            </a:r>
          </a:p>
          <a:p>
            <a:pPr lvl="1"/>
            <a:r>
              <a:rPr lang="sv-SE" b="1" dirty="0" smtClean="0"/>
              <a:t>Callback functions </a:t>
            </a:r>
            <a:r>
              <a:rPr lang="sv-SE" dirty="0" smtClean="0"/>
              <a:t>to model its behavior.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490" t="5229" r="9209" b="5229"/>
          <a:stretch>
            <a:fillRect/>
          </a:stretch>
        </p:blipFill>
        <p:spPr bwMode="auto">
          <a:xfrm>
            <a:off x="683568" y="1700808"/>
            <a:ext cx="382671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95536" y="2060848"/>
            <a:ext cx="124495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Static Text</a:t>
            </a:r>
            <a:endParaRPr lang="en-U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691680" y="2276872"/>
            <a:ext cx="432048" cy="15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907704" y="6309320"/>
            <a:ext cx="85151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cxnSp>
        <p:nvCxnSpPr>
          <p:cNvPr id="16" name="15 Conector recto de flecha"/>
          <p:cNvCxnSpPr/>
          <p:nvPr/>
        </p:nvCxnSpPr>
        <p:spPr>
          <a:xfrm rot="16200000" flipV="1">
            <a:off x="1583668" y="5913276"/>
            <a:ext cx="360040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V="1">
            <a:off x="2015716" y="5985284"/>
            <a:ext cx="432048" cy="72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2555776" y="5949280"/>
            <a:ext cx="360040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2987824" y="5877272"/>
            <a:ext cx="576064" cy="4320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 rot="16200000">
            <a:off x="-125732" y="3518220"/>
            <a:ext cx="9798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Textbox</a:t>
            </a:r>
            <a:endParaRPr lang="en-US" dirty="0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611560" y="2780928"/>
            <a:ext cx="720080" cy="648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683568" y="3717032"/>
            <a:ext cx="1224136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611560" y="4005064"/>
            <a:ext cx="1584176" cy="13681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6480720" cy="4637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dirty="0" smtClean="0"/>
              <a:t>Functionality is achieved using </a:t>
            </a:r>
            <a:r>
              <a:rPr lang="sv-SE" b="1" dirty="0" smtClean="0"/>
              <a:t>four buttons</a:t>
            </a:r>
            <a:r>
              <a:rPr lang="sv-SE" dirty="0" smtClean="0"/>
              <a:t>:</a:t>
            </a:r>
          </a:p>
          <a:p>
            <a:r>
              <a:rPr lang="en-US" b="1" dirty="0" smtClean="0"/>
              <a:t>Random</a:t>
            </a:r>
          </a:p>
          <a:p>
            <a:pPr lvl="1"/>
            <a:r>
              <a:rPr lang="en-US" dirty="0" smtClean="0"/>
              <a:t>Creates and displays a random game</a:t>
            </a:r>
          </a:p>
          <a:p>
            <a:r>
              <a:rPr lang="en-US" b="1" dirty="0" smtClean="0"/>
              <a:t>Solve</a:t>
            </a:r>
          </a:p>
          <a:p>
            <a:pPr lvl="1"/>
            <a:r>
              <a:rPr lang="en-US" dirty="0" smtClean="0"/>
              <a:t>Solves the game and displays the solution</a:t>
            </a:r>
          </a:p>
          <a:p>
            <a:r>
              <a:rPr lang="en-US" b="1" dirty="0" smtClean="0"/>
              <a:t>Verify</a:t>
            </a:r>
          </a:p>
          <a:p>
            <a:pPr lvl="1"/>
            <a:r>
              <a:rPr lang="en-US" dirty="0" smtClean="0"/>
              <a:t>Verifies the correctness of the game</a:t>
            </a:r>
          </a:p>
          <a:p>
            <a:r>
              <a:rPr lang="en-US" b="1" dirty="0" smtClean="0"/>
              <a:t>Clear</a:t>
            </a:r>
          </a:p>
          <a:p>
            <a:pPr lvl="1"/>
            <a:r>
              <a:rPr lang="en-US" dirty="0" smtClean="0"/>
              <a:t>Clears the board</a:t>
            </a:r>
          </a:p>
          <a:p>
            <a:endParaRPr lang="sv-S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439" t="3910" r="10260" b="4850"/>
          <a:stretch>
            <a:fillRect/>
          </a:stretch>
        </p:blipFill>
        <p:spPr bwMode="auto">
          <a:xfrm>
            <a:off x="6588224" y="2276872"/>
            <a:ext cx="2016224" cy="239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9025" t="12011" r="13122" b="15809"/>
          <a:stretch>
            <a:fillRect/>
          </a:stretch>
        </p:blipFill>
        <p:spPr bwMode="auto">
          <a:xfrm>
            <a:off x="5580112" y="5013176"/>
            <a:ext cx="21602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5439" t="3910" r="10260" b="4850"/>
          <a:stretch>
            <a:fillRect/>
          </a:stretch>
        </p:blipFill>
        <p:spPr bwMode="auto">
          <a:xfrm>
            <a:off x="3419872" y="1772816"/>
            <a:ext cx="1952445" cy="220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8290" t="5455" r="10897" b="5455"/>
          <a:stretch>
            <a:fillRect/>
          </a:stretch>
        </p:blipFill>
        <p:spPr bwMode="auto">
          <a:xfrm>
            <a:off x="6444207" y="1800692"/>
            <a:ext cx="1944216" cy="21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l="9025" t="12011" r="13122" b="15809"/>
          <a:stretch>
            <a:fillRect/>
          </a:stretch>
        </p:blipFill>
        <p:spPr bwMode="auto">
          <a:xfrm>
            <a:off x="6228184" y="4797152"/>
            <a:ext cx="216024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l="6490" t="5229" r="9209" b="5229"/>
          <a:stretch>
            <a:fillRect/>
          </a:stretch>
        </p:blipFill>
        <p:spPr bwMode="auto">
          <a:xfrm>
            <a:off x="395536" y="1772816"/>
            <a:ext cx="1872208" cy="218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411760" y="2636912"/>
            <a:ext cx="86113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</a:t>
            </a:r>
            <a:endParaRPr lang="en-US" sz="1400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339752" y="2880812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436096" y="2880812"/>
            <a:ext cx="10081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580112" y="2636912"/>
            <a:ext cx="63350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</a:t>
            </a:r>
            <a:endParaRPr lang="en-US" sz="1400" dirty="0"/>
          </a:p>
        </p:txBody>
      </p:sp>
      <p:cxnSp>
        <p:nvCxnSpPr>
          <p:cNvPr id="32" name="31 Conector recto"/>
          <p:cNvCxnSpPr/>
          <p:nvPr/>
        </p:nvCxnSpPr>
        <p:spPr>
          <a:xfrm rot="5400000" flipH="1" flipV="1">
            <a:off x="7236296" y="15846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rot="10800000">
            <a:off x="1331640" y="144065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rot="5400000">
            <a:off x="1223628" y="154866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139952" y="1196752"/>
            <a:ext cx="61266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4653136"/>
            <a:ext cx="5904656" cy="17281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sv-SE" sz="2000" dirty="0" smtClean="0"/>
              <a:t>Simplified program operation: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Games are loaded from an Excel database.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Random game is displayed.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Game matrix is sent to the sudoku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Solved matrix is received and displayed.</a:t>
            </a:r>
            <a:endParaRPr lang="sv-SE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115616" y="4005064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699792" y="2996952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724128" y="2996952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388424" y="2636912"/>
            <a:ext cx="31290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7380312" y="4221088"/>
            <a:ext cx="63325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Verify</a:t>
            </a:r>
            <a:endParaRPr lang="en-US" sz="1400" dirty="0"/>
          </a:p>
        </p:txBody>
      </p:sp>
      <p:cxnSp>
        <p:nvCxnSpPr>
          <p:cNvPr id="46" name="45 Conector recto de flecha"/>
          <p:cNvCxnSpPr/>
          <p:nvPr/>
        </p:nvCxnSpPr>
        <p:spPr>
          <a:xfrm rot="5400000">
            <a:off x="6949058" y="436431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Graphical User Interface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7467600" cy="524672"/>
          </a:xfrm>
        </p:spPr>
        <p:txBody>
          <a:bodyPr>
            <a:normAutofit/>
          </a:bodyPr>
          <a:lstStyle/>
          <a:p>
            <a:r>
              <a:rPr lang="sv-SE" sz="2000" dirty="0" smtClean="0"/>
              <a:t>Example of a callback function (Clear button):</a:t>
            </a:r>
            <a:endParaRPr lang="sv-SE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13285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% --- Executes on button press in </a:t>
            </a:r>
            <a:r>
              <a:rPr lang="en-US" sz="1400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ClearBtn</a:t>
            </a:r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ClearBtn_Callback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hObject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eventdata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handles)</a:t>
            </a:r>
          </a:p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% handles    structure with handles and user data (see GUIDATA)</a:t>
            </a:r>
          </a:p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%Clear the board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1:9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1:9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['c' num2str(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rowInd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num2str(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colInd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'';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'set(handles.'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', ''String'', '''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''',...  </a:t>
            </a:r>
          </a:p>
          <a:p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           ''</a:t>
            </a:r>
            <a:r>
              <a:rPr lang="en-US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FontWeight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'', ''normal'', ''Enable'', ''on''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)'];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handles.SolveBtn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'Enable'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'off'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handles.verifyBtn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'Enable'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'off'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4048" y="6093297"/>
            <a:ext cx="2016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Disables the buttons</a:t>
            </a:r>
            <a:endParaRPr lang="en-US" sz="1400" dirty="0"/>
          </a:p>
        </p:txBody>
      </p:sp>
      <p:cxnSp>
        <p:nvCxnSpPr>
          <p:cNvPr id="8" name="7 Conector recto de flecha"/>
          <p:cNvCxnSpPr/>
          <p:nvPr/>
        </p:nvCxnSpPr>
        <p:spPr>
          <a:xfrm rot="16200000" flipV="1">
            <a:off x="4968044" y="5553236"/>
            <a:ext cx="432048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10800000">
            <a:off x="4932040" y="5733256"/>
            <a:ext cx="288032" cy="21602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436096" y="4653137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Puts an empty string on every textbox component in the board</a:t>
            </a:r>
            <a:endParaRPr lang="en-US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rot="10800000">
            <a:off x="2915816" y="4653136"/>
            <a:ext cx="2448272" cy="2880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6372200" y="1628800"/>
            <a:ext cx="230425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Function that is called after the event (mouse click) </a:t>
            </a:r>
            <a:endParaRPr lang="en-US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 rot="10800000" flipV="1">
            <a:off x="5436096" y="1916832"/>
            <a:ext cx="864096" cy="3600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044824"/>
          </a:xfrm>
        </p:spPr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en-GB" dirty="0" smtClean="0"/>
              <a:t>The key internal function </a:t>
            </a:r>
            <a:r>
              <a:rPr lang="en-GB" dirty="0" smtClean="0"/>
              <a:t>is: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sz="1800" i="1" dirty="0" err="1" smtClean="0">
                <a:solidFill>
                  <a:srgbClr val="C00000"/>
                </a:solidFill>
              </a:rPr>
              <a:t>iSudokuALG</a:t>
            </a:r>
            <a:r>
              <a:rPr lang="en-GB" sz="1800" i="1" dirty="0" smtClean="0">
                <a:solidFill>
                  <a:srgbClr val="C00000"/>
                </a:solidFill>
              </a:rPr>
              <a:t>(A)</a:t>
            </a:r>
            <a:endParaRPr lang="sv-SE" sz="1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044824"/>
          </a:xfrm>
        </p:spPr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en-GB" dirty="0" smtClean="0"/>
              <a:t>The key internal function </a:t>
            </a:r>
            <a:r>
              <a:rPr lang="en-GB" dirty="0" smtClean="0"/>
              <a:t>is: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	</a:t>
            </a:r>
            <a:r>
              <a:rPr lang="en-GB" sz="1800" i="1" dirty="0" err="1" smtClean="0">
                <a:solidFill>
                  <a:srgbClr val="C00000"/>
                </a:solidFill>
              </a:rPr>
              <a:t>iSudokuALG</a:t>
            </a:r>
            <a:r>
              <a:rPr lang="en-GB" sz="1800" i="1" dirty="0" smtClean="0">
                <a:solidFill>
                  <a:srgbClr val="C00000"/>
                </a:solidFill>
              </a:rPr>
              <a:t>(A</a:t>
            </a:r>
            <a:r>
              <a:rPr lang="en-GB" sz="1800" i="1" dirty="0" smtClean="0">
                <a:solidFill>
                  <a:srgbClr val="C00000"/>
                </a:solidFill>
              </a:rPr>
              <a:t>)</a:t>
            </a:r>
            <a:endParaRPr lang="sv-SE" sz="1800" i="1" dirty="0" smtClean="0">
              <a:solidFill>
                <a:srgbClr val="C00000"/>
              </a:solidFill>
            </a:endParaRPr>
          </a:p>
          <a:p>
            <a:pPr lvl="1"/>
            <a:r>
              <a:rPr lang="sv-SE" dirty="0" smtClean="0"/>
              <a:t>Steps:</a:t>
            </a:r>
          </a:p>
          <a:p>
            <a:pPr lvl="2"/>
            <a:r>
              <a:rPr lang="sv-SE" i="1" dirty="0" smtClean="0"/>
              <a:t>(1) </a:t>
            </a:r>
            <a:r>
              <a:rPr lang="sv-SE" i="1" dirty="0" smtClean="0"/>
              <a:t>Find </a:t>
            </a:r>
            <a:r>
              <a:rPr lang="sv-SE" i="1" dirty="0" smtClean="0"/>
              <a:t>all the possible values for the empty </a:t>
            </a:r>
            <a:r>
              <a:rPr lang="sv-SE" i="1" dirty="0" smtClean="0"/>
              <a:t>cell</a:t>
            </a:r>
          </a:p>
          <a:p>
            <a:pPr lvl="2">
              <a:buNone/>
            </a:pPr>
            <a:endParaRPr lang="sv-SE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129</TotalTime>
  <Words>826</Words>
  <Application>Microsoft Office PowerPoint</Application>
  <PresentationFormat>On-screen Show (4:3)</PresentationFormat>
  <Paragraphs>261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SOLVING SUDOKU WITH MATLAB</vt:lpstr>
      <vt:lpstr>Background Of Sudoku</vt:lpstr>
      <vt:lpstr>Problem Description</vt:lpstr>
      <vt:lpstr>Graphical User Interface</vt:lpstr>
      <vt:lpstr>Graphical User Interface</vt:lpstr>
      <vt:lpstr>Graphical User Interface</vt:lpstr>
      <vt:lpstr>Graphical User Interface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Conclusions</vt:lpstr>
      <vt:lpstr>Slide 21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Eduard</cp:lastModifiedBy>
  <cp:revision>25</cp:revision>
  <dcterms:created xsi:type="dcterms:W3CDTF">2011-02-22T10:17:57Z</dcterms:created>
  <dcterms:modified xsi:type="dcterms:W3CDTF">2011-02-27T19:15:17Z</dcterms:modified>
</cp:coreProperties>
</file>