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0" r:id="rId3"/>
    <p:sldId id="257" r:id="rId4"/>
    <p:sldId id="266" r:id="rId5"/>
    <p:sldId id="267" r:id="rId6"/>
    <p:sldId id="268" r:id="rId7"/>
    <p:sldId id="269" r:id="rId8"/>
    <p:sldId id="272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>
        <p:scale>
          <a:sx n="70" d="100"/>
          <a:sy n="70" d="100"/>
        </p:scale>
        <p:origin x="-5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858000" cy="1371600"/>
          </a:xfrm>
        </p:spPr>
        <p:txBody>
          <a:bodyPr/>
          <a:lstStyle/>
          <a:p>
            <a:r>
              <a:rPr lang="sv-SE" dirty="0" smtClean="0"/>
              <a:t>Raluca Marinescu, Andrea Garcia, Ivan Castro, Eduard Enoiu</a:t>
            </a:r>
          </a:p>
          <a:p>
            <a:r>
              <a:rPr lang="sv-SE" dirty="0" smtClean="0"/>
              <a:t>Mälardalen University, Västerås, </a:t>
            </a:r>
            <a:r>
              <a:rPr lang="sv-SE" dirty="0" smtClean="0"/>
              <a:t>25.03.2011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04390"/>
          </a:xfrm>
        </p:spPr>
        <p:txBody>
          <a:bodyPr/>
          <a:lstStyle/>
          <a:p>
            <a:r>
              <a:rPr lang="sv-SE" dirty="0" smtClean="0"/>
              <a:t>Background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5256584" cy="4824536"/>
          </a:xfrm>
        </p:spPr>
        <p:txBody>
          <a:bodyPr>
            <a:normAutofit/>
          </a:bodyPr>
          <a:lstStyle/>
          <a:p>
            <a:r>
              <a:rPr lang="sv-SE" sz="1800" dirty="0" smtClean="0"/>
              <a:t>From the Japanese: ”SU”, means ”number” and ”DOKU”, means ”single”. The board is composed by a </a:t>
            </a:r>
            <a:r>
              <a:rPr lang="sv-SE" sz="1800" b="1" dirty="0" smtClean="0"/>
              <a:t>9x9 </a:t>
            </a:r>
            <a:r>
              <a:rPr lang="sv-SE" sz="1800" b="1" dirty="0" smtClean="0"/>
              <a:t>grid</a:t>
            </a:r>
            <a:r>
              <a:rPr lang="sv-SE" sz="1800" dirty="0" smtClean="0"/>
              <a:t>, </a:t>
            </a:r>
            <a:r>
              <a:rPr lang="sv-SE" sz="1800" dirty="0" smtClean="0"/>
              <a:t>sub-divided </a:t>
            </a:r>
            <a:r>
              <a:rPr lang="sv-SE" sz="1800" dirty="0" smtClean="0"/>
              <a:t>into  9 squares containing a </a:t>
            </a:r>
            <a:r>
              <a:rPr lang="sv-SE" sz="1800" b="1" dirty="0" smtClean="0"/>
              <a:t>3x3</a:t>
            </a:r>
            <a:r>
              <a:rPr lang="sv-SE" sz="1800" dirty="0" smtClean="0"/>
              <a:t> grid.</a:t>
            </a:r>
          </a:p>
          <a:p>
            <a:endParaRPr lang="sv-SE" sz="1800" dirty="0" smtClean="0"/>
          </a:p>
          <a:p>
            <a:r>
              <a:rPr lang="sv-SE" sz="1800" dirty="0" smtClean="0"/>
              <a:t>The purpose of the game is to insert numbers (1-9) in the board</a:t>
            </a:r>
            <a:r>
              <a:rPr lang="sv-SE" sz="1800" b="1" i="1" dirty="0" smtClean="0"/>
              <a:t> </a:t>
            </a:r>
            <a:r>
              <a:rPr lang="sv-SE" sz="1800" b="1" dirty="0" smtClean="0"/>
              <a:t>without repeating </a:t>
            </a:r>
            <a:r>
              <a:rPr lang="sv-SE" sz="1800" dirty="0" smtClean="0"/>
              <a:t>a number in each row, column or sub-square.</a:t>
            </a:r>
          </a:p>
          <a:p>
            <a:endParaRPr lang="sv-SE" sz="1800" dirty="0" smtClean="0"/>
          </a:p>
          <a:p>
            <a:r>
              <a:rPr lang="sv-SE" sz="1800" dirty="0" smtClean="0"/>
              <a:t>Sudoku is classified as an </a:t>
            </a:r>
            <a:r>
              <a:rPr lang="sv-SE" sz="1800" b="1" dirty="0" smtClean="0"/>
              <a:t>NP-complete </a:t>
            </a:r>
            <a:r>
              <a:rPr lang="sv-SE" sz="1800" dirty="0" smtClean="0"/>
              <a:t>problem, which means there is no known efficient algorithm to solve the puzzles.</a:t>
            </a:r>
          </a:p>
          <a:p>
            <a:endParaRPr lang="sv-SE" sz="1800" dirty="0" smtClean="0"/>
          </a:p>
          <a:p>
            <a:r>
              <a:rPr lang="en-US" sz="1800" dirty="0" smtClean="0"/>
              <a:t>It has led </a:t>
            </a:r>
            <a:r>
              <a:rPr lang="en-US" sz="1800" b="1" dirty="0" smtClean="0"/>
              <a:t>researchers</a:t>
            </a:r>
            <a:r>
              <a:rPr lang="en-US" sz="1800" dirty="0" smtClean="0"/>
              <a:t> to some advances in algorithm design and implementation. </a:t>
            </a:r>
            <a:endParaRPr lang="sv-SE" sz="2000" dirty="0" smtClean="0"/>
          </a:p>
        </p:txBody>
      </p:sp>
      <p:pic>
        <p:nvPicPr>
          <p:cNvPr id="6" name="5 Imagen" descr="sudoku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204864"/>
            <a:ext cx="2736304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3528392" cy="4349080"/>
          </a:xfrm>
        </p:spPr>
        <p:txBody>
          <a:bodyPr>
            <a:normAutofit/>
          </a:bodyPr>
          <a:lstStyle/>
          <a:p>
            <a:r>
              <a:rPr lang="sv-SE" sz="2000" dirty="0" smtClean="0"/>
              <a:t>Implemented using Matlab’s GUI Design Environment (</a:t>
            </a:r>
            <a:r>
              <a:rPr lang="sv-SE" sz="2000" b="1" dirty="0" smtClean="0"/>
              <a:t>GUIDE</a:t>
            </a:r>
            <a:r>
              <a:rPr lang="sv-SE" sz="2000" dirty="0" smtClean="0"/>
              <a:t>).</a:t>
            </a:r>
          </a:p>
          <a:p>
            <a:r>
              <a:rPr lang="sv-SE" sz="2000" dirty="0" smtClean="0"/>
              <a:t>Used </a:t>
            </a:r>
            <a:r>
              <a:rPr lang="sv-SE" sz="2000" b="1" dirty="0" smtClean="0"/>
              <a:t>drag &amp; drop </a:t>
            </a:r>
            <a:r>
              <a:rPr lang="sv-SE" sz="2000" dirty="0" smtClean="0"/>
              <a:t>components to create the layout.</a:t>
            </a:r>
          </a:p>
          <a:p>
            <a:r>
              <a:rPr lang="sv-SE" sz="2000" dirty="0" smtClean="0"/>
              <a:t>Each component has:</a:t>
            </a:r>
          </a:p>
          <a:p>
            <a:pPr lvl="1"/>
            <a:r>
              <a:rPr lang="sv-SE" sz="2000" dirty="0" smtClean="0"/>
              <a:t>A list of properties that can be edited (color, size, position, etc)</a:t>
            </a:r>
          </a:p>
          <a:p>
            <a:pPr lvl="1"/>
            <a:r>
              <a:rPr lang="sv-SE" sz="2000" b="1" dirty="0" smtClean="0"/>
              <a:t>Callback functions </a:t>
            </a:r>
            <a:r>
              <a:rPr lang="sv-SE" sz="2000" dirty="0" smtClean="0"/>
              <a:t>to model its behavior.</a:t>
            </a:r>
          </a:p>
          <a:p>
            <a:endParaRPr lang="sv-S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90" t="5229" r="9209" b="5229"/>
          <a:stretch>
            <a:fillRect/>
          </a:stretch>
        </p:blipFill>
        <p:spPr bwMode="auto">
          <a:xfrm>
            <a:off x="4788024" y="2132856"/>
            <a:ext cx="331648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5724128" y="6165304"/>
            <a:ext cx="12490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4 Buttons</a:t>
            </a:r>
            <a:endParaRPr lang="en-US" b="1" dirty="0"/>
          </a:p>
        </p:txBody>
      </p:sp>
      <p:cxnSp>
        <p:nvCxnSpPr>
          <p:cNvPr id="16" name="15 Conector recto de flecha"/>
          <p:cNvCxnSpPr/>
          <p:nvPr/>
        </p:nvCxnSpPr>
        <p:spPr>
          <a:xfrm rot="16200000" flipV="1">
            <a:off x="5400092" y="5769260"/>
            <a:ext cx="36004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V="1">
            <a:off x="5832140" y="5841268"/>
            <a:ext cx="432048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 flipH="1" flipV="1">
            <a:off x="6372200" y="5805264"/>
            <a:ext cx="360040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6804248" y="5733256"/>
            <a:ext cx="57606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4277796" y="1556792"/>
            <a:ext cx="16294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81 Textboxes</a:t>
            </a:r>
            <a:endParaRPr lang="en-US" b="1" dirty="0"/>
          </a:p>
        </p:txBody>
      </p:sp>
      <p:cxnSp>
        <p:nvCxnSpPr>
          <p:cNvPr id="32" name="31 Conector recto de flecha"/>
          <p:cNvCxnSpPr/>
          <p:nvPr/>
        </p:nvCxnSpPr>
        <p:spPr>
          <a:xfrm rot="16200000" flipH="1">
            <a:off x="4133781" y="2708921"/>
            <a:ext cx="1944216" cy="3600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6200000" flipH="1">
            <a:off x="4529824" y="2312876"/>
            <a:ext cx="1440160" cy="648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876256" y="1268760"/>
            <a:ext cx="17281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 </a:t>
            </a:r>
            <a:r>
              <a:rPr lang="en-US" b="1" dirty="0" err="1" smtClean="0"/>
              <a:t>subsquares</a:t>
            </a:r>
            <a:endParaRPr lang="en-US" b="1" dirty="0" smtClean="0"/>
          </a:p>
          <a:p>
            <a:pPr algn="ctr"/>
            <a:r>
              <a:rPr lang="en-US" dirty="0" smtClean="0"/>
              <a:t>(different color)</a:t>
            </a:r>
            <a:endParaRPr lang="en-US" dirty="0"/>
          </a:p>
        </p:txBody>
      </p:sp>
      <p:cxnSp>
        <p:nvCxnSpPr>
          <p:cNvPr id="43" name="42 Conector recto de flecha"/>
          <p:cNvCxnSpPr/>
          <p:nvPr/>
        </p:nvCxnSpPr>
        <p:spPr>
          <a:xfrm rot="10800000" flipV="1">
            <a:off x="6732240" y="1916832"/>
            <a:ext cx="1008112" cy="9361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5400000">
            <a:off x="6336196" y="3104964"/>
            <a:ext cx="252028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/>
          <p:nvPr/>
        </p:nvSpPr>
        <p:spPr>
          <a:xfrm>
            <a:off x="5940152" y="2852936"/>
            <a:ext cx="100811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Rectángulo"/>
          <p:cNvSpPr/>
          <p:nvPr/>
        </p:nvSpPr>
        <p:spPr>
          <a:xfrm>
            <a:off x="6732240" y="4581128"/>
            <a:ext cx="10081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Random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20480" cy="4277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Creates </a:t>
            </a:r>
            <a:r>
              <a:rPr lang="en-US" dirty="0" smtClean="0"/>
              <a:t>and displays a </a:t>
            </a:r>
            <a:r>
              <a:rPr lang="en-US" b="1" dirty="0" smtClean="0"/>
              <a:t>random game </a:t>
            </a:r>
            <a:r>
              <a:rPr lang="en-US" dirty="0" smtClean="0"/>
              <a:t>on the board. </a:t>
            </a:r>
            <a:endParaRPr lang="en-US" dirty="0" smtClean="0"/>
          </a:p>
          <a:p>
            <a:r>
              <a:rPr lang="en-US" dirty="0" smtClean="0"/>
              <a:t>Selects </a:t>
            </a:r>
            <a:r>
              <a:rPr lang="en-US" dirty="0" smtClean="0"/>
              <a:t>a game from a database of several games.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Characteristics</a:t>
            </a:r>
          </a:p>
          <a:p>
            <a:r>
              <a:rPr lang="en-US" dirty="0" smtClean="0"/>
              <a:t>The only button </a:t>
            </a:r>
            <a:r>
              <a:rPr lang="en-US" b="1" dirty="0" smtClean="0"/>
              <a:t>enabled</a:t>
            </a:r>
            <a:r>
              <a:rPr lang="en-US" dirty="0" smtClean="0"/>
              <a:t> when </a:t>
            </a:r>
            <a:r>
              <a:rPr lang="en-US" dirty="0" smtClean="0"/>
              <a:t>the </a:t>
            </a:r>
            <a:r>
              <a:rPr lang="en-US" dirty="0" smtClean="0"/>
              <a:t>application is </a:t>
            </a:r>
            <a:r>
              <a:rPr lang="en-US" b="1" dirty="0" smtClean="0"/>
              <a:t>started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dirty="0" smtClean="0"/>
              <a:t>a game has </a:t>
            </a:r>
            <a:r>
              <a:rPr lang="en-US" dirty="0" smtClean="0"/>
              <a:t>been displayed</a:t>
            </a:r>
            <a:r>
              <a:rPr lang="en-US" dirty="0" smtClean="0"/>
              <a:t>, the remaining buttons get </a:t>
            </a:r>
            <a:r>
              <a:rPr lang="en-US" dirty="0" smtClean="0"/>
              <a:t>enabled.</a:t>
            </a:r>
          </a:p>
        </p:txBody>
      </p:sp>
      <p:pic>
        <p:nvPicPr>
          <p:cNvPr id="1026" name="Picture 2" descr="C:\Users\Andrea\Documents\Maestria\4to Semestre\Numerical Methods\Seminar\Img\boar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392215" cy="402542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5243492" y="694437"/>
            <a:ext cx="120071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Hint Cell </a:t>
            </a:r>
            <a:r>
              <a:rPr lang="en-US" dirty="0" smtClean="0"/>
              <a:t>(black)</a:t>
            </a:r>
            <a:endParaRPr lang="en-US" dirty="0"/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5076056" y="1700808"/>
            <a:ext cx="936104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16200000" flipH="1">
            <a:off x="5256076" y="1880828"/>
            <a:ext cx="1296144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H="1">
            <a:off x="5652120" y="1628800"/>
            <a:ext cx="936104" cy="3600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876256" y="836712"/>
            <a:ext cx="13773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Empty Cell</a:t>
            </a:r>
            <a:endParaRPr lang="en-US" b="1" dirty="0"/>
          </a:p>
        </p:txBody>
      </p:sp>
      <p:cxnSp>
        <p:nvCxnSpPr>
          <p:cNvPr id="23" name="22 Conector recto de flecha"/>
          <p:cNvCxnSpPr/>
          <p:nvPr/>
        </p:nvCxnSpPr>
        <p:spPr>
          <a:xfrm rot="5400000">
            <a:off x="6588224" y="1484784"/>
            <a:ext cx="1152128" cy="57606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rot="16200000" flipH="1">
            <a:off x="6912260" y="1880828"/>
            <a:ext cx="1512168" cy="14401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724128" y="5517232"/>
            <a:ext cx="19442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Hint </a:t>
            </a:r>
            <a:r>
              <a:rPr lang="en-US" sz="1400" b="1" i="1" dirty="0" smtClean="0"/>
              <a:t>cells cannot</a:t>
            </a:r>
            <a:r>
              <a:rPr lang="en-US" sz="1400" i="1" dirty="0" smtClean="0"/>
              <a:t> </a:t>
            </a:r>
            <a:r>
              <a:rPr lang="en-US" sz="1400" b="1" i="1" dirty="0" smtClean="0"/>
              <a:t>be </a:t>
            </a:r>
            <a:r>
              <a:rPr lang="en-US" sz="1400" b="1" i="1" dirty="0" smtClean="0"/>
              <a:t>modified </a:t>
            </a:r>
            <a:r>
              <a:rPr lang="en-US" sz="1400" i="1" dirty="0" smtClean="0"/>
              <a:t>by the user.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Solve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20480" cy="44930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Objective:</a:t>
            </a:r>
          </a:p>
          <a:p>
            <a:r>
              <a:rPr lang="en-US" dirty="0" smtClean="0"/>
              <a:t>Solves </a:t>
            </a:r>
            <a:r>
              <a:rPr lang="en-US" dirty="0" smtClean="0"/>
              <a:t>the current game and displays the solution on </a:t>
            </a:r>
            <a:r>
              <a:rPr lang="en-US" dirty="0" smtClean="0"/>
              <a:t>the board.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Three </a:t>
            </a:r>
            <a:r>
              <a:rPr lang="en-US" b="1" dirty="0" smtClean="0"/>
              <a:t>main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Read </a:t>
            </a:r>
            <a:r>
              <a:rPr lang="en-US" dirty="0" smtClean="0"/>
              <a:t>the current game from the board and generate a </a:t>
            </a:r>
            <a:r>
              <a:rPr lang="en-US" b="1" dirty="0" smtClean="0"/>
              <a:t>numerical </a:t>
            </a:r>
            <a:r>
              <a:rPr lang="en-US" b="1" dirty="0" smtClean="0"/>
              <a:t>matrix </a:t>
            </a:r>
            <a:r>
              <a:rPr lang="en-US" dirty="0" smtClean="0"/>
              <a:t>of </a:t>
            </a:r>
            <a:r>
              <a:rPr lang="en-US" dirty="0" smtClean="0"/>
              <a:t>81 </a:t>
            </a:r>
            <a:r>
              <a:rPr lang="en-US" dirty="0" smtClean="0"/>
              <a:t>elements. Empty cells are </a:t>
            </a:r>
            <a:r>
              <a:rPr lang="en-US" dirty="0" smtClean="0"/>
              <a:t>substituted by </a:t>
            </a:r>
            <a:r>
              <a:rPr lang="en-US" dirty="0" smtClean="0"/>
              <a:t>zeros. A </a:t>
            </a:r>
            <a:r>
              <a:rPr lang="en-US" b="1" dirty="0" smtClean="0"/>
              <a:t>validation</a:t>
            </a:r>
            <a:r>
              <a:rPr lang="en-US" dirty="0" smtClean="0"/>
              <a:t> </a:t>
            </a:r>
            <a:r>
              <a:rPr lang="en-US" dirty="0" smtClean="0"/>
              <a:t>of the </a:t>
            </a:r>
            <a:r>
              <a:rPr lang="en-US" b="1" dirty="0" smtClean="0"/>
              <a:t>input data </a:t>
            </a:r>
            <a:r>
              <a:rPr lang="en-US" dirty="0" smtClean="0"/>
              <a:t>is </a:t>
            </a:r>
            <a:r>
              <a:rPr lang="en-US" dirty="0" smtClean="0"/>
              <a:t>performed.</a:t>
            </a:r>
            <a:r>
              <a:rPr lang="en-US" sz="3200" b="1" dirty="0" smtClean="0">
                <a:solidFill>
                  <a:srgbClr val="FF0000"/>
                </a:solidFill>
              </a:rPr>
              <a:t>*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Execute</a:t>
            </a:r>
            <a:r>
              <a:rPr lang="en-US" dirty="0" smtClean="0"/>
              <a:t> </a:t>
            </a:r>
            <a:r>
              <a:rPr lang="en-US" dirty="0" smtClean="0"/>
              <a:t>the Sudoku solver function, </a:t>
            </a:r>
            <a:r>
              <a:rPr lang="en-US" i="1" dirty="0" err="1" smtClean="0"/>
              <a:t>iSudokuALG</a:t>
            </a:r>
            <a:r>
              <a:rPr lang="en-US" i="1" dirty="0" smtClean="0"/>
              <a:t>,</a:t>
            </a:r>
            <a:r>
              <a:rPr lang="en-US" dirty="0" smtClean="0"/>
              <a:t> using the </a:t>
            </a:r>
            <a:r>
              <a:rPr lang="en-US" dirty="0" smtClean="0"/>
              <a:t>numerical matrix </a:t>
            </a:r>
            <a:r>
              <a:rPr lang="en-US" dirty="0" smtClean="0"/>
              <a:t>as an input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Retrieve </a:t>
            </a:r>
            <a:r>
              <a:rPr lang="en-US" dirty="0" smtClean="0"/>
              <a:t>the solution provided by the Sudoku solver function and </a:t>
            </a:r>
            <a:r>
              <a:rPr lang="en-US" dirty="0" smtClean="0"/>
              <a:t>populate the </a:t>
            </a:r>
            <a:r>
              <a:rPr lang="en-US" dirty="0" smtClean="0"/>
              <a:t>board. </a:t>
            </a:r>
            <a:endParaRPr lang="sv-SE" dirty="0" smtClean="0"/>
          </a:p>
        </p:txBody>
      </p:sp>
      <p:pic>
        <p:nvPicPr>
          <p:cNvPr id="2050" name="Picture 2" descr="C:\Users\Andrea\Documents\Maestria\4to Semestre\Numerical Methods\Seminar\Img\board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60"/>
            <a:ext cx="3456385" cy="3960439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364088" y="5373216"/>
            <a:ext cx="2808312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*</a:t>
            </a:r>
            <a:r>
              <a:rPr lang="en-US" sz="1400" i="1" dirty="0" smtClean="0"/>
              <a:t>Only </a:t>
            </a:r>
            <a:r>
              <a:rPr lang="en-US" sz="1400" b="1" i="1" dirty="0" smtClean="0"/>
              <a:t>integer values from </a:t>
            </a:r>
            <a:r>
              <a:rPr lang="en-US" sz="1400" b="1" i="1" dirty="0" smtClean="0"/>
              <a:t>1-9 </a:t>
            </a:r>
            <a:r>
              <a:rPr lang="en-US" sz="1400" i="1" dirty="0" smtClean="0"/>
              <a:t>can </a:t>
            </a:r>
            <a:r>
              <a:rPr lang="en-US" sz="1400" i="1" dirty="0" smtClean="0"/>
              <a:t>be inserted in the cells.</a:t>
            </a:r>
            <a:endParaRPr lang="en-US" sz="14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804248" y="548680"/>
            <a:ext cx="165618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Solution Cell</a:t>
            </a:r>
          </a:p>
          <a:p>
            <a:pPr algn="ctr"/>
            <a:r>
              <a:rPr lang="en-US" dirty="0" smtClean="0"/>
              <a:t>(red)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 rot="5400000">
            <a:off x="6768244" y="1448780"/>
            <a:ext cx="93610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>
            <a:off x="6804248" y="1700808"/>
            <a:ext cx="1296144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5400000">
            <a:off x="7092280" y="1844824"/>
            <a:ext cx="1224136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7848872" cy="1252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Objective</a:t>
            </a:r>
            <a:endParaRPr lang="en-US" b="1" dirty="0" smtClean="0"/>
          </a:p>
          <a:p>
            <a:r>
              <a:rPr lang="en-US" dirty="0" smtClean="0"/>
              <a:t>E</a:t>
            </a:r>
            <a:r>
              <a:rPr lang="en-US" dirty="0" smtClean="0"/>
              <a:t>xamines </a:t>
            </a:r>
            <a:r>
              <a:rPr lang="en-US" dirty="0" smtClean="0"/>
              <a:t>the </a:t>
            </a:r>
            <a:r>
              <a:rPr lang="en-US" b="1" dirty="0" smtClean="0"/>
              <a:t>correctness</a:t>
            </a:r>
            <a:r>
              <a:rPr lang="en-US" dirty="0" smtClean="0"/>
              <a:t> of either a partial game or a </a:t>
            </a:r>
            <a:r>
              <a:rPr lang="en-US" dirty="0" smtClean="0"/>
              <a:t>complete game</a:t>
            </a:r>
            <a:r>
              <a:rPr lang="en-US" dirty="0" smtClean="0"/>
              <a:t>. </a:t>
            </a:r>
            <a:endParaRPr lang="en-US" dirty="0" smtClean="0"/>
          </a:p>
        </p:txBody>
      </p:sp>
      <p:pic>
        <p:nvPicPr>
          <p:cNvPr id="3074" name="Picture 2" descr="C:\Users\Andrea\Documents\Maestria\4to Semestre\Numerical Methods\Seminar\Img\Popu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2775961" cy="1368152"/>
          </a:xfrm>
          <a:prstGeom prst="rect">
            <a:avLst/>
          </a:prstGeom>
          <a:noFill/>
        </p:spPr>
      </p:pic>
      <p:pic>
        <p:nvPicPr>
          <p:cNvPr id="3075" name="Picture 3" descr="C:\Users\Andrea\Documents\Maestria\4to Semestre\Numerical Methods\Seminar\Img\Popu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941168"/>
            <a:ext cx="2736304" cy="133325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499992" y="3092767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case of an </a:t>
            </a:r>
            <a:r>
              <a:rPr lang="en-US" sz="1600" b="1" dirty="0" smtClean="0"/>
              <a:t>incorrect </a:t>
            </a:r>
            <a:r>
              <a:rPr lang="en-US" sz="1600" dirty="0" smtClean="0"/>
              <a:t>game, </a:t>
            </a:r>
            <a:r>
              <a:rPr lang="en-US" sz="1600" dirty="0" smtClean="0"/>
              <a:t>the program will display a pop-up window with an </a:t>
            </a:r>
            <a:r>
              <a:rPr lang="en-US" sz="1600" b="1" dirty="0" smtClean="0"/>
              <a:t>error </a:t>
            </a:r>
            <a:r>
              <a:rPr lang="en-US" sz="1600" b="1" dirty="0" smtClean="0"/>
              <a:t>message.</a:t>
            </a:r>
            <a:endParaRPr lang="en-US" sz="1600" b="1" dirty="0"/>
          </a:p>
        </p:txBody>
      </p:sp>
      <p:sp>
        <p:nvSpPr>
          <p:cNvPr id="7" name="6 Rectángulo"/>
          <p:cNvSpPr/>
          <p:nvPr/>
        </p:nvSpPr>
        <p:spPr>
          <a:xfrm>
            <a:off x="4499992" y="4941168"/>
            <a:ext cx="35283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case of a </a:t>
            </a:r>
            <a:r>
              <a:rPr lang="en-US" sz="1600" b="1" dirty="0" smtClean="0"/>
              <a:t>correct </a:t>
            </a:r>
            <a:r>
              <a:rPr lang="en-US" sz="1600" dirty="0" smtClean="0"/>
              <a:t>game a pop-up window will state this. In a partial game, the </a:t>
            </a:r>
            <a:r>
              <a:rPr lang="en-US" sz="1600" b="1" dirty="0" smtClean="0"/>
              <a:t>number of </a:t>
            </a:r>
            <a:r>
              <a:rPr lang="en-US" sz="1600" b="1" dirty="0" smtClean="0"/>
              <a:t>remaining </a:t>
            </a:r>
            <a:r>
              <a:rPr lang="en-US" sz="1600" b="1" dirty="0" smtClean="0"/>
              <a:t>empty </a:t>
            </a:r>
            <a:r>
              <a:rPr lang="en-US" sz="1600" b="1" dirty="0" smtClean="0"/>
              <a:t>cells </a:t>
            </a:r>
            <a:r>
              <a:rPr lang="en-US" sz="1600" dirty="0" smtClean="0"/>
              <a:t>will also be stated.</a:t>
            </a:r>
            <a:endParaRPr lang="sv-SE" sz="16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827584" y="4725144"/>
            <a:ext cx="748883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Clear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92488" cy="27649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b="1" dirty="0" smtClean="0"/>
              <a:t>clears</a:t>
            </a:r>
            <a:r>
              <a:rPr lang="en-US" dirty="0" smtClean="0"/>
              <a:t> </a:t>
            </a:r>
            <a:r>
              <a:rPr lang="en-US" dirty="0" smtClean="0"/>
              <a:t>the board and </a:t>
            </a:r>
            <a:r>
              <a:rPr lang="en-US" b="1" dirty="0" smtClean="0"/>
              <a:t>disables</a:t>
            </a:r>
            <a:r>
              <a:rPr lang="en-US" dirty="0" smtClean="0"/>
              <a:t> all the buttons except the random </a:t>
            </a:r>
            <a:r>
              <a:rPr lang="en-US" dirty="0" smtClean="0"/>
              <a:t>button, returning the </a:t>
            </a:r>
            <a:r>
              <a:rPr lang="en-US" dirty="0" smtClean="0"/>
              <a:t>program to its initial state.</a:t>
            </a:r>
            <a:endParaRPr lang="sv-SE" dirty="0" smtClean="0"/>
          </a:p>
        </p:txBody>
      </p:sp>
      <p:pic>
        <p:nvPicPr>
          <p:cNvPr id="4098" name="Picture 2" descr="C:\Users\Andrea\Documents\Maestria\4to Semestre\Numerical Methods\Seminar\Img\boar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4784"/>
            <a:ext cx="3524400" cy="39785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Game Database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5112568" cy="31683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to </a:t>
            </a:r>
            <a:r>
              <a:rPr lang="en-US" dirty="0" smtClean="0"/>
              <a:t>have </a:t>
            </a:r>
            <a:r>
              <a:rPr lang="en-US" dirty="0" smtClean="0"/>
              <a:t>different </a:t>
            </a:r>
            <a:r>
              <a:rPr lang="en-US" dirty="0" smtClean="0"/>
              <a:t>games to be </a:t>
            </a:r>
            <a:r>
              <a:rPr lang="en-US" b="1" dirty="0" smtClean="0"/>
              <a:t>Microsoft</a:t>
            </a:r>
            <a:r>
              <a:rPr lang="en-US" dirty="0" smtClean="0"/>
              <a:t> </a:t>
            </a:r>
            <a:r>
              <a:rPr lang="en-US" b="1" dirty="0" smtClean="0"/>
              <a:t>Excel</a:t>
            </a:r>
            <a:r>
              <a:rPr lang="en-US" dirty="0" smtClean="0"/>
              <a:t> solved.</a:t>
            </a:r>
          </a:p>
          <a:p>
            <a:r>
              <a:rPr lang="en-US" dirty="0" smtClean="0"/>
              <a:t>Includes </a:t>
            </a:r>
            <a:r>
              <a:rPr lang="en-US" dirty="0" smtClean="0"/>
              <a:t>games of </a:t>
            </a:r>
            <a:r>
              <a:rPr lang="en-US" b="1" dirty="0" smtClean="0"/>
              <a:t>different </a:t>
            </a:r>
            <a:r>
              <a:rPr lang="en-US" b="1" dirty="0" smtClean="0"/>
              <a:t>levels </a:t>
            </a:r>
            <a:r>
              <a:rPr lang="en-US" dirty="0" smtClean="0"/>
              <a:t>of difficulty.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games </a:t>
            </a:r>
            <a:r>
              <a:rPr lang="en-US" dirty="0" smtClean="0"/>
              <a:t>are </a:t>
            </a:r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dirty="0" smtClean="0"/>
              <a:t>when </a:t>
            </a:r>
            <a:r>
              <a:rPr lang="en-US" dirty="0" smtClean="0"/>
              <a:t>the GUI </a:t>
            </a:r>
            <a:r>
              <a:rPr lang="en-US" dirty="0" smtClean="0"/>
              <a:t>is </a:t>
            </a:r>
            <a:r>
              <a:rPr lang="en-US" b="1" dirty="0" smtClean="0"/>
              <a:t>initialized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reading process is performed by means of MATLAB's built-in </a:t>
            </a:r>
            <a:r>
              <a:rPr lang="en-US" dirty="0" smtClean="0"/>
              <a:t>function </a:t>
            </a:r>
            <a:r>
              <a:rPr lang="en-US" b="1" dirty="0" err="1" smtClean="0"/>
              <a:t>xlsread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 descr="C:\Users\Andrea\Documents\Maestria\4to Semestre\Numerical Methods\Seminar\Img\Exce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72816"/>
            <a:ext cx="2689288" cy="2815047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971600" y="5085184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 predefined games from the input spreadsheet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[num,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cellMat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xlsread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('sudoku.xls', 'Games');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632848" cy="4925144"/>
          </a:xfrm>
        </p:spPr>
        <p:txBody>
          <a:bodyPr>
            <a:noAutofit/>
          </a:bodyPr>
          <a:lstStyle/>
          <a:p>
            <a:r>
              <a:rPr lang="en-US" sz="2200" dirty="0" smtClean="0"/>
              <a:t>Implementing a Sudoku solver in MATLAB allowed us to use many tools and built-in functions presented during the course.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The combination of a simple, yet effective algorithm with a graphical user interface allowed us to generate games, solve them and verify the given solutions in a simple and quick way.</a:t>
            </a:r>
          </a:p>
          <a:p>
            <a:endParaRPr lang="en-US" sz="2200" dirty="0" smtClean="0"/>
          </a:p>
          <a:p>
            <a:r>
              <a:rPr lang="en-US" sz="2200" dirty="0" smtClean="0"/>
              <a:t>Good communication and coordination among the team members made possible the completion of the project before the established deadline.</a:t>
            </a:r>
            <a:endParaRPr lang="en-US" sz="2200" dirty="0"/>
          </a:p>
        </p:txBody>
      </p:sp>
      <p:pic>
        <p:nvPicPr>
          <p:cNvPr id="1026" name="Picture 2" descr="C:\Users\Ivan\AppData\Local\Microsoft\Windows\Temporary Internet Files\Content.IE5\41PZ2NV9\MC9000788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5517232"/>
            <a:ext cx="1716807" cy="134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0F0F0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547</TotalTime>
  <Words>571</Words>
  <Application>Microsoft Office PowerPoint</Application>
  <PresentationFormat>Presentación en pantalla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Oriel</vt:lpstr>
      <vt:lpstr>SOLVING SUDOKU WITH MATLAB</vt:lpstr>
      <vt:lpstr>Background</vt:lpstr>
      <vt:lpstr>Graphical User Interface</vt:lpstr>
      <vt:lpstr>Random Button</vt:lpstr>
      <vt:lpstr>Solve Button</vt:lpstr>
      <vt:lpstr>Verify Button</vt:lpstr>
      <vt:lpstr>Clear Button</vt:lpstr>
      <vt:lpstr>Game Database</vt:lpstr>
      <vt:lpstr>Conclusions</vt:lpstr>
    </vt:vector>
  </TitlesOfParts>
  <Company>MDH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Andrea</cp:lastModifiedBy>
  <cp:revision>51</cp:revision>
  <dcterms:created xsi:type="dcterms:W3CDTF">2011-02-22T10:17:57Z</dcterms:created>
  <dcterms:modified xsi:type="dcterms:W3CDTF">2011-03-24T16:24:57Z</dcterms:modified>
</cp:coreProperties>
</file>