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8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3999B-4774-4295-ADDF-C205A2CDD7F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D8DCC-DC19-4E31-BDBB-18F30FFB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0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A5175-1CD4-405D-A424-DEDF3B7263E5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2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2DD-B0FA-48DD-9EE9-385A1558F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856B1-9559-4B22-A09B-32B29CA0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F33-59A7-4E7E-A035-6D0ED317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9C93-418E-4A32-B45D-7136BF99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0551-74B8-4F62-BEC8-16F3362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201D-CEB3-42F9-93FE-9A945736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C519-7496-41C5-92FB-F1911B33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80C5-B898-4D22-B015-DAD8DAF9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BA81-0F8C-4875-A7C8-3BB72762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F9B2-8F98-418B-B2D0-E78A6C3B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6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E08B6-8E68-4613-A50C-10ED187E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B0A29-2D03-4477-8320-6013BC76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CF38-D5B7-4A22-91FC-E62D438F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554E-3F6C-4B76-BF75-496FC046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DBF6-B9A0-462B-AA13-E44792A8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96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5.wmf"/>
          <p:cNvPicPr>
            <a:picLocks noChangeAspect="1"/>
          </p:cNvPicPr>
          <p:nvPr userDrawn="1"/>
        </p:nvPicPr>
        <p:blipFill>
          <a:blip r:embed="rId2" cstate="print"/>
          <a:srcRect t="78958"/>
          <a:stretch>
            <a:fillRect/>
          </a:stretch>
        </p:blipFill>
        <p:spPr>
          <a:xfrm>
            <a:off x="0" y="5414974"/>
            <a:ext cx="12192000" cy="1443037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4" y="0"/>
            <a:ext cx="11895017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 userDrawn="1">
            <p:ph type="ctrTitle"/>
          </p:nvPr>
        </p:nvSpPr>
        <p:spPr>
          <a:xfrm>
            <a:off x="458268" y="4877292"/>
            <a:ext cx="10491105" cy="5486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600" b="1" kern="1200" dirty="0">
                <a:solidFill>
                  <a:srgbClr val="F7964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Subtitle 2"/>
          <p:cNvSpPr>
            <a:spLocks noGrp="1"/>
          </p:cNvSpPr>
          <p:nvPr userDrawn="1">
            <p:ph type="subTitle" idx="1"/>
          </p:nvPr>
        </p:nvSpPr>
        <p:spPr>
          <a:xfrm>
            <a:off x="458268" y="5511060"/>
            <a:ext cx="8431718" cy="87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IN" sz="2000" b="1" i="1" kern="1200" dirty="0">
                <a:solidFill>
                  <a:srgbClr val="F7964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pic>
        <p:nvPicPr>
          <p:cNvPr id="10" name="Picture 9" descr="MVI_176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8" b="2197"/>
          <a:stretch/>
        </p:blipFill>
        <p:spPr>
          <a:xfrm>
            <a:off x="0" y="0"/>
            <a:ext cx="11899070" cy="5413248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grpSp>
        <p:nvGrpSpPr>
          <p:cNvPr id="11" name="Group 10"/>
          <p:cNvGrpSpPr/>
          <p:nvPr userDrawn="1"/>
        </p:nvGrpSpPr>
        <p:grpSpPr>
          <a:xfrm>
            <a:off x="11345988" y="600075"/>
            <a:ext cx="588105" cy="496090"/>
            <a:chOff x="9218615" y="600075"/>
            <a:chExt cx="477835" cy="496090"/>
          </a:xfrm>
        </p:grpSpPr>
        <p:sp>
          <p:nvSpPr>
            <p:cNvPr id="12" name="Oval 11"/>
            <p:cNvSpPr/>
            <p:nvPr userDrawn="1"/>
          </p:nvSpPr>
          <p:spPr>
            <a:xfrm>
              <a:off x="9242426" y="628649"/>
              <a:ext cx="454024" cy="4389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9218615" y="600075"/>
              <a:ext cx="477250" cy="496090"/>
            </a:xfrm>
            <a:custGeom>
              <a:avLst/>
              <a:gdLst/>
              <a:ahLst/>
              <a:cxnLst>
                <a:cxn ang="0">
                  <a:pos x="298" y="524"/>
                </a:cxn>
                <a:cxn ang="0">
                  <a:pos x="283" y="589"/>
                </a:cxn>
                <a:cxn ang="0">
                  <a:pos x="349" y="608"/>
                </a:cxn>
                <a:cxn ang="0">
                  <a:pos x="412" y="558"/>
                </a:cxn>
                <a:cxn ang="0">
                  <a:pos x="455" y="560"/>
                </a:cxn>
                <a:cxn ang="0">
                  <a:pos x="434" y="645"/>
                </a:cxn>
                <a:cxn ang="0">
                  <a:pos x="475" y="702"/>
                </a:cxn>
                <a:cxn ang="0">
                  <a:pos x="532" y="668"/>
                </a:cxn>
                <a:cxn ang="0">
                  <a:pos x="528" y="596"/>
                </a:cxn>
                <a:cxn ang="0">
                  <a:pos x="532" y="529"/>
                </a:cxn>
                <a:cxn ang="0">
                  <a:pos x="604" y="599"/>
                </a:cxn>
                <a:cxn ang="0">
                  <a:pos x="674" y="603"/>
                </a:cxn>
                <a:cxn ang="0">
                  <a:pos x="687" y="540"/>
                </a:cxn>
                <a:cxn ang="0">
                  <a:pos x="632" y="503"/>
                </a:cxn>
                <a:cxn ang="0">
                  <a:pos x="538" y="466"/>
                </a:cxn>
                <a:cxn ang="0">
                  <a:pos x="648" y="439"/>
                </a:cxn>
                <a:cxn ang="0">
                  <a:pos x="693" y="388"/>
                </a:cxn>
                <a:cxn ang="0">
                  <a:pos x="654" y="338"/>
                </a:cxn>
                <a:cxn ang="0">
                  <a:pos x="591" y="359"/>
                </a:cxn>
                <a:cxn ang="0">
                  <a:pos x="502" y="445"/>
                </a:cxn>
                <a:cxn ang="0">
                  <a:pos x="535" y="327"/>
                </a:cxn>
                <a:cxn ang="0">
                  <a:pos x="521" y="262"/>
                </a:cxn>
                <a:cxn ang="0">
                  <a:pos x="456" y="256"/>
                </a:cxn>
                <a:cxn ang="0">
                  <a:pos x="434" y="319"/>
                </a:cxn>
                <a:cxn ang="0">
                  <a:pos x="465" y="425"/>
                </a:cxn>
                <a:cxn ang="0">
                  <a:pos x="386" y="364"/>
                </a:cxn>
                <a:cxn ang="0">
                  <a:pos x="327" y="337"/>
                </a:cxn>
                <a:cxn ang="0">
                  <a:pos x="277" y="379"/>
                </a:cxn>
                <a:cxn ang="0">
                  <a:pos x="318" y="438"/>
                </a:cxn>
                <a:cxn ang="0">
                  <a:pos x="59" y="388"/>
                </a:cxn>
                <a:cxn ang="0">
                  <a:pos x="110" y="258"/>
                </a:cxn>
                <a:cxn ang="0">
                  <a:pos x="200" y="152"/>
                </a:cxn>
                <a:cxn ang="0">
                  <a:pos x="321" y="80"/>
                </a:cxn>
                <a:cxn ang="0">
                  <a:pos x="463" y="49"/>
                </a:cxn>
                <a:cxn ang="0">
                  <a:pos x="651" y="80"/>
                </a:cxn>
                <a:cxn ang="0">
                  <a:pos x="805" y="187"/>
                </a:cxn>
                <a:cxn ang="0">
                  <a:pos x="858" y="172"/>
                </a:cxn>
                <a:cxn ang="0">
                  <a:pos x="680" y="40"/>
                </a:cxn>
                <a:cxn ang="0">
                  <a:pos x="502" y="0"/>
                </a:cxn>
                <a:cxn ang="0">
                  <a:pos x="341" y="22"/>
                </a:cxn>
                <a:cxn ang="0">
                  <a:pos x="196" y="94"/>
                </a:cxn>
                <a:cxn ang="0">
                  <a:pos x="83" y="209"/>
                </a:cxn>
                <a:cxn ang="0">
                  <a:pos x="15" y="355"/>
                </a:cxn>
                <a:cxn ang="0">
                  <a:pos x="4" y="523"/>
                </a:cxn>
                <a:cxn ang="0">
                  <a:pos x="48" y="679"/>
                </a:cxn>
                <a:cxn ang="0">
                  <a:pos x="143" y="809"/>
                </a:cxn>
                <a:cxn ang="0">
                  <a:pos x="275" y="902"/>
                </a:cxn>
                <a:cxn ang="0">
                  <a:pos x="435" y="946"/>
                </a:cxn>
                <a:cxn ang="0">
                  <a:pos x="586" y="938"/>
                </a:cxn>
                <a:cxn ang="0">
                  <a:pos x="790" y="843"/>
                </a:cxn>
                <a:cxn ang="0">
                  <a:pos x="854" y="698"/>
                </a:cxn>
                <a:cxn ang="0">
                  <a:pos x="723" y="831"/>
                </a:cxn>
                <a:cxn ang="0">
                  <a:pos x="542" y="896"/>
                </a:cxn>
                <a:cxn ang="0">
                  <a:pos x="380" y="887"/>
                </a:cxn>
                <a:cxn ang="0">
                  <a:pos x="249" y="832"/>
                </a:cxn>
                <a:cxn ang="0">
                  <a:pos x="145" y="739"/>
                </a:cxn>
                <a:cxn ang="0">
                  <a:pos x="76" y="619"/>
                </a:cxn>
              </a:cxnLst>
              <a:rect l="0" t="0" r="r" b="b"/>
              <a:pathLst>
                <a:path w="912" h="949">
                  <a:moveTo>
                    <a:pt x="50" y="498"/>
                  </a:moveTo>
                  <a:lnTo>
                    <a:pt x="357" y="498"/>
                  </a:lnTo>
                  <a:lnTo>
                    <a:pt x="344" y="502"/>
                  </a:lnTo>
                  <a:lnTo>
                    <a:pt x="331" y="505"/>
                  </a:lnTo>
                  <a:lnTo>
                    <a:pt x="318" y="511"/>
                  </a:lnTo>
                  <a:lnTo>
                    <a:pt x="308" y="517"/>
                  </a:lnTo>
                  <a:lnTo>
                    <a:pt x="298" y="524"/>
                  </a:lnTo>
                  <a:lnTo>
                    <a:pt x="290" y="532"/>
                  </a:lnTo>
                  <a:lnTo>
                    <a:pt x="284" y="540"/>
                  </a:lnTo>
                  <a:lnTo>
                    <a:pt x="280" y="550"/>
                  </a:lnTo>
                  <a:lnTo>
                    <a:pt x="277" y="559"/>
                  </a:lnTo>
                  <a:lnTo>
                    <a:pt x="277" y="569"/>
                  </a:lnTo>
                  <a:lnTo>
                    <a:pt x="279" y="580"/>
                  </a:lnTo>
                  <a:lnTo>
                    <a:pt x="283" y="589"/>
                  </a:lnTo>
                  <a:lnTo>
                    <a:pt x="289" y="597"/>
                  </a:lnTo>
                  <a:lnTo>
                    <a:pt x="297" y="603"/>
                  </a:lnTo>
                  <a:lnTo>
                    <a:pt x="306" y="608"/>
                  </a:lnTo>
                  <a:lnTo>
                    <a:pt x="316" y="611"/>
                  </a:lnTo>
                  <a:lnTo>
                    <a:pt x="327" y="612"/>
                  </a:lnTo>
                  <a:lnTo>
                    <a:pt x="337" y="611"/>
                  </a:lnTo>
                  <a:lnTo>
                    <a:pt x="349" y="608"/>
                  </a:lnTo>
                  <a:lnTo>
                    <a:pt x="359" y="603"/>
                  </a:lnTo>
                  <a:lnTo>
                    <a:pt x="366" y="599"/>
                  </a:lnTo>
                  <a:lnTo>
                    <a:pt x="373" y="595"/>
                  </a:lnTo>
                  <a:lnTo>
                    <a:pt x="379" y="590"/>
                  </a:lnTo>
                  <a:lnTo>
                    <a:pt x="386" y="584"/>
                  </a:lnTo>
                  <a:lnTo>
                    <a:pt x="399" y="572"/>
                  </a:lnTo>
                  <a:lnTo>
                    <a:pt x="412" y="558"/>
                  </a:lnTo>
                  <a:lnTo>
                    <a:pt x="425" y="543"/>
                  </a:lnTo>
                  <a:lnTo>
                    <a:pt x="438" y="529"/>
                  </a:lnTo>
                  <a:lnTo>
                    <a:pt x="452" y="516"/>
                  </a:lnTo>
                  <a:lnTo>
                    <a:pt x="468" y="504"/>
                  </a:lnTo>
                  <a:lnTo>
                    <a:pt x="465" y="523"/>
                  </a:lnTo>
                  <a:lnTo>
                    <a:pt x="461" y="542"/>
                  </a:lnTo>
                  <a:lnTo>
                    <a:pt x="455" y="560"/>
                  </a:lnTo>
                  <a:lnTo>
                    <a:pt x="448" y="579"/>
                  </a:lnTo>
                  <a:lnTo>
                    <a:pt x="442" y="596"/>
                  </a:lnTo>
                  <a:lnTo>
                    <a:pt x="438" y="613"/>
                  </a:lnTo>
                  <a:lnTo>
                    <a:pt x="435" y="621"/>
                  </a:lnTo>
                  <a:lnTo>
                    <a:pt x="434" y="630"/>
                  </a:lnTo>
                  <a:lnTo>
                    <a:pt x="434" y="638"/>
                  </a:lnTo>
                  <a:lnTo>
                    <a:pt x="434" y="645"/>
                  </a:lnTo>
                  <a:lnTo>
                    <a:pt x="435" y="658"/>
                  </a:lnTo>
                  <a:lnTo>
                    <a:pt x="438" y="668"/>
                  </a:lnTo>
                  <a:lnTo>
                    <a:pt x="442" y="677"/>
                  </a:lnTo>
                  <a:lnTo>
                    <a:pt x="449" y="686"/>
                  </a:lnTo>
                  <a:lnTo>
                    <a:pt x="456" y="693"/>
                  </a:lnTo>
                  <a:lnTo>
                    <a:pt x="466" y="699"/>
                  </a:lnTo>
                  <a:lnTo>
                    <a:pt x="475" y="702"/>
                  </a:lnTo>
                  <a:lnTo>
                    <a:pt x="486" y="704"/>
                  </a:lnTo>
                  <a:lnTo>
                    <a:pt x="495" y="702"/>
                  </a:lnTo>
                  <a:lnTo>
                    <a:pt x="506" y="699"/>
                  </a:lnTo>
                  <a:lnTo>
                    <a:pt x="514" y="693"/>
                  </a:lnTo>
                  <a:lnTo>
                    <a:pt x="521" y="686"/>
                  </a:lnTo>
                  <a:lnTo>
                    <a:pt x="528" y="677"/>
                  </a:lnTo>
                  <a:lnTo>
                    <a:pt x="532" y="668"/>
                  </a:lnTo>
                  <a:lnTo>
                    <a:pt x="535" y="658"/>
                  </a:lnTo>
                  <a:lnTo>
                    <a:pt x="536" y="645"/>
                  </a:lnTo>
                  <a:lnTo>
                    <a:pt x="536" y="638"/>
                  </a:lnTo>
                  <a:lnTo>
                    <a:pt x="536" y="630"/>
                  </a:lnTo>
                  <a:lnTo>
                    <a:pt x="535" y="621"/>
                  </a:lnTo>
                  <a:lnTo>
                    <a:pt x="532" y="613"/>
                  </a:lnTo>
                  <a:lnTo>
                    <a:pt x="528" y="596"/>
                  </a:lnTo>
                  <a:lnTo>
                    <a:pt x="522" y="579"/>
                  </a:lnTo>
                  <a:lnTo>
                    <a:pt x="516" y="560"/>
                  </a:lnTo>
                  <a:lnTo>
                    <a:pt x="510" y="542"/>
                  </a:lnTo>
                  <a:lnTo>
                    <a:pt x="506" y="523"/>
                  </a:lnTo>
                  <a:lnTo>
                    <a:pt x="502" y="504"/>
                  </a:lnTo>
                  <a:lnTo>
                    <a:pt x="518" y="516"/>
                  </a:lnTo>
                  <a:lnTo>
                    <a:pt x="532" y="529"/>
                  </a:lnTo>
                  <a:lnTo>
                    <a:pt x="547" y="543"/>
                  </a:lnTo>
                  <a:lnTo>
                    <a:pt x="559" y="558"/>
                  </a:lnTo>
                  <a:lnTo>
                    <a:pt x="571" y="572"/>
                  </a:lnTo>
                  <a:lnTo>
                    <a:pt x="584" y="584"/>
                  </a:lnTo>
                  <a:lnTo>
                    <a:pt x="591" y="590"/>
                  </a:lnTo>
                  <a:lnTo>
                    <a:pt x="598" y="595"/>
                  </a:lnTo>
                  <a:lnTo>
                    <a:pt x="604" y="599"/>
                  </a:lnTo>
                  <a:lnTo>
                    <a:pt x="611" y="603"/>
                  </a:lnTo>
                  <a:lnTo>
                    <a:pt x="623" y="608"/>
                  </a:lnTo>
                  <a:lnTo>
                    <a:pt x="633" y="611"/>
                  </a:lnTo>
                  <a:lnTo>
                    <a:pt x="644" y="612"/>
                  </a:lnTo>
                  <a:lnTo>
                    <a:pt x="654" y="611"/>
                  </a:lnTo>
                  <a:lnTo>
                    <a:pt x="665" y="608"/>
                  </a:lnTo>
                  <a:lnTo>
                    <a:pt x="674" y="603"/>
                  </a:lnTo>
                  <a:lnTo>
                    <a:pt x="681" y="597"/>
                  </a:lnTo>
                  <a:lnTo>
                    <a:pt x="688" y="589"/>
                  </a:lnTo>
                  <a:lnTo>
                    <a:pt x="692" y="580"/>
                  </a:lnTo>
                  <a:lnTo>
                    <a:pt x="694" y="569"/>
                  </a:lnTo>
                  <a:lnTo>
                    <a:pt x="693" y="559"/>
                  </a:lnTo>
                  <a:lnTo>
                    <a:pt x="690" y="550"/>
                  </a:lnTo>
                  <a:lnTo>
                    <a:pt x="687" y="540"/>
                  </a:lnTo>
                  <a:lnTo>
                    <a:pt x="680" y="532"/>
                  </a:lnTo>
                  <a:lnTo>
                    <a:pt x="672" y="524"/>
                  </a:lnTo>
                  <a:lnTo>
                    <a:pt x="662" y="517"/>
                  </a:lnTo>
                  <a:lnTo>
                    <a:pt x="655" y="512"/>
                  </a:lnTo>
                  <a:lnTo>
                    <a:pt x="648" y="509"/>
                  </a:lnTo>
                  <a:lnTo>
                    <a:pt x="640" y="506"/>
                  </a:lnTo>
                  <a:lnTo>
                    <a:pt x="632" y="503"/>
                  </a:lnTo>
                  <a:lnTo>
                    <a:pt x="614" y="498"/>
                  </a:lnTo>
                  <a:lnTo>
                    <a:pt x="596" y="495"/>
                  </a:lnTo>
                  <a:lnTo>
                    <a:pt x="577" y="492"/>
                  </a:lnTo>
                  <a:lnTo>
                    <a:pt x="557" y="487"/>
                  </a:lnTo>
                  <a:lnTo>
                    <a:pt x="538" y="481"/>
                  </a:lnTo>
                  <a:lnTo>
                    <a:pt x="520" y="474"/>
                  </a:lnTo>
                  <a:lnTo>
                    <a:pt x="538" y="466"/>
                  </a:lnTo>
                  <a:lnTo>
                    <a:pt x="557" y="462"/>
                  </a:lnTo>
                  <a:lnTo>
                    <a:pt x="577" y="457"/>
                  </a:lnTo>
                  <a:lnTo>
                    <a:pt x="596" y="454"/>
                  </a:lnTo>
                  <a:lnTo>
                    <a:pt x="614" y="449"/>
                  </a:lnTo>
                  <a:lnTo>
                    <a:pt x="632" y="445"/>
                  </a:lnTo>
                  <a:lnTo>
                    <a:pt x="640" y="442"/>
                  </a:lnTo>
                  <a:lnTo>
                    <a:pt x="648" y="439"/>
                  </a:lnTo>
                  <a:lnTo>
                    <a:pt x="655" y="435"/>
                  </a:lnTo>
                  <a:lnTo>
                    <a:pt x="662" y="432"/>
                  </a:lnTo>
                  <a:lnTo>
                    <a:pt x="672" y="425"/>
                  </a:lnTo>
                  <a:lnTo>
                    <a:pt x="680" y="417"/>
                  </a:lnTo>
                  <a:lnTo>
                    <a:pt x="687" y="408"/>
                  </a:lnTo>
                  <a:lnTo>
                    <a:pt x="690" y="399"/>
                  </a:lnTo>
                  <a:lnTo>
                    <a:pt x="693" y="388"/>
                  </a:lnTo>
                  <a:lnTo>
                    <a:pt x="694" y="379"/>
                  </a:lnTo>
                  <a:lnTo>
                    <a:pt x="692" y="369"/>
                  </a:lnTo>
                  <a:lnTo>
                    <a:pt x="688" y="360"/>
                  </a:lnTo>
                  <a:lnTo>
                    <a:pt x="681" y="352"/>
                  </a:lnTo>
                  <a:lnTo>
                    <a:pt x="674" y="345"/>
                  </a:lnTo>
                  <a:lnTo>
                    <a:pt x="665" y="340"/>
                  </a:lnTo>
                  <a:lnTo>
                    <a:pt x="654" y="338"/>
                  </a:lnTo>
                  <a:lnTo>
                    <a:pt x="644" y="337"/>
                  </a:lnTo>
                  <a:lnTo>
                    <a:pt x="633" y="338"/>
                  </a:lnTo>
                  <a:lnTo>
                    <a:pt x="623" y="340"/>
                  </a:lnTo>
                  <a:lnTo>
                    <a:pt x="611" y="345"/>
                  </a:lnTo>
                  <a:lnTo>
                    <a:pt x="604" y="350"/>
                  </a:lnTo>
                  <a:lnTo>
                    <a:pt x="598" y="354"/>
                  </a:lnTo>
                  <a:lnTo>
                    <a:pt x="591" y="359"/>
                  </a:lnTo>
                  <a:lnTo>
                    <a:pt x="584" y="364"/>
                  </a:lnTo>
                  <a:lnTo>
                    <a:pt x="571" y="377"/>
                  </a:lnTo>
                  <a:lnTo>
                    <a:pt x="559" y="391"/>
                  </a:lnTo>
                  <a:lnTo>
                    <a:pt x="547" y="406"/>
                  </a:lnTo>
                  <a:lnTo>
                    <a:pt x="532" y="419"/>
                  </a:lnTo>
                  <a:lnTo>
                    <a:pt x="518" y="433"/>
                  </a:lnTo>
                  <a:lnTo>
                    <a:pt x="502" y="445"/>
                  </a:lnTo>
                  <a:lnTo>
                    <a:pt x="506" y="425"/>
                  </a:lnTo>
                  <a:lnTo>
                    <a:pt x="510" y="407"/>
                  </a:lnTo>
                  <a:lnTo>
                    <a:pt x="516" y="388"/>
                  </a:lnTo>
                  <a:lnTo>
                    <a:pt x="522" y="370"/>
                  </a:lnTo>
                  <a:lnTo>
                    <a:pt x="528" y="352"/>
                  </a:lnTo>
                  <a:lnTo>
                    <a:pt x="532" y="336"/>
                  </a:lnTo>
                  <a:lnTo>
                    <a:pt x="535" y="327"/>
                  </a:lnTo>
                  <a:lnTo>
                    <a:pt x="536" y="319"/>
                  </a:lnTo>
                  <a:lnTo>
                    <a:pt x="536" y="311"/>
                  </a:lnTo>
                  <a:lnTo>
                    <a:pt x="536" y="303"/>
                  </a:lnTo>
                  <a:lnTo>
                    <a:pt x="535" y="291"/>
                  </a:lnTo>
                  <a:lnTo>
                    <a:pt x="532" y="281"/>
                  </a:lnTo>
                  <a:lnTo>
                    <a:pt x="528" y="270"/>
                  </a:lnTo>
                  <a:lnTo>
                    <a:pt x="521" y="262"/>
                  </a:lnTo>
                  <a:lnTo>
                    <a:pt x="514" y="256"/>
                  </a:lnTo>
                  <a:lnTo>
                    <a:pt x="506" y="250"/>
                  </a:lnTo>
                  <a:lnTo>
                    <a:pt x="495" y="246"/>
                  </a:lnTo>
                  <a:lnTo>
                    <a:pt x="486" y="245"/>
                  </a:lnTo>
                  <a:lnTo>
                    <a:pt x="475" y="246"/>
                  </a:lnTo>
                  <a:lnTo>
                    <a:pt x="466" y="250"/>
                  </a:lnTo>
                  <a:lnTo>
                    <a:pt x="456" y="256"/>
                  </a:lnTo>
                  <a:lnTo>
                    <a:pt x="449" y="262"/>
                  </a:lnTo>
                  <a:lnTo>
                    <a:pt x="442" y="270"/>
                  </a:lnTo>
                  <a:lnTo>
                    <a:pt x="438" y="281"/>
                  </a:lnTo>
                  <a:lnTo>
                    <a:pt x="435" y="291"/>
                  </a:lnTo>
                  <a:lnTo>
                    <a:pt x="434" y="303"/>
                  </a:lnTo>
                  <a:lnTo>
                    <a:pt x="434" y="311"/>
                  </a:lnTo>
                  <a:lnTo>
                    <a:pt x="434" y="319"/>
                  </a:lnTo>
                  <a:lnTo>
                    <a:pt x="435" y="327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8" y="370"/>
                  </a:lnTo>
                  <a:lnTo>
                    <a:pt x="455" y="388"/>
                  </a:lnTo>
                  <a:lnTo>
                    <a:pt x="461" y="407"/>
                  </a:lnTo>
                  <a:lnTo>
                    <a:pt x="465" y="425"/>
                  </a:lnTo>
                  <a:lnTo>
                    <a:pt x="468" y="445"/>
                  </a:lnTo>
                  <a:lnTo>
                    <a:pt x="452" y="433"/>
                  </a:lnTo>
                  <a:lnTo>
                    <a:pt x="438" y="419"/>
                  </a:lnTo>
                  <a:lnTo>
                    <a:pt x="425" y="406"/>
                  </a:lnTo>
                  <a:lnTo>
                    <a:pt x="412" y="391"/>
                  </a:lnTo>
                  <a:lnTo>
                    <a:pt x="399" y="377"/>
                  </a:lnTo>
                  <a:lnTo>
                    <a:pt x="386" y="364"/>
                  </a:lnTo>
                  <a:lnTo>
                    <a:pt x="379" y="359"/>
                  </a:lnTo>
                  <a:lnTo>
                    <a:pt x="373" y="354"/>
                  </a:lnTo>
                  <a:lnTo>
                    <a:pt x="366" y="350"/>
                  </a:lnTo>
                  <a:lnTo>
                    <a:pt x="359" y="345"/>
                  </a:lnTo>
                  <a:lnTo>
                    <a:pt x="349" y="340"/>
                  </a:lnTo>
                  <a:lnTo>
                    <a:pt x="337" y="338"/>
                  </a:lnTo>
                  <a:lnTo>
                    <a:pt x="327" y="337"/>
                  </a:lnTo>
                  <a:lnTo>
                    <a:pt x="316" y="338"/>
                  </a:lnTo>
                  <a:lnTo>
                    <a:pt x="306" y="340"/>
                  </a:lnTo>
                  <a:lnTo>
                    <a:pt x="297" y="345"/>
                  </a:lnTo>
                  <a:lnTo>
                    <a:pt x="289" y="352"/>
                  </a:lnTo>
                  <a:lnTo>
                    <a:pt x="283" y="360"/>
                  </a:lnTo>
                  <a:lnTo>
                    <a:pt x="279" y="369"/>
                  </a:lnTo>
                  <a:lnTo>
                    <a:pt x="277" y="379"/>
                  </a:lnTo>
                  <a:lnTo>
                    <a:pt x="277" y="388"/>
                  </a:lnTo>
                  <a:lnTo>
                    <a:pt x="280" y="399"/>
                  </a:lnTo>
                  <a:lnTo>
                    <a:pt x="284" y="408"/>
                  </a:lnTo>
                  <a:lnTo>
                    <a:pt x="290" y="417"/>
                  </a:lnTo>
                  <a:lnTo>
                    <a:pt x="298" y="425"/>
                  </a:lnTo>
                  <a:lnTo>
                    <a:pt x="308" y="432"/>
                  </a:lnTo>
                  <a:lnTo>
                    <a:pt x="318" y="438"/>
                  </a:lnTo>
                  <a:lnTo>
                    <a:pt x="331" y="442"/>
                  </a:lnTo>
                  <a:lnTo>
                    <a:pt x="344" y="447"/>
                  </a:lnTo>
                  <a:lnTo>
                    <a:pt x="357" y="450"/>
                  </a:lnTo>
                  <a:lnTo>
                    <a:pt x="50" y="450"/>
                  </a:lnTo>
                  <a:lnTo>
                    <a:pt x="53" y="429"/>
                  </a:lnTo>
                  <a:lnTo>
                    <a:pt x="55" y="408"/>
                  </a:lnTo>
                  <a:lnTo>
                    <a:pt x="59" y="388"/>
                  </a:lnTo>
                  <a:lnTo>
                    <a:pt x="63" y="368"/>
                  </a:lnTo>
                  <a:lnTo>
                    <a:pt x="69" y="348"/>
                  </a:lnTo>
                  <a:lnTo>
                    <a:pt x="76" y="330"/>
                  </a:lnTo>
                  <a:lnTo>
                    <a:pt x="83" y="311"/>
                  </a:lnTo>
                  <a:lnTo>
                    <a:pt x="91" y="292"/>
                  </a:lnTo>
                  <a:lnTo>
                    <a:pt x="101" y="275"/>
                  </a:lnTo>
                  <a:lnTo>
                    <a:pt x="110" y="258"/>
                  </a:lnTo>
                  <a:lnTo>
                    <a:pt x="122" y="241"/>
                  </a:lnTo>
                  <a:lnTo>
                    <a:pt x="132" y="225"/>
                  </a:lnTo>
                  <a:lnTo>
                    <a:pt x="145" y="209"/>
                  </a:lnTo>
                  <a:lnTo>
                    <a:pt x="158" y="194"/>
                  </a:lnTo>
                  <a:lnTo>
                    <a:pt x="172" y="179"/>
                  </a:lnTo>
                  <a:lnTo>
                    <a:pt x="186" y="165"/>
                  </a:lnTo>
                  <a:lnTo>
                    <a:pt x="200" y="152"/>
                  </a:lnTo>
                  <a:lnTo>
                    <a:pt x="217" y="140"/>
                  </a:lnTo>
                  <a:lnTo>
                    <a:pt x="233" y="127"/>
                  </a:lnTo>
                  <a:lnTo>
                    <a:pt x="249" y="117"/>
                  </a:lnTo>
                  <a:lnTo>
                    <a:pt x="267" y="107"/>
                  </a:lnTo>
                  <a:lnTo>
                    <a:pt x="284" y="96"/>
                  </a:lnTo>
                  <a:lnTo>
                    <a:pt x="302" y="88"/>
                  </a:lnTo>
                  <a:lnTo>
                    <a:pt x="321" y="80"/>
                  </a:lnTo>
                  <a:lnTo>
                    <a:pt x="341" y="72"/>
                  </a:lnTo>
                  <a:lnTo>
                    <a:pt x="359" y="67"/>
                  </a:lnTo>
                  <a:lnTo>
                    <a:pt x="380" y="61"/>
                  </a:lnTo>
                  <a:lnTo>
                    <a:pt x="400" y="56"/>
                  </a:lnTo>
                  <a:lnTo>
                    <a:pt x="421" y="53"/>
                  </a:lnTo>
                  <a:lnTo>
                    <a:pt x="442" y="51"/>
                  </a:lnTo>
                  <a:lnTo>
                    <a:pt x="463" y="49"/>
                  </a:lnTo>
                  <a:lnTo>
                    <a:pt x="485" y="48"/>
                  </a:lnTo>
                  <a:lnTo>
                    <a:pt x="514" y="49"/>
                  </a:lnTo>
                  <a:lnTo>
                    <a:pt x="542" y="53"/>
                  </a:lnTo>
                  <a:lnTo>
                    <a:pt x="570" y="57"/>
                  </a:lnTo>
                  <a:lnTo>
                    <a:pt x="598" y="63"/>
                  </a:lnTo>
                  <a:lnTo>
                    <a:pt x="624" y="71"/>
                  </a:lnTo>
                  <a:lnTo>
                    <a:pt x="651" y="80"/>
                  </a:lnTo>
                  <a:lnTo>
                    <a:pt x="675" y="92"/>
                  </a:lnTo>
                  <a:lnTo>
                    <a:pt x="700" y="104"/>
                  </a:lnTo>
                  <a:lnTo>
                    <a:pt x="723" y="118"/>
                  </a:lnTo>
                  <a:lnTo>
                    <a:pt x="745" y="133"/>
                  </a:lnTo>
                  <a:lnTo>
                    <a:pt x="766" y="150"/>
                  </a:lnTo>
                  <a:lnTo>
                    <a:pt x="786" y="167"/>
                  </a:lnTo>
                  <a:lnTo>
                    <a:pt x="805" y="187"/>
                  </a:lnTo>
                  <a:lnTo>
                    <a:pt x="823" y="206"/>
                  </a:lnTo>
                  <a:lnTo>
                    <a:pt x="839" y="228"/>
                  </a:lnTo>
                  <a:lnTo>
                    <a:pt x="854" y="250"/>
                  </a:lnTo>
                  <a:lnTo>
                    <a:pt x="912" y="250"/>
                  </a:lnTo>
                  <a:lnTo>
                    <a:pt x="895" y="222"/>
                  </a:lnTo>
                  <a:lnTo>
                    <a:pt x="878" y="197"/>
                  </a:lnTo>
                  <a:lnTo>
                    <a:pt x="858" y="172"/>
                  </a:lnTo>
                  <a:lnTo>
                    <a:pt x="837" y="148"/>
                  </a:lnTo>
                  <a:lnTo>
                    <a:pt x="813" y="126"/>
                  </a:lnTo>
                  <a:lnTo>
                    <a:pt x="790" y="106"/>
                  </a:lnTo>
                  <a:lnTo>
                    <a:pt x="764" y="87"/>
                  </a:lnTo>
                  <a:lnTo>
                    <a:pt x="737" y="69"/>
                  </a:lnTo>
                  <a:lnTo>
                    <a:pt x="709" y="54"/>
                  </a:lnTo>
                  <a:lnTo>
                    <a:pt x="680" y="40"/>
                  </a:lnTo>
                  <a:lnTo>
                    <a:pt x="649" y="28"/>
                  </a:lnTo>
                  <a:lnTo>
                    <a:pt x="618" y="18"/>
                  </a:lnTo>
                  <a:lnTo>
                    <a:pt x="586" y="10"/>
                  </a:lnTo>
                  <a:lnTo>
                    <a:pt x="552" y="5"/>
                  </a:lnTo>
                  <a:lnTo>
                    <a:pt x="536" y="2"/>
                  </a:lnTo>
                  <a:lnTo>
                    <a:pt x="520" y="1"/>
                  </a:lnTo>
                  <a:lnTo>
                    <a:pt x="502" y="0"/>
                  </a:lnTo>
                  <a:lnTo>
                    <a:pt x="485" y="0"/>
                  </a:lnTo>
                  <a:lnTo>
                    <a:pt x="460" y="1"/>
                  </a:lnTo>
                  <a:lnTo>
                    <a:pt x="435" y="2"/>
                  </a:lnTo>
                  <a:lnTo>
                    <a:pt x="411" y="6"/>
                  </a:lnTo>
                  <a:lnTo>
                    <a:pt x="387" y="9"/>
                  </a:lnTo>
                  <a:lnTo>
                    <a:pt x="364" y="15"/>
                  </a:lnTo>
                  <a:lnTo>
                    <a:pt x="341" y="22"/>
                  </a:lnTo>
                  <a:lnTo>
                    <a:pt x="318" y="29"/>
                  </a:lnTo>
                  <a:lnTo>
                    <a:pt x="296" y="38"/>
                  </a:lnTo>
                  <a:lnTo>
                    <a:pt x="275" y="47"/>
                  </a:lnTo>
                  <a:lnTo>
                    <a:pt x="254" y="57"/>
                  </a:lnTo>
                  <a:lnTo>
                    <a:pt x="234" y="69"/>
                  </a:lnTo>
                  <a:lnTo>
                    <a:pt x="214" y="81"/>
                  </a:lnTo>
                  <a:lnTo>
                    <a:pt x="196" y="94"/>
                  </a:lnTo>
                  <a:lnTo>
                    <a:pt x="177" y="108"/>
                  </a:lnTo>
                  <a:lnTo>
                    <a:pt x="159" y="124"/>
                  </a:lnTo>
                  <a:lnTo>
                    <a:pt x="143" y="139"/>
                  </a:lnTo>
                  <a:lnTo>
                    <a:pt x="126" y="156"/>
                  </a:lnTo>
                  <a:lnTo>
                    <a:pt x="111" y="173"/>
                  </a:lnTo>
                  <a:lnTo>
                    <a:pt x="97" y="190"/>
                  </a:lnTo>
                  <a:lnTo>
                    <a:pt x="83" y="209"/>
                  </a:lnTo>
                  <a:lnTo>
                    <a:pt x="70" y="228"/>
                  </a:lnTo>
                  <a:lnTo>
                    <a:pt x="59" y="249"/>
                  </a:lnTo>
                  <a:lnTo>
                    <a:pt x="48" y="268"/>
                  </a:lnTo>
                  <a:lnTo>
                    <a:pt x="39" y="290"/>
                  </a:lnTo>
                  <a:lnTo>
                    <a:pt x="31" y="312"/>
                  </a:lnTo>
                  <a:lnTo>
                    <a:pt x="22" y="333"/>
                  </a:lnTo>
                  <a:lnTo>
                    <a:pt x="15" y="355"/>
                  </a:lnTo>
                  <a:lnTo>
                    <a:pt x="11" y="378"/>
                  </a:lnTo>
                  <a:lnTo>
                    <a:pt x="6" y="402"/>
                  </a:lnTo>
                  <a:lnTo>
                    <a:pt x="4" y="426"/>
                  </a:lnTo>
                  <a:lnTo>
                    <a:pt x="1" y="450"/>
                  </a:lnTo>
                  <a:lnTo>
                    <a:pt x="0" y="474"/>
                  </a:lnTo>
                  <a:lnTo>
                    <a:pt x="1" y="498"/>
                  </a:lnTo>
                  <a:lnTo>
                    <a:pt x="4" y="523"/>
                  </a:lnTo>
                  <a:lnTo>
                    <a:pt x="6" y="547"/>
                  </a:lnTo>
                  <a:lnTo>
                    <a:pt x="11" y="569"/>
                  </a:lnTo>
                  <a:lnTo>
                    <a:pt x="15" y="592"/>
                  </a:lnTo>
                  <a:lnTo>
                    <a:pt x="22" y="615"/>
                  </a:lnTo>
                  <a:lnTo>
                    <a:pt x="31" y="637"/>
                  </a:lnTo>
                  <a:lnTo>
                    <a:pt x="39" y="659"/>
                  </a:lnTo>
                  <a:lnTo>
                    <a:pt x="48" y="679"/>
                  </a:lnTo>
                  <a:lnTo>
                    <a:pt x="59" y="700"/>
                  </a:lnTo>
                  <a:lnTo>
                    <a:pt x="70" y="720"/>
                  </a:lnTo>
                  <a:lnTo>
                    <a:pt x="83" y="739"/>
                  </a:lnTo>
                  <a:lnTo>
                    <a:pt x="97" y="757"/>
                  </a:lnTo>
                  <a:lnTo>
                    <a:pt x="111" y="776"/>
                  </a:lnTo>
                  <a:lnTo>
                    <a:pt x="126" y="793"/>
                  </a:lnTo>
                  <a:lnTo>
                    <a:pt x="143" y="809"/>
                  </a:lnTo>
                  <a:lnTo>
                    <a:pt x="159" y="825"/>
                  </a:lnTo>
                  <a:lnTo>
                    <a:pt x="177" y="840"/>
                  </a:lnTo>
                  <a:lnTo>
                    <a:pt x="196" y="854"/>
                  </a:lnTo>
                  <a:lnTo>
                    <a:pt x="214" y="867"/>
                  </a:lnTo>
                  <a:lnTo>
                    <a:pt x="234" y="880"/>
                  </a:lnTo>
                  <a:lnTo>
                    <a:pt x="254" y="891"/>
                  </a:lnTo>
                  <a:lnTo>
                    <a:pt x="275" y="902"/>
                  </a:lnTo>
                  <a:lnTo>
                    <a:pt x="296" y="911"/>
                  </a:lnTo>
                  <a:lnTo>
                    <a:pt x="318" y="920"/>
                  </a:lnTo>
                  <a:lnTo>
                    <a:pt x="341" y="927"/>
                  </a:lnTo>
                  <a:lnTo>
                    <a:pt x="364" y="934"/>
                  </a:lnTo>
                  <a:lnTo>
                    <a:pt x="387" y="938"/>
                  </a:lnTo>
                  <a:lnTo>
                    <a:pt x="411" y="943"/>
                  </a:lnTo>
                  <a:lnTo>
                    <a:pt x="435" y="946"/>
                  </a:lnTo>
                  <a:lnTo>
                    <a:pt x="460" y="948"/>
                  </a:lnTo>
                  <a:lnTo>
                    <a:pt x="485" y="949"/>
                  </a:lnTo>
                  <a:lnTo>
                    <a:pt x="502" y="948"/>
                  </a:lnTo>
                  <a:lnTo>
                    <a:pt x="520" y="948"/>
                  </a:lnTo>
                  <a:lnTo>
                    <a:pt x="536" y="945"/>
                  </a:lnTo>
                  <a:lnTo>
                    <a:pt x="552" y="944"/>
                  </a:lnTo>
                  <a:lnTo>
                    <a:pt x="586" y="938"/>
                  </a:lnTo>
                  <a:lnTo>
                    <a:pt x="618" y="930"/>
                  </a:lnTo>
                  <a:lnTo>
                    <a:pt x="649" y="920"/>
                  </a:lnTo>
                  <a:lnTo>
                    <a:pt x="680" y="909"/>
                  </a:lnTo>
                  <a:lnTo>
                    <a:pt x="709" y="895"/>
                  </a:lnTo>
                  <a:lnTo>
                    <a:pt x="737" y="879"/>
                  </a:lnTo>
                  <a:lnTo>
                    <a:pt x="764" y="862"/>
                  </a:lnTo>
                  <a:lnTo>
                    <a:pt x="790" y="843"/>
                  </a:lnTo>
                  <a:lnTo>
                    <a:pt x="813" y="823"/>
                  </a:lnTo>
                  <a:lnTo>
                    <a:pt x="837" y="800"/>
                  </a:lnTo>
                  <a:lnTo>
                    <a:pt x="858" y="777"/>
                  </a:lnTo>
                  <a:lnTo>
                    <a:pt x="878" y="752"/>
                  </a:lnTo>
                  <a:lnTo>
                    <a:pt x="895" y="725"/>
                  </a:lnTo>
                  <a:lnTo>
                    <a:pt x="912" y="698"/>
                  </a:lnTo>
                  <a:lnTo>
                    <a:pt x="854" y="698"/>
                  </a:lnTo>
                  <a:lnTo>
                    <a:pt x="839" y="721"/>
                  </a:lnTo>
                  <a:lnTo>
                    <a:pt x="823" y="741"/>
                  </a:lnTo>
                  <a:lnTo>
                    <a:pt x="805" y="762"/>
                  </a:lnTo>
                  <a:lnTo>
                    <a:pt x="786" y="780"/>
                  </a:lnTo>
                  <a:lnTo>
                    <a:pt x="766" y="799"/>
                  </a:lnTo>
                  <a:lnTo>
                    <a:pt x="745" y="815"/>
                  </a:lnTo>
                  <a:lnTo>
                    <a:pt x="723" y="831"/>
                  </a:lnTo>
                  <a:lnTo>
                    <a:pt x="700" y="844"/>
                  </a:lnTo>
                  <a:lnTo>
                    <a:pt x="675" y="857"/>
                  </a:lnTo>
                  <a:lnTo>
                    <a:pt x="651" y="867"/>
                  </a:lnTo>
                  <a:lnTo>
                    <a:pt x="624" y="878"/>
                  </a:lnTo>
                  <a:lnTo>
                    <a:pt x="598" y="886"/>
                  </a:lnTo>
                  <a:lnTo>
                    <a:pt x="570" y="891"/>
                  </a:lnTo>
                  <a:lnTo>
                    <a:pt x="542" y="896"/>
                  </a:lnTo>
                  <a:lnTo>
                    <a:pt x="514" y="899"/>
                  </a:lnTo>
                  <a:lnTo>
                    <a:pt x="485" y="899"/>
                  </a:lnTo>
                  <a:lnTo>
                    <a:pt x="463" y="899"/>
                  </a:lnTo>
                  <a:lnTo>
                    <a:pt x="442" y="898"/>
                  </a:lnTo>
                  <a:lnTo>
                    <a:pt x="421" y="895"/>
                  </a:lnTo>
                  <a:lnTo>
                    <a:pt x="400" y="891"/>
                  </a:lnTo>
                  <a:lnTo>
                    <a:pt x="380" y="887"/>
                  </a:lnTo>
                  <a:lnTo>
                    <a:pt x="359" y="882"/>
                  </a:lnTo>
                  <a:lnTo>
                    <a:pt x="341" y="875"/>
                  </a:lnTo>
                  <a:lnTo>
                    <a:pt x="321" y="868"/>
                  </a:lnTo>
                  <a:lnTo>
                    <a:pt x="302" y="860"/>
                  </a:lnTo>
                  <a:lnTo>
                    <a:pt x="284" y="851"/>
                  </a:lnTo>
                  <a:lnTo>
                    <a:pt x="267" y="842"/>
                  </a:lnTo>
                  <a:lnTo>
                    <a:pt x="249" y="832"/>
                  </a:lnTo>
                  <a:lnTo>
                    <a:pt x="233" y="820"/>
                  </a:lnTo>
                  <a:lnTo>
                    <a:pt x="217" y="809"/>
                  </a:lnTo>
                  <a:lnTo>
                    <a:pt x="200" y="796"/>
                  </a:lnTo>
                  <a:lnTo>
                    <a:pt x="186" y="783"/>
                  </a:lnTo>
                  <a:lnTo>
                    <a:pt x="172" y="769"/>
                  </a:lnTo>
                  <a:lnTo>
                    <a:pt x="158" y="755"/>
                  </a:lnTo>
                  <a:lnTo>
                    <a:pt x="145" y="739"/>
                  </a:lnTo>
                  <a:lnTo>
                    <a:pt x="132" y="724"/>
                  </a:lnTo>
                  <a:lnTo>
                    <a:pt x="122" y="708"/>
                  </a:lnTo>
                  <a:lnTo>
                    <a:pt x="110" y="691"/>
                  </a:lnTo>
                  <a:lnTo>
                    <a:pt x="101" y="674"/>
                  </a:lnTo>
                  <a:lnTo>
                    <a:pt x="91" y="655"/>
                  </a:lnTo>
                  <a:lnTo>
                    <a:pt x="83" y="637"/>
                  </a:lnTo>
                  <a:lnTo>
                    <a:pt x="76" y="619"/>
                  </a:lnTo>
                  <a:lnTo>
                    <a:pt x="69" y="599"/>
                  </a:lnTo>
                  <a:lnTo>
                    <a:pt x="63" y="580"/>
                  </a:lnTo>
                  <a:lnTo>
                    <a:pt x="59" y="560"/>
                  </a:lnTo>
                  <a:lnTo>
                    <a:pt x="55" y="540"/>
                  </a:lnTo>
                  <a:lnTo>
                    <a:pt x="53" y="519"/>
                  </a:lnTo>
                  <a:lnTo>
                    <a:pt x="50" y="498"/>
                  </a:lnTo>
                  <a:close/>
                </a:path>
              </a:pathLst>
            </a:custGeom>
            <a:solidFill>
              <a:srgbClr val="2647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dirty="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895016" y="-23810"/>
            <a:ext cx="48738" cy="6028364"/>
            <a:chOff x="9664700" y="-23810"/>
            <a:chExt cx="39600" cy="6028364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9664700" y="964554"/>
              <a:ext cx="39600" cy="5040000"/>
            </a:xfrm>
            <a:custGeom>
              <a:avLst/>
              <a:gdLst>
                <a:gd name="connsiteX0" fmla="*/ 10000 w 10601"/>
                <a:gd name="connsiteY0" fmla="*/ 9912 h 9912"/>
                <a:gd name="connsiteX1" fmla="*/ 0 w 10601"/>
                <a:gd name="connsiteY1" fmla="*/ 9912 h 9912"/>
                <a:gd name="connsiteX2" fmla="*/ 0 w 10601"/>
                <a:gd name="connsiteY2" fmla="*/ 9 h 9912"/>
                <a:gd name="connsiteX3" fmla="*/ 10601 w 10601"/>
                <a:gd name="connsiteY3" fmla="*/ 0 h 9912"/>
                <a:gd name="connsiteX4" fmla="*/ 10000 w 10601"/>
                <a:gd name="connsiteY4" fmla="*/ 9912 h 9912"/>
                <a:gd name="connsiteX0" fmla="*/ 9433 w 9433"/>
                <a:gd name="connsiteY0" fmla="*/ 9996 h 9996"/>
                <a:gd name="connsiteX1" fmla="*/ 0 w 9433"/>
                <a:gd name="connsiteY1" fmla="*/ 9996 h 9996"/>
                <a:gd name="connsiteX2" fmla="*/ 0 w 9433"/>
                <a:gd name="connsiteY2" fmla="*/ 5 h 9996"/>
                <a:gd name="connsiteX3" fmla="*/ 9433 w 9433"/>
                <a:gd name="connsiteY3" fmla="*/ 0 h 9996"/>
                <a:gd name="connsiteX4" fmla="*/ 9433 w 9433"/>
                <a:gd name="connsiteY4" fmla="*/ 9996 h 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3" h="9996">
                  <a:moveTo>
                    <a:pt x="9433" y="9996"/>
                  </a:moveTo>
                  <a:lnTo>
                    <a:pt x="0" y="9996"/>
                  </a:lnTo>
                  <a:lnTo>
                    <a:pt x="0" y="5"/>
                  </a:lnTo>
                  <a:lnTo>
                    <a:pt x="9433" y="0"/>
                  </a:lnTo>
                  <a:lnTo>
                    <a:pt x="9433" y="9996"/>
                  </a:lnTo>
                  <a:close/>
                </a:path>
              </a:pathLst>
            </a:custGeom>
            <a:solidFill>
              <a:srgbClr val="2647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9664700" y="-23810"/>
              <a:ext cx="39600" cy="756000"/>
            </a:xfrm>
            <a:custGeom>
              <a:avLst/>
              <a:gdLst/>
              <a:ahLst/>
              <a:cxnLst>
                <a:cxn ang="0">
                  <a:pos x="58" y="8467"/>
                </a:cxn>
                <a:cxn ang="0">
                  <a:pos x="0" y="8467"/>
                </a:cxn>
                <a:cxn ang="0">
                  <a:pos x="0" y="82"/>
                </a:cxn>
                <a:cxn ang="0">
                  <a:pos x="58" y="0"/>
                </a:cxn>
                <a:cxn ang="0">
                  <a:pos x="58" y="8467"/>
                </a:cxn>
              </a:cxnLst>
              <a:rect l="0" t="0" r="r" b="b"/>
              <a:pathLst>
                <a:path w="58" h="8467">
                  <a:moveTo>
                    <a:pt x="58" y="8467"/>
                  </a:moveTo>
                  <a:lnTo>
                    <a:pt x="0" y="8467"/>
                  </a:lnTo>
                  <a:lnTo>
                    <a:pt x="0" y="82"/>
                  </a:lnTo>
                  <a:lnTo>
                    <a:pt x="58" y="0"/>
                  </a:lnTo>
                  <a:lnTo>
                    <a:pt x="58" y="8467"/>
                  </a:lnTo>
                  <a:close/>
                </a:path>
              </a:pathLst>
            </a:custGeom>
            <a:solidFill>
              <a:srgbClr val="2647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dirty="0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-11723" y="5445519"/>
            <a:ext cx="10877065" cy="0"/>
          </a:xfrm>
          <a:prstGeom prst="line">
            <a:avLst/>
          </a:prstGeom>
          <a:ln w="28575">
            <a:solidFill>
              <a:srgbClr val="2647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739E-9417-4892-80DF-ED02DCC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A5C9-6203-4F43-9E3B-16CDD002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3B2E-AF6A-43D4-BAD7-AE0C9BBC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1336-A3AC-41BF-8C1B-8291C9AA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98D1-C5C7-453A-8FE5-D6DA8BEC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3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A41-EC0C-46E5-9F74-03E997EE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8A755-A063-450B-9E74-80694460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0465-1CA9-4E6D-B22D-6C0FA8DC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9CC4-A58B-4642-AB84-CCC7CA63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F511-C301-4553-96DA-C442ED24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E00D-07D6-451E-B942-7357B262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D355-6B59-4A95-892C-DFD2ED279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12480-7F44-4360-8B4F-E2546F4A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EF71E-12AD-4AEB-9ADC-2D55992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BFF7-B7C2-4B2C-9E7B-C75FA214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309E-20D6-454C-BEAD-D0713F1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9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8FE-CA8C-4B64-B563-6715C03D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A2EF0-C47F-42B0-B8C7-24E80279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4BCF0-9764-4E81-A710-B18A3AA7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E45EB-82D4-4F35-BB44-4D4F3576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0B945-D122-4B88-958A-608C4E0E0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6BCD0-9471-46B3-9150-43DE0C1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31795-9447-4FDF-9C99-3B9347EC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784AD-F8EC-4E0D-A884-C4E1133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6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CD7A-40F2-495C-8183-10EB8246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1D5D-B802-4520-BC19-8991C0EE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6311E-499B-40B7-A662-B875E09F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5C96-9AC2-4787-876D-C362AE21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8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995F-C249-47A6-B0F7-411B36CE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750-A19F-44F1-A0CE-ECD03AE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9259-DCA8-42F2-86B4-4A906F6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2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DDF-B0D0-4B69-B911-CB49C204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9066-E79C-45A1-AA31-FBD7418A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D9AC1-EBBC-403B-9A22-0E23C895D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B0C8-2A45-467D-9C93-D4613C0A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A100-D30D-4A34-9275-D878B3D7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F35E-72F4-43BD-B907-BA3DF4D5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43B0-176D-4A0F-A49C-383CD38B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FA45-F51D-4E58-8E3D-FDE86721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0B06-0714-425F-BF44-465C9C63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3903D-608A-400E-8C16-CFB87B4A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A664E-24CA-47AB-8FDF-6709C824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1948E-F46B-4338-B236-460CA8D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3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82FB8-B125-44B2-8A8A-4A1500E3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6BF8-B807-4DDC-963B-38129551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588A-8FB2-431A-BABF-F17A3D683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EFC8-BE0A-40C1-8CCC-860FDA319C6D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5B31-FB91-4523-A8D5-77336F3D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25CB-B7A1-440C-AB99-11A760009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C583-B537-4DC5-8E8A-1BBE583D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EL - IDP | </a:t>
            </a:r>
            <a:r>
              <a:rPr lang="en-IN" sz="2000" dirty="0"/>
              <a:t>&lt;Name&gt;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23401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664BE4-7963-40BC-B6E0-ACD9DAF4F951}"/>
              </a:ext>
            </a:extLst>
          </p:cNvPr>
          <p:cNvSpPr/>
          <p:nvPr/>
        </p:nvSpPr>
        <p:spPr>
          <a:xfrm>
            <a:off x="0" y="214797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MY DEVELOPMENT PLAN</a:t>
            </a:r>
            <a:br>
              <a:rPr lang="en-GB" sz="2400" b="1" dirty="0"/>
            </a:br>
            <a:r>
              <a:rPr lang="en-GB" sz="1400" b="1" dirty="0"/>
              <a:t>Personal Information</a:t>
            </a:r>
            <a:endParaRPr lang="en-GB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632E7C-FF45-490F-BAF6-2664C052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23915"/>
              </p:ext>
            </p:extLst>
          </p:nvPr>
        </p:nvGraphicFramePr>
        <p:xfrm>
          <a:off x="332283" y="886143"/>
          <a:ext cx="11527435" cy="1670975"/>
        </p:xfrm>
        <a:graphic>
          <a:graphicData uri="http://schemas.openxmlformats.org/drawingml/2006/table">
            <a:tbl>
              <a:tblPr firstRow="1" firstCol="1" bandRow="1"/>
              <a:tblGrid>
                <a:gridCol w="1207478">
                  <a:extLst>
                    <a:ext uri="{9D8B030D-6E8A-4147-A177-3AD203B41FA5}">
                      <a16:colId xmlns:a16="http://schemas.microsoft.com/office/drawing/2014/main" val="1588434138"/>
                    </a:ext>
                  </a:extLst>
                </a:gridCol>
                <a:gridCol w="3813297">
                  <a:extLst>
                    <a:ext uri="{9D8B030D-6E8A-4147-A177-3AD203B41FA5}">
                      <a16:colId xmlns:a16="http://schemas.microsoft.com/office/drawing/2014/main" val="3165678873"/>
                    </a:ext>
                  </a:extLst>
                </a:gridCol>
                <a:gridCol w="2467799">
                  <a:extLst>
                    <a:ext uri="{9D8B030D-6E8A-4147-A177-3AD203B41FA5}">
                      <a16:colId xmlns:a16="http://schemas.microsoft.com/office/drawing/2014/main" val="1333186828"/>
                    </a:ext>
                  </a:extLst>
                </a:gridCol>
                <a:gridCol w="4038861">
                  <a:extLst>
                    <a:ext uri="{9D8B030D-6E8A-4147-A177-3AD203B41FA5}">
                      <a16:colId xmlns:a16="http://schemas.microsoft.com/office/drawing/2014/main" val="3886762582"/>
                    </a:ext>
                  </a:extLst>
                </a:gridCol>
              </a:tblGrid>
              <a:tr h="330109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details:</a:t>
                      </a:r>
                      <a:endParaRPr lang="en-GB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3915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BG:</a:t>
                      </a:r>
                      <a:endParaRPr lang="en-GB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63154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 ID: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SBU: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67435"/>
                  </a:ext>
                </a:extLst>
              </a:tr>
              <a:tr h="330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LOB: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53220"/>
                  </a:ext>
                </a:extLst>
              </a:tr>
              <a:tr h="350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Location: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 Name: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758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C520B9-07B1-4654-8107-57827759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15129"/>
              </p:ext>
            </p:extLst>
          </p:nvPr>
        </p:nvGraphicFramePr>
        <p:xfrm>
          <a:off x="332282" y="2811853"/>
          <a:ext cx="11527435" cy="1341946"/>
        </p:xfrm>
        <a:graphic>
          <a:graphicData uri="http://schemas.openxmlformats.org/drawingml/2006/table">
            <a:tbl>
              <a:tblPr firstRow="1" firstCol="1" bandRow="1"/>
              <a:tblGrid>
                <a:gridCol w="11527435">
                  <a:extLst>
                    <a:ext uri="{9D8B030D-6E8A-4147-A177-3AD203B41FA5}">
                      <a16:colId xmlns:a16="http://schemas.microsoft.com/office/drawing/2014/main" val="3718654493"/>
                    </a:ext>
                  </a:extLst>
                </a:gridCol>
              </a:tblGrid>
              <a:tr h="1341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kern="1200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Career Aspiration: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&lt;To be filled&gt;</a:t>
                      </a:r>
                      <a:endParaRPr lang="en-GB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92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3D9F5E-3578-4D5E-A153-9ADF424F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67083"/>
              </p:ext>
            </p:extLst>
          </p:nvPr>
        </p:nvGraphicFramePr>
        <p:xfrm>
          <a:off x="332281" y="4408534"/>
          <a:ext cx="11527434" cy="1665213"/>
        </p:xfrm>
        <a:graphic>
          <a:graphicData uri="http://schemas.openxmlformats.org/drawingml/2006/table">
            <a:tbl>
              <a:tblPr firstRow="1" firstCol="1" bandRow="1"/>
              <a:tblGrid>
                <a:gridCol w="5763107">
                  <a:extLst>
                    <a:ext uri="{9D8B030D-6E8A-4147-A177-3AD203B41FA5}">
                      <a16:colId xmlns:a16="http://schemas.microsoft.com/office/drawing/2014/main" val="3750181450"/>
                    </a:ext>
                  </a:extLst>
                </a:gridCol>
                <a:gridCol w="5764327">
                  <a:extLst>
                    <a:ext uri="{9D8B030D-6E8A-4147-A177-3AD203B41FA5}">
                      <a16:colId xmlns:a16="http://schemas.microsoft.com/office/drawing/2014/main" val="2230902144"/>
                    </a:ext>
                  </a:extLst>
                </a:gridCol>
              </a:tblGrid>
              <a:tr h="33577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7F7F7F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100" b="1" kern="1200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 Career Journey </a:t>
                      </a:r>
                      <a:endParaRPr lang="en-GB" sz="1100" b="1" kern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35380"/>
                  </a:ext>
                </a:extLst>
              </a:tr>
              <a:tr h="3938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 Term Goals ( 1- 2 years)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 Term Goals (3-5 years)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16563"/>
                  </a:ext>
                </a:extLst>
              </a:tr>
              <a:tr h="935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6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31B380-957B-48BB-8379-EDA730797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77979"/>
              </p:ext>
            </p:extLst>
          </p:nvPr>
        </p:nvGraphicFramePr>
        <p:xfrm>
          <a:off x="332280" y="886143"/>
          <a:ext cx="11527435" cy="5757060"/>
        </p:xfrm>
        <a:graphic>
          <a:graphicData uri="http://schemas.openxmlformats.org/drawingml/2006/table">
            <a:tbl>
              <a:tblPr firstRow="1" firstCol="1" bandRow="1"/>
              <a:tblGrid>
                <a:gridCol w="11527435">
                  <a:extLst>
                    <a:ext uri="{9D8B030D-6E8A-4147-A177-3AD203B41FA5}">
                      <a16:colId xmlns:a16="http://schemas.microsoft.com/office/drawing/2014/main" val="3718654493"/>
                    </a:ext>
                  </a:extLst>
                </a:gridCol>
              </a:tblGrid>
              <a:tr h="5757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kern="1200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Assessment Centre Report: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92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B0C08E-45ED-44D8-A408-AF077C7B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46117"/>
              </p:ext>
            </p:extLst>
          </p:nvPr>
        </p:nvGraphicFramePr>
        <p:xfrm>
          <a:off x="716196" y="1446605"/>
          <a:ext cx="5073338" cy="239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9">
                  <a:extLst>
                    <a:ext uri="{9D8B030D-6E8A-4147-A177-3AD203B41FA5}">
                      <a16:colId xmlns:a16="http://schemas.microsoft.com/office/drawing/2014/main" val="1886401616"/>
                    </a:ext>
                  </a:extLst>
                </a:gridCol>
                <a:gridCol w="1386389">
                  <a:extLst>
                    <a:ext uri="{9D8B030D-6E8A-4147-A177-3AD203B41FA5}">
                      <a16:colId xmlns:a16="http://schemas.microsoft.com/office/drawing/2014/main" val="741470941"/>
                    </a:ext>
                  </a:extLst>
                </a:gridCol>
              </a:tblGrid>
              <a:tr h="179883">
                <a:tc>
                  <a:txBody>
                    <a:bodyPr/>
                    <a:lstStyle/>
                    <a:p>
                      <a:r>
                        <a:rPr lang="en-GB" sz="1200" dirty="0"/>
                        <a:t>Develop Self and Others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80105"/>
                  </a:ext>
                </a:extLst>
              </a:tr>
              <a:tr h="29530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Is curious and keen to explore new areas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13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Engages in self reflection and solicits feedback from others for overall development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988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Identifies individual challenges and seeks opportunities to grow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19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/>
                        <a:t>Shows interest and pursues appropriate learning activities that fulfil self-development/learning needs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13706"/>
                  </a:ext>
                </a:extLst>
              </a:tr>
              <a:tr h="24733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Participates in sharing knowledge and experiences for everyone's benefit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0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8369CA-A274-4218-9BB1-9F60590E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47493"/>
              </p:ext>
            </p:extLst>
          </p:nvPr>
        </p:nvGraphicFramePr>
        <p:xfrm>
          <a:off x="6402466" y="979131"/>
          <a:ext cx="5073338" cy="144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9">
                  <a:extLst>
                    <a:ext uri="{9D8B030D-6E8A-4147-A177-3AD203B41FA5}">
                      <a16:colId xmlns:a16="http://schemas.microsoft.com/office/drawing/2014/main" val="1886401616"/>
                    </a:ext>
                  </a:extLst>
                </a:gridCol>
                <a:gridCol w="1386389">
                  <a:extLst>
                    <a:ext uri="{9D8B030D-6E8A-4147-A177-3AD203B41FA5}">
                      <a16:colId xmlns:a16="http://schemas.microsoft.com/office/drawing/2014/main" val="741470941"/>
                    </a:ext>
                  </a:extLst>
                </a:gridCol>
              </a:tblGrid>
              <a:tr h="243197">
                <a:tc>
                  <a:txBody>
                    <a:bodyPr/>
                    <a:lstStyle/>
                    <a:p>
                      <a:r>
                        <a:rPr lang="en-GB" sz="1200" dirty="0"/>
                        <a:t>Demonstrates Ownership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80105"/>
                  </a:ext>
                </a:extLst>
              </a:tr>
              <a:tr h="24319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Proactively seeks and accepts greater responsibility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1305"/>
                  </a:ext>
                </a:extLst>
              </a:tr>
              <a:tr h="29756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Plans, multitasks and delivers on multiple priorities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98800"/>
                  </a:ext>
                </a:extLst>
              </a:tr>
              <a:tr h="29756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Sets and maintains high standards of delivery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19644"/>
                  </a:ext>
                </a:extLst>
              </a:tr>
              <a:tr h="29756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Takes ownership for actions, decisions and outcomes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137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C2B896-7859-4835-88DE-DCB78B39D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45314"/>
              </p:ext>
            </p:extLst>
          </p:nvPr>
        </p:nvGraphicFramePr>
        <p:xfrm>
          <a:off x="6402466" y="2536795"/>
          <a:ext cx="50733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9">
                  <a:extLst>
                    <a:ext uri="{9D8B030D-6E8A-4147-A177-3AD203B41FA5}">
                      <a16:colId xmlns:a16="http://schemas.microsoft.com/office/drawing/2014/main" val="1886401616"/>
                    </a:ext>
                  </a:extLst>
                </a:gridCol>
                <a:gridCol w="1386389">
                  <a:extLst>
                    <a:ext uri="{9D8B030D-6E8A-4147-A177-3AD203B41FA5}">
                      <a16:colId xmlns:a16="http://schemas.microsoft.com/office/drawing/2014/main" val="741470941"/>
                    </a:ext>
                  </a:extLst>
                </a:gridCol>
              </a:tblGrid>
              <a:tr h="176219">
                <a:tc>
                  <a:txBody>
                    <a:bodyPr/>
                    <a:lstStyle/>
                    <a:p>
                      <a:r>
                        <a:rPr lang="en-GB" sz="1200" dirty="0"/>
                        <a:t>Entrepreneurial Mindset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80105"/>
                  </a:ext>
                </a:extLst>
              </a:tr>
              <a:tr h="29530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Stays abreast of business, industry, and market information that may reveal business opportunities.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13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Identifies potential business opportunities and takes calculated risks for executing the idea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988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Is ambitious for growth, hungry for success &amp; driven to work hard for achieving stellar results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19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Leverages resources to develop and achieve high quality solutions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137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21167B-47E3-430E-8721-458CD7A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01166"/>
              </p:ext>
            </p:extLst>
          </p:nvPr>
        </p:nvGraphicFramePr>
        <p:xfrm>
          <a:off x="716196" y="3961725"/>
          <a:ext cx="50733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9">
                  <a:extLst>
                    <a:ext uri="{9D8B030D-6E8A-4147-A177-3AD203B41FA5}">
                      <a16:colId xmlns:a16="http://schemas.microsoft.com/office/drawing/2014/main" val="1886401616"/>
                    </a:ext>
                  </a:extLst>
                </a:gridCol>
                <a:gridCol w="1386389">
                  <a:extLst>
                    <a:ext uri="{9D8B030D-6E8A-4147-A177-3AD203B41FA5}">
                      <a16:colId xmlns:a16="http://schemas.microsoft.com/office/drawing/2014/main" val="741470941"/>
                    </a:ext>
                  </a:extLst>
                </a:gridCol>
              </a:tblGrid>
              <a:tr h="179883">
                <a:tc>
                  <a:txBody>
                    <a:bodyPr/>
                    <a:lstStyle/>
                    <a:p>
                      <a:r>
                        <a:rPr lang="en-GB" sz="1200" dirty="0"/>
                        <a:t>Customer Focus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80105"/>
                  </a:ext>
                </a:extLst>
              </a:tr>
              <a:tr h="29530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Understands customer needs to create innovative products/solutions/services that add value.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13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Identifies &amp; makes improvements to systems and processes to meet internal or external customer needs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988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Anticipates customer needs by monitoring and evaluating customer concerns, issues, and satisfaction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19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Collaborates to create mutually rewarding long term partnerships with customers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1370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4D6F18-4520-4F1F-BC89-1F66246AD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51318"/>
              </p:ext>
            </p:extLst>
          </p:nvPr>
        </p:nvGraphicFramePr>
        <p:xfrm>
          <a:off x="6402466" y="4756238"/>
          <a:ext cx="5073338" cy="177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9">
                  <a:extLst>
                    <a:ext uri="{9D8B030D-6E8A-4147-A177-3AD203B41FA5}">
                      <a16:colId xmlns:a16="http://schemas.microsoft.com/office/drawing/2014/main" val="1886401616"/>
                    </a:ext>
                  </a:extLst>
                </a:gridCol>
                <a:gridCol w="1386389">
                  <a:extLst>
                    <a:ext uri="{9D8B030D-6E8A-4147-A177-3AD203B41FA5}">
                      <a16:colId xmlns:a16="http://schemas.microsoft.com/office/drawing/2014/main" val="741470941"/>
                    </a:ext>
                  </a:extLst>
                </a:gridCol>
              </a:tblGrid>
              <a:tr h="211839">
                <a:tc>
                  <a:txBody>
                    <a:bodyPr/>
                    <a:lstStyle/>
                    <a:p>
                      <a:r>
                        <a:rPr lang="en-GB" sz="1200" dirty="0"/>
                        <a:t>Openness to Change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80105"/>
                  </a:ext>
                </a:extLst>
              </a:tr>
              <a:tr h="35306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Anticipates and adapts work methods to changing technology and environments.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1305"/>
                  </a:ext>
                </a:extLst>
              </a:tr>
              <a:tr h="35306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Embraces organizational change and helps others in the team deal with it positively.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98800"/>
                  </a:ext>
                </a:extLst>
              </a:tr>
              <a:tr h="211839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Shows openness to assimilate different perspectives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19644"/>
                  </a:ext>
                </a:extLst>
              </a:tr>
              <a:tr h="31153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Is continuously on the look-out for innovative ideas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1370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67560BC-E296-4F27-87FB-AABA74A91632}"/>
              </a:ext>
            </a:extLst>
          </p:cNvPr>
          <p:cNvSpPr/>
          <p:nvPr/>
        </p:nvSpPr>
        <p:spPr>
          <a:xfrm>
            <a:off x="0" y="214797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MY DEVELOPMENT PLAN</a:t>
            </a:r>
            <a:br>
              <a:rPr lang="en-GB" sz="2400" b="1" dirty="0"/>
            </a:br>
            <a:r>
              <a:rPr lang="en-GB" sz="1400" b="1" dirty="0"/>
              <a:t>Development Centre Snapshot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6481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639685-1DB5-4071-B2CB-630748574F8F}"/>
              </a:ext>
            </a:extLst>
          </p:cNvPr>
          <p:cNvSpPr/>
          <p:nvPr/>
        </p:nvSpPr>
        <p:spPr>
          <a:xfrm>
            <a:off x="0" y="214797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MY DEVELOPMENT PLAN</a:t>
            </a:r>
            <a:br>
              <a:rPr lang="en-GB" sz="2400" b="1" dirty="0"/>
            </a:br>
            <a:r>
              <a:rPr lang="en-GB" sz="1400" b="1" dirty="0"/>
              <a:t>Development Activity Tracker</a:t>
            </a:r>
            <a:endParaRPr lang="en-GB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AF4B2-A5D1-4D31-842E-B17C0018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39422"/>
              </p:ext>
            </p:extLst>
          </p:nvPr>
        </p:nvGraphicFramePr>
        <p:xfrm>
          <a:off x="332282" y="886143"/>
          <a:ext cx="11574924" cy="5409729"/>
        </p:xfrm>
        <a:graphic>
          <a:graphicData uri="http://schemas.openxmlformats.org/drawingml/2006/table">
            <a:tbl>
              <a:tblPr firstRow="1" firstCol="1" bandRow="1"/>
              <a:tblGrid>
                <a:gridCol w="1171054">
                  <a:extLst>
                    <a:ext uri="{9D8B030D-6E8A-4147-A177-3AD203B41FA5}">
                      <a16:colId xmlns:a16="http://schemas.microsoft.com/office/drawing/2014/main" val="3750181450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2230902144"/>
                    </a:ext>
                  </a:extLst>
                </a:gridCol>
                <a:gridCol w="1797804">
                  <a:extLst>
                    <a:ext uri="{9D8B030D-6E8A-4147-A177-3AD203B41FA5}">
                      <a16:colId xmlns:a16="http://schemas.microsoft.com/office/drawing/2014/main" val="1316266265"/>
                    </a:ext>
                  </a:extLst>
                </a:gridCol>
                <a:gridCol w="3906563">
                  <a:extLst>
                    <a:ext uri="{9D8B030D-6E8A-4147-A177-3AD203B41FA5}">
                      <a16:colId xmlns:a16="http://schemas.microsoft.com/office/drawing/2014/main" val="2752363992"/>
                    </a:ext>
                  </a:extLst>
                </a:gridCol>
                <a:gridCol w="1388857">
                  <a:extLst>
                    <a:ext uri="{9D8B030D-6E8A-4147-A177-3AD203B41FA5}">
                      <a16:colId xmlns:a16="http://schemas.microsoft.com/office/drawing/2014/main" val="989415409"/>
                    </a:ext>
                  </a:extLst>
                </a:gridCol>
                <a:gridCol w="1388857">
                  <a:extLst>
                    <a:ext uri="{9D8B030D-6E8A-4147-A177-3AD203B41FA5}">
                      <a16:colId xmlns:a16="http://schemas.microsoft.com/office/drawing/2014/main" val="626040300"/>
                    </a:ext>
                  </a:extLst>
                </a:gridCol>
              </a:tblGrid>
              <a:tr h="121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Competency Identified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</a:t>
                      </a:r>
                      <a:b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Behaviour </a:t>
                      </a:r>
                      <a:b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IN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 list  of behaviours)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Goal</a:t>
                      </a:r>
                      <a:b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9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(What will Success look like?)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Plan </a:t>
                      </a:r>
                      <a:endParaRPr lang="en-GB" sz="1100" b="1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Required</a:t>
                      </a:r>
                      <a:b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(If any, and from whom)</a:t>
                      </a:r>
                      <a:endParaRPr lang="en-GB" sz="1100" b="1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Completion Date</a:t>
                      </a:r>
                      <a:endParaRPr lang="en-GB" sz="1100" b="1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16563"/>
                  </a:ext>
                </a:extLst>
              </a:tr>
              <a:tr h="890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Entrepreneurial Mindset</a:t>
                      </a:r>
                      <a:r>
                        <a:rPr lang="en-IN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Stays abreast of business, industry, and market information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Be known as a go-to person for current news about Edelweiss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Setup Google Alerts on topics that concern Edelweiss (or apps like Feed.ly)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Ask my manager for organization updates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 (for updates)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66685"/>
                  </a:ext>
                </a:extLst>
              </a:tr>
              <a:tr h="550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10553"/>
                  </a:ext>
                </a:extLst>
              </a:tr>
              <a:tr h="550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56309"/>
                  </a:ext>
                </a:extLst>
              </a:tr>
              <a:tr h="550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11714"/>
                  </a:ext>
                </a:extLst>
              </a:tr>
              <a:tr h="550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90846"/>
                  </a:ext>
                </a:extLst>
              </a:tr>
              <a:tr h="550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56531"/>
                  </a:ext>
                </a:extLst>
              </a:tr>
              <a:tr h="550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7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86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360</Words>
  <Application>Microsoft Office PowerPoint</Application>
  <PresentationFormat>Widescreen</PresentationFormat>
  <Paragraphs>79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Verdana</vt:lpstr>
      <vt:lpstr>Office Theme</vt:lpstr>
      <vt:lpstr>EL - IDP | &lt;Name&gt;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Jayakrishnan K - Corp HR</dc:creator>
  <cp:lastModifiedBy>Sibin Sabu - Corp HR</cp:lastModifiedBy>
  <cp:revision>17</cp:revision>
  <dcterms:created xsi:type="dcterms:W3CDTF">2018-10-04T03:02:42Z</dcterms:created>
  <dcterms:modified xsi:type="dcterms:W3CDTF">2018-10-04T15:53:40Z</dcterms:modified>
</cp:coreProperties>
</file>