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3" r:id="rId19"/>
    <p:sldId id="274" r:id="rId20"/>
    <p:sldId id="272"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3" autoAdjust="0"/>
  </p:normalViewPr>
  <p:slideViewPr>
    <p:cSldViewPr>
      <p:cViewPr varScale="1">
        <p:scale>
          <a:sx n="80" d="100"/>
          <a:sy n="80" d="100"/>
        </p:scale>
        <p:origin x="152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DEA71-74F2-4812-99DC-5FEA2438A023}" type="datetimeFigureOut">
              <a:rPr lang="en-US" smtClean="0"/>
              <a:t>5/29/2024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33479-19C6-440E-8FB8-76E0E8CF9D07}" type="slidenum">
              <a:rPr lang="en-US" smtClean="0"/>
              <a:t>‹#›</a:t>
            </a:fld>
            <a:endParaRPr lang="en-US"/>
          </a:p>
        </p:txBody>
      </p:sp>
    </p:spTree>
    <p:extLst>
      <p:ext uri="{BB962C8B-B14F-4D97-AF65-F5344CB8AC3E}">
        <p14:creationId xmlns:p14="http://schemas.microsoft.com/office/powerpoint/2010/main" val="3479876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B33479-19C6-440E-8FB8-76E0E8CF9D07}" type="slidenum">
              <a:rPr lang="en-US" smtClean="0"/>
              <a:t>3</a:t>
            </a:fld>
            <a:endParaRPr lang="en-US"/>
          </a:p>
        </p:txBody>
      </p:sp>
    </p:spTree>
    <p:extLst>
      <p:ext uri="{BB962C8B-B14F-4D97-AF65-F5344CB8AC3E}">
        <p14:creationId xmlns:p14="http://schemas.microsoft.com/office/powerpoint/2010/main" val="123402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176" y="716866"/>
            <a:ext cx="7851648" cy="762000"/>
          </a:xfrm>
        </p:spPr>
        <p:txBody>
          <a:bodyPr>
            <a:noAutofit/>
          </a:bodyPr>
          <a:lstStyle/>
          <a:p>
            <a:pPr algn="ctr"/>
            <a:r>
              <a:rPr lang="en-US" sz="3200" dirty="0" err="1"/>
              <a:t>Baderia</a:t>
            </a:r>
            <a:r>
              <a:rPr lang="en-US" sz="3200" dirty="0"/>
              <a:t> Global Institute of Engineering &amp; Management, Jabalpur</a:t>
            </a:r>
          </a:p>
        </p:txBody>
      </p:sp>
      <p:sp>
        <p:nvSpPr>
          <p:cNvPr id="3" name="Subtitle 2"/>
          <p:cNvSpPr>
            <a:spLocks noGrp="1"/>
          </p:cNvSpPr>
          <p:nvPr>
            <p:ph type="subTitle" idx="1"/>
          </p:nvPr>
        </p:nvSpPr>
        <p:spPr>
          <a:xfrm>
            <a:off x="533400" y="1478866"/>
            <a:ext cx="7854696" cy="381000"/>
          </a:xfrm>
        </p:spPr>
        <p:txBody>
          <a:bodyPr>
            <a:noAutofit/>
          </a:bodyPr>
          <a:lstStyle/>
          <a:p>
            <a:pPr algn="ctr"/>
            <a:r>
              <a:rPr lang="en-US" sz="2800" dirty="0"/>
              <a:t>Department of Electronics &amp; Communication</a:t>
            </a:r>
          </a:p>
        </p:txBody>
      </p:sp>
      <p:pic>
        <p:nvPicPr>
          <p:cNvPr id="1026" name="Picture 2"/>
          <p:cNvPicPr>
            <a:picLocks noChangeAspect="1" noChangeArrowheads="1"/>
          </p:cNvPicPr>
          <p:nvPr/>
        </p:nvPicPr>
        <p:blipFill>
          <a:blip r:embed="rId2"/>
          <a:srcRect/>
          <a:stretch>
            <a:fillRect/>
          </a:stretch>
        </p:blipFill>
        <p:spPr bwMode="auto">
          <a:xfrm>
            <a:off x="3555313" y="2013711"/>
            <a:ext cx="1810870" cy="1828800"/>
          </a:xfrm>
          <a:prstGeom prst="rect">
            <a:avLst/>
          </a:prstGeom>
          <a:noFill/>
          <a:ln w="9525">
            <a:noFill/>
            <a:miter lim="800000"/>
            <a:headEnd/>
            <a:tailEnd/>
          </a:ln>
          <a:effectLst/>
        </p:spPr>
      </p:pic>
      <p:sp>
        <p:nvSpPr>
          <p:cNvPr id="5" name="Subtitle 2"/>
          <p:cNvSpPr txBox="1">
            <a:spLocks/>
          </p:cNvSpPr>
          <p:nvPr/>
        </p:nvSpPr>
        <p:spPr>
          <a:xfrm>
            <a:off x="714866" y="3859008"/>
            <a:ext cx="7854696" cy="1062696"/>
          </a:xfrm>
          <a:prstGeom prst="rect">
            <a:avLst/>
          </a:prstGeom>
        </p:spPr>
        <p:txBody>
          <a:bodyPr vert="horz" lIns="0" rIns="18288">
            <a:noAutofit/>
          </a:bodyPr>
          <a:lstStyle/>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1" i="0" u="none" strike="noStrike" kern="1200" cap="none" spc="0" normalizeH="0" baseline="0" noProof="0" dirty="0">
                <a:ln>
                  <a:noFill/>
                </a:ln>
                <a:solidFill>
                  <a:schemeClr val="tx1"/>
                </a:solidFill>
                <a:effectLst/>
                <a:uLnTx/>
                <a:uFillTx/>
                <a:latin typeface="+mn-lt"/>
                <a:ea typeface="+mn-ea"/>
                <a:cs typeface="+mn-cs"/>
              </a:rPr>
              <a:t>Major Project on                       </a:t>
            </a:r>
            <a:r>
              <a:rPr lang="en-US" sz="2800" b="1" u="sng" dirty="0">
                <a:solidFill>
                  <a:schemeClr val="bg1"/>
                </a:solidFill>
              </a:rPr>
              <a:t>“Line Following Robot Using PID Algorithm ”</a:t>
            </a:r>
            <a:r>
              <a:rPr kumimoji="0" lang="en-US" sz="2800" b="1" i="0" u="sng" strike="noStrike" kern="1200" cap="none" spc="0" normalizeH="0" baseline="0" noProof="0" dirty="0">
                <a:ln>
                  <a:noFill/>
                </a:ln>
                <a:solidFill>
                  <a:schemeClr val="bg1"/>
                </a:solidFill>
                <a:effectLst/>
                <a:uLnTx/>
                <a:uFillTx/>
                <a:latin typeface="+mn-lt"/>
                <a:ea typeface="+mn-ea"/>
                <a:cs typeface="+mn-cs"/>
              </a:rPr>
              <a:t> </a:t>
            </a:r>
          </a:p>
        </p:txBody>
      </p:sp>
      <p:sp>
        <p:nvSpPr>
          <p:cNvPr id="6" name="Subtitle 2"/>
          <p:cNvSpPr txBox="1">
            <a:spLocks/>
          </p:cNvSpPr>
          <p:nvPr/>
        </p:nvSpPr>
        <p:spPr>
          <a:xfrm>
            <a:off x="609600" y="4778620"/>
            <a:ext cx="4953000" cy="2079380"/>
          </a:xfrm>
          <a:prstGeom prst="rect">
            <a:avLst/>
          </a:prstGeom>
        </p:spPr>
        <p:txBody>
          <a:bodyPr vert="horz" lIns="0" rIns="18288">
            <a:noAutofit/>
          </a:bodyPr>
          <a:lstStyle/>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Arial Narrow" panose="020B0606020202030204" pitchFamily="34" charset="0"/>
              </a:rPr>
              <a:t>By: </a:t>
            </a:r>
            <a:r>
              <a:rPr kumimoji="0" lang="en-US" sz="1600" b="0" i="0" u="none" strike="noStrike" kern="1200" cap="none" spc="0" normalizeH="0" baseline="0" noProof="0" dirty="0">
                <a:ln>
                  <a:noFill/>
                </a:ln>
                <a:solidFill>
                  <a:schemeClr val="tx1"/>
                </a:solidFill>
                <a:effectLst/>
                <a:uLnTx/>
                <a:uFillTx/>
                <a:latin typeface="Arial Narrow" panose="020B0606020202030204" pitchFamily="34" charset="0"/>
              </a:rPr>
              <a:t>Vivek Vishwakarma :-  </a:t>
            </a:r>
            <a:r>
              <a:rPr kumimoji="0" lang="en-US" sz="1600" b="0" i="0" u="none" strike="noStrike" kern="1200" cap="none" spc="0" normalizeH="0" baseline="0" noProof="0" dirty="0">
                <a:ln>
                  <a:noFill/>
                </a:ln>
                <a:solidFill>
                  <a:schemeClr val="tx1"/>
                </a:solidFill>
                <a:effectLst/>
                <a:uLnTx/>
                <a:uFillTx/>
                <a:latin typeface="Arial Narrow" panose="020B0606020202030204" pitchFamily="34" charset="0"/>
                <a:cs typeface="Arial" panose="020B0604020202020204" pitchFamily="34" charset="0"/>
              </a:rPr>
              <a:t>0225EC211134	</a:t>
            </a:r>
          </a:p>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1600" dirty="0">
                <a:latin typeface="Arial Narrow" panose="020B0606020202030204" pitchFamily="34" charset="0"/>
                <a:cs typeface="Arial" panose="020B0604020202020204" pitchFamily="34" charset="0"/>
              </a:rPr>
              <a:t>        Tarun Bisen :-              0225EC211127</a:t>
            </a:r>
          </a:p>
          <a:p>
            <a:pPr marR="45720" lvl="0">
              <a:spcBef>
                <a:spcPct val="20000"/>
              </a:spcBef>
              <a:buClr>
                <a:schemeClr val="accent3"/>
              </a:buClr>
              <a:buSzPct val="95000"/>
              <a:defRPr/>
            </a:pPr>
            <a:r>
              <a:rPr kumimoji="0" lang="en-US" sz="1600" b="0" i="0" u="none" strike="noStrike" kern="1200" cap="none" spc="0" normalizeH="0" baseline="0" noProof="0" dirty="0">
                <a:ln>
                  <a:noFill/>
                </a:ln>
                <a:solidFill>
                  <a:schemeClr val="tx1"/>
                </a:solidFill>
                <a:effectLst/>
                <a:uLnTx/>
                <a:uFillTx/>
                <a:latin typeface="Arial Narrow" panose="020B0606020202030204" pitchFamily="34" charset="0"/>
                <a:cs typeface="Arial" panose="020B0604020202020204" pitchFamily="34" charset="0"/>
              </a:rPr>
              <a:t>        </a:t>
            </a:r>
            <a:r>
              <a:rPr lang="en-US" sz="1600" dirty="0">
                <a:latin typeface="Arial Narrow" panose="020B0606020202030204" pitchFamily="34" charset="0"/>
                <a:cs typeface="Arial" panose="020B0604020202020204" pitchFamily="34" charset="0"/>
              </a:rPr>
              <a:t>Sohit Kushwaha :-       0225EC211124</a:t>
            </a:r>
          </a:p>
          <a:p>
            <a:pPr marR="45720" lvl="0">
              <a:spcBef>
                <a:spcPct val="20000"/>
              </a:spcBef>
              <a:buClr>
                <a:schemeClr val="accent3"/>
              </a:buClr>
              <a:buSzPct val="95000"/>
              <a:defRPr/>
            </a:pPr>
            <a:r>
              <a:rPr lang="en-US" sz="1600" dirty="0">
                <a:latin typeface="Arial Narrow" panose="020B0606020202030204" pitchFamily="34" charset="0"/>
                <a:cs typeface="Arial" panose="020B0604020202020204" pitchFamily="34" charset="0"/>
              </a:rPr>
              <a:t>        Yuvraj Singh Lodhi  :-  0225EC211138</a:t>
            </a:r>
          </a:p>
          <a:p>
            <a:pPr marR="45720" lvl="0">
              <a:spcBef>
                <a:spcPct val="20000"/>
              </a:spcBef>
              <a:buClr>
                <a:schemeClr val="accent3"/>
              </a:buClr>
              <a:buSzPct val="95000"/>
              <a:defRPr/>
            </a:pPr>
            <a:r>
              <a:rPr lang="en-US" sz="1600" dirty="0">
                <a:latin typeface="Arial Narrow" panose="020B0606020202030204" pitchFamily="34" charset="0"/>
                <a:cs typeface="Arial" panose="020B0604020202020204" pitchFamily="34" charset="0"/>
              </a:rPr>
              <a:t>        Ankit Vishwakarma :-   0225EC211018</a:t>
            </a:r>
          </a:p>
          <a:p>
            <a:pPr marR="45720" lvl="0">
              <a:spcBef>
                <a:spcPct val="20000"/>
              </a:spcBef>
              <a:buClr>
                <a:schemeClr val="accent3"/>
              </a:buClr>
              <a:buSzPct val="95000"/>
              <a:defRPr/>
            </a:pPr>
            <a:r>
              <a:rPr lang="en-US" sz="1600" dirty="0">
                <a:latin typeface="Arial Narrow" panose="020B0606020202030204" pitchFamily="34" charset="0"/>
                <a:cs typeface="Arial" panose="020B0604020202020204" pitchFamily="34" charset="0"/>
              </a:rPr>
              <a:t>        Yaman Kureel :-           0225EC211135</a:t>
            </a:r>
          </a:p>
          <a:p>
            <a:pPr marR="45720" lvl="0">
              <a:spcBef>
                <a:spcPct val="20000"/>
              </a:spcBef>
              <a:buClr>
                <a:schemeClr val="accent3"/>
              </a:buClr>
              <a:buSzPct val="95000"/>
              <a:defRPr/>
            </a:pPr>
            <a:endParaRPr lang="en-US" sz="2000" dirty="0">
              <a:latin typeface="Arial Narrow" panose="020B0606020202030204" pitchFamily="34" charset="0"/>
              <a:cs typeface="Arial" panose="020B0604020202020204" pitchFamily="34" charset="0"/>
            </a:endParaRPr>
          </a:p>
          <a:p>
            <a:pPr marR="45720" lvl="0">
              <a:spcBef>
                <a:spcPct val="20000"/>
              </a:spcBef>
              <a:buClr>
                <a:schemeClr val="accent3"/>
              </a:buClr>
              <a:buSzPct val="95000"/>
              <a:defRPr/>
            </a:pPr>
            <a:r>
              <a:rPr kumimoji="0" lang="en-US" sz="2000" b="0" i="0" u="none" strike="noStrike" kern="1200" cap="none" spc="0" normalizeH="0" baseline="0" noProof="0" dirty="0">
                <a:ln>
                  <a:noFill/>
                </a:ln>
                <a:solidFill>
                  <a:schemeClr val="tx1"/>
                </a:solidFill>
                <a:effectLst/>
                <a:uLnTx/>
                <a:uFillTx/>
                <a:latin typeface="Arial Narrow" panose="020B0606020202030204" pitchFamily="34" charset="0"/>
                <a:cs typeface="Arial" panose="020B0604020202020204" pitchFamily="34" charset="0"/>
              </a:rPr>
              <a:t>		</a:t>
            </a:r>
          </a:p>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000" b="0" i="0" u="sng"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F75E54-7A65-4A62-9DE4-7CD0A822D6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 y="990600"/>
            <a:ext cx="8915400" cy="5183350"/>
          </a:xfrm>
          <a:prstGeom prst="rect">
            <a:avLst/>
          </a:prstGeom>
        </p:spPr>
      </p:pic>
    </p:spTree>
    <p:extLst>
      <p:ext uri="{BB962C8B-B14F-4D97-AF65-F5344CB8AC3E}">
        <p14:creationId xmlns:p14="http://schemas.microsoft.com/office/powerpoint/2010/main" val="346201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7B4D3F-F4E7-4516-AD2A-433903B52E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118939" y="90862"/>
            <a:ext cx="5095723" cy="7200000"/>
          </a:xfrm>
          <a:prstGeom prst="rect">
            <a:avLst/>
          </a:prstGeom>
        </p:spPr>
      </p:pic>
    </p:spTree>
    <p:extLst>
      <p:ext uri="{BB962C8B-B14F-4D97-AF65-F5344CB8AC3E}">
        <p14:creationId xmlns:p14="http://schemas.microsoft.com/office/powerpoint/2010/main" val="420085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32178B-3697-4167-AF85-63C739306679}"/>
              </a:ext>
            </a:extLst>
          </p:cNvPr>
          <p:cNvSpPr txBox="1"/>
          <p:nvPr/>
        </p:nvSpPr>
        <p:spPr>
          <a:xfrm>
            <a:off x="600075" y="766504"/>
            <a:ext cx="7848600" cy="2585323"/>
          </a:xfrm>
          <a:prstGeom prst="rect">
            <a:avLst/>
          </a:prstGeom>
          <a:noFill/>
        </p:spPr>
        <p:txBody>
          <a:bodyPr wrap="square" rtlCol="0">
            <a:spAutoFit/>
          </a:bodyPr>
          <a:lstStyle/>
          <a:p>
            <a:pPr algn="ctr"/>
            <a:r>
              <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WORKING</a:t>
            </a:r>
          </a:p>
          <a:p>
            <a:pPr algn="ctr"/>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dirty="0"/>
              <a:t> </a:t>
            </a:r>
          </a:p>
        </p:txBody>
      </p:sp>
      <p:sp>
        <p:nvSpPr>
          <p:cNvPr id="3" name="TextBox 2">
            <a:extLst>
              <a:ext uri="{FF2B5EF4-FFF2-40B4-BE49-F238E27FC236}">
                <a16:creationId xmlns:a16="http://schemas.microsoft.com/office/drawing/2014/main" id="{EA59FB9C-D478-460E-AB96-AA0AFFDCAC78}"/>
              </a:ext>
            </a:extLst>
          </p:cNvPr>
          <p:cNvSpPr txBox="1"/>
          <p:nvPr/>
        </p:nvSpPr>
        <p:spPr>
          <a:xfrm>
            <a:off x="533400" y="2438400"/>
            <a:ext cx="8315324" cy="2985433"/>
          </a:xfrm>
          <a:prstGeom prst="rect">
            <a:avLst/>
          </a:prstGeom>
          <a:noFill/>
        </p:spPr>
        <p:txBody>
          <a:bodyPr wrap="square" rtlCol="0">
            <a:spAutoFit/>
          </a:bodyPr>
          <a:lstStyle/>
          <a:p>
            <a:r>
              <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Simple Line Follow </a:t>
            </a:r>
          </a:p>
          <a:p>
            <a:endPar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First off, we have the simple line follow, the general premise behind this type of line follow is that you have anywhere from one to a few sensors and you hard code a motor response based on which sensor sees the line. This is generally the first method people learn when line following because it’s simple to understand and simple to program. Let’s first review the typical sensor options.</a:t>
            </a:r>
          </a:p>
          <a:p>
            <a:pPr algn="just"/>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86235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68274-ECCF-44E9-9B1B-D36EC541127E}"/>
              </a:ext>
            </a:extLst>
          </p:cNvPr>
          <p:cNvSpPr txBox="1"/>
          <p:nvPr/>
        </p:nvSpPr>
        <p:spPr>
          <a:xfrm>
            <a:off x="762000" y="1143000"/>
            <a:ext cx="7467600" cy="21336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9ACFAD2-15B7-4B94-A167-F6F14E3E31EC}"/>
              </a:ext>
            </a:extLst>
          </p:cNvPr>
          <p:cNvSpPr txBox="1"/>
          <p:nvPr/>
        </p:nvSpPr>
        <p:spPr>
          <a:xfrm>
            <a:off x="414338" y="990600"/>
            <a:ext cx="8315324" cy="4247317"/>
          </a:xfrm>
          <a:prstGeom prst="rect">
            <a:avLst/>
          </a:prstGeom>
          <a:noFill/>
        </p:spPr>
        <p:txBody>
          <a:bodyPr wrap="square" rtlCol="0">
            <a:spAutoFit/>
          </a:bodyPr>
          <a:lstStyle/>
          <a:p>
            <a:r>
              <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Two Sensors</a:t>
            </a:r>
          </a:p>
          <a:p>
            <a:endPar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general idea behind two sensor line following is that when one sensor sees the line, you slow down or stop the motor on the opposite side of the sensor that saw the line. The sensors work in tandem and keep the robot on track (pun intended). If you use this method, try to keep your sensors close together, the closer your sensors are the less wobble you’ll get in your robot when it drives which will give you a more straight driving appearance and waste less time as you are traveling less distance from your goal before adjusting.</a:t>
            </a:r>
          </a:p>
          <a:p>
            <a:br>
              <a:rPr lang="en-US" sz="2400" dirty="0"/>
            </a:br>
            <a:endParaRPr lang="en-US" b="1" dirty="0"/>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TextBox 6">
            <a:extLst>
              <a:ext uri="{FF2B5EF4-FFF2-40B4-BE49-F238E27FC236}">
                <a16:creationId xmlns:a16="http://schemas.microsoft.com/office/drawing/2014/main" id="{84786926-E6CB-4B6D-AA89-3480FF4E2B57}"/>
              </a:ext>
            </a:extLst>
          </p:cNvPr>
          <p:cNvSpPr txBox="1"/>
          <p:nvPr/>
        </p:nvSpPr>
        <p:spPr>
          <a:xfrm>
            <a:off x="588169" y="4624566"/>
            <a:ext cx="2895600" cy="1261884"/>
          </a:xfrm>
          <a:prstGeom prst="rect">
            <a:avLst/>
          </a:prstGeom>
          <a:noFill/>
        </p:spPr>
        <p:txBody>
          <a:bodyPr wrap="square" rtlCol="0">
            <a:spAutoFit/>
          </a:bodyPr>
          <a:lstStyle/>
          <a:p>
            <a:r>
              <a:rPr lang="en-US" sz="20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Pros :- </a:t>
            </a:r>
          </a:p>
          <a:p>
            <a:endParaRPr lang="en-US" sz="20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Simple circuit</a:t>
            </a:r>
          </a:p>
          <a:p>
            <a:pPr marL="285750" indent="-285750">
              <a:buFont typeface="Arial" panose="020B0604020202020204" pitchFamily="34" charset="0"/>
              <a:buChar cha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Easy to program</a:t>
            </a:r>
          </a:p>
        </p:txBody>
      </p:sp>
      <p:sp>
        <p:nvSpPr>
          <p:cNvPr id="8" name="TextBox 7">
            <a:extLst>
              <a:ext uri="{FF2B5EF4-FFF2-40B4-BE49-F238E27FC236}">
                <a16:creationId xmlns:a16="http://schemas.microsoft.com/office/drawing/2014/main" id="{B4A30467-F5CC-407D-8CE8-33C3CDC9A301}"/>
              </a:ext>
            </a:extLst>
          </p:cNvPr>
          <p:cNvSpPr txBox="1"/>
          <p:nvPr/>
        </p:nvSpPr>
        <p:spPr>
          <a:xfrm>
            <a:off x="3657600" y="4624566"/>
            <a:ext cx="5024439" cy="1631216"/>
          </a:xfrm>
          <a:prstGeom prst="rect">
            <a:avLst/>
          </a:prstGeom>
          <a:noFill/>
        </p:spPr>
        <p:txBody>
          <a:bodyPr wrap="square" rtlCol="0">
            <a:spAutoFit/>
          </a:bodyPr>
          <a:lstStyle/>
          <a:p>
            <a:r>
              <a:rPr lang="en-US" sz="20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Cons :- </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If you lose the line, it can be difficult to recover</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Time is wasted traveling side to side</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Not good for high speeds</a:t>
            </a:r>
          </a:p>
        </p:txBody>
      </p:sp>
    </p:spTree>
    <p:extLst>
      <p:ext uri="{BB962C8B-B14F-4D97-AF65-F5344CB8AC3E}">
        <p14:creationId xmlns:p14="http://schemas.microsoft.com/office/powerpoint/2010/main" val="80767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D4B42-6B32-492E-997D-30C53CADA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235" y="1190312"/>
            <a:ext cx="2905530" cy="4477375"/>
          </a:xfrm>
          <a:prstGeom prst="rect">
            <a:avLst/>
          </a:prstGeom>
        </p:spPr>
      </p:pic>
    </p:spTree>
    <p:extLst>
      <p:ext uri="{BB962C8B-B14F-4D97-AF65-F5344CB8AC3E}">
        <p14:creationId xmlns:p14="http://schemas.microsoft.com/office/powerpoint/2010/main" val="87318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00967D-968C-4657-A246-C9D9550B1A4D}"/>
              </a:ext>
            </a:extLst>
          </p:cNvPr>
          <p:cNvSpPr txBox="1"/>
          <p:nvPr/>
        </p:nvSpPr>
        <p:spPr>
          <a:xfrm>
            <a:off x="414338" y="990600"/>
            <a:ext cx="8315324" cy="1785104"/>
          </a:xfrm>
          <a:prstGeom prst="rect">
            <a:avLst/>
          </a:prstGeom>
          <a:noFill/>
        </p:spPr>
        <p:txBody>
          <a:bodyPr wrap="square" rtlCol="0">
            <a:spAutoFit/>
          </a:bodyPr>
          <a:lstStyle/>
          <a:p>
            <a:r>
              <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PID Line Follow</a:t>
            </a:r>
          </a:p>
          <a:p>
            <a:endPar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br>
              <a:rPr lang="en-US" sz="2400" dirty="0"/>
            </a:br>
            <a:endParaRPr lang="en-US" b="1" dirty="0"/>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a:extLst>
              <a:ext uri="{FF2B5EF4-FFF2-40B4-BE49-F238E27FC236}">
                <a16:creationId xmlns:a16="http://schemas.microsoft.com/office/drawing/2014/main" id="{834253A1-941E-484D-A205-CD5F4B4C77EC}"/>
              </a:ext>
            </a:extLst>
          </p:cNvPr>
          <p:cNvSpPr txBox="1"/>
          <p:nvPr/>
        </p:nvSpPr>
        <p:spPr>
          <a:xfrm>
            <a:off x="414338" y="1529209"/>
            <a:ext cx="8315324" cy="707886"/>
          </a:xfrm>
          <a:prstGeom prst="rect">
            <a:avLst/>
          </a:prstGeom>
          <a:noFill/>
        </p:spPr>
        <p:txBody>
          <a:bodyPr wrap="square" rtlCol="0">
            <a:sp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First of all, let’s discuss a little about what PID is. PID is stands for </a:t>
            </a:r>
            <a:r>
              <a:rPr lang="en-US" sz="2000" b="1" i="1" u="sng" dirty="0">
                <a:latin typeface="Arial Unicode MS" panose="020B0604020202020204" pitchFamily="34" charset="-128"/>
                <a:ea typeface="Arial Unicode MS" panose="020B0604020202020204" pitchFamily="34" charset="-128"/>
                <a:cs typeface="Arial Unicode MS" panose="020B0604020202020204" pitchFamily="34" charset="-128"/>
              </a:rPr>
              <a:t>Proportional Integral Derivative</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Box 5">
            <a:extLst>
              <a:ext uri="{FF2B5EF4-FFF2-40B4-BE49-F238E27FC236}">
                <a16:creationId xmlns:a16="http://schemas.microsoft.com/office/drawing/2014/main" id="{20EE667D-EB29-450D-A86F-B58E23899796}"/>
              </a:ext>
            </a:extLst>
          </p:cNvPr>
          <p:cNvSpPr txBox="1"/>
          <p:nvPr/>
        </p:nvSpPr>
        <p:spPr>
          <a:xfrm>
            <a:off x="395288" y="2113985"/>
            <a:ext cx="8315324" cy="1785104"/>
          </a:xfrm>
          <a:prstGeom prst="rect">
            <a:avLst/>
          </a:prstGeom>
          <a:noFill/>
        </p:spPr>
        <p:txBody>
          <a:bodyPr wrap="square" rtlCol="0">
            <a:spAutoFit/>
          </a:bodyPr>
          <a:lstStyle/>
          <a:p>
            <a:endPar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br>
              <a:rPr lang="en-US" sz="2400" dirty="0"/>
            </a:br>
            <a:endParaRPr lang="en-US" b="1" dirty="0"/>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Rectangle 7">
            <a:extLst>
              <a:ext uri="{FF2B5EF4-FFF2-40B4-BE49-F238E27FC236}">
                <a16:creationId xmlns:a16="http://schemas.microsoft.com/office/drawing/2014/main" id="{F910613B-40B5-4E95-98E8-252B9E1FC67A}"/>
              </a:ext>
            </a:extLst>
          </p:cNvPr>
          <p:cNvSpPr/>
          <p:nvPr/>
        </p:nvSpPr>
        <p:spPr>
          <a:xfrm>
            <a:off x="395288" y="2196421"/>
            <a:ext cx="8534400" cy="1754326"/>
          </a:xfrm>
          <a:prstGeom prst="rect">
            <a:avLst/>
          </a:prstGeom>
        </p:spPr>
        <p:txBody>
          <a:bodyPr wrap="square">
            <a:spAutoFit/>
          </a:bodyPr>
          <a:lstStyle/>
          <a:p>
            <a:pPr marL="342900" indent="-342900" algn="just">
              <a:buFont typeface="Wingdings" panose="05000000000000000000" pitchFamily="2" charset="2"/>
              <a:buChar char="Ø"/>
            </a:pPr>
            <a:r>
              <a:rPr lang="en-US" sz="2400" cap="all"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P</a:t>
            </a:r>
          </a:p>
          <a:p>
            <a:pPr marL="285750" indent="-28575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first aspect of that adjustment is the P, which is simply a coefficient… that is it’s a number that you multiply your error by to then apply that as an adjustment</a:t>
            </a:r>
          </a:p>
          <a:p>
            <a:pPr marL="285750" indent="-285750" algn="just">
              <a:buFont typeface="Arial" panose="020B0604020202020204" pitchFamily="34" charset="0"/>
              <a:buChar char="•"/>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adjustment = P*error</a:t>
            </a:r>
          </a:p>
        </p:txBody>
      </p:sp>
      <p:sp>
        <p:nvSpPr>
          <p:cNvPr id="9" name="Rectangle 8">
            <a:extLst>
              <a:ext uri="{FF2B5EF4-FFF2-40B4-BE49-F238E27FC236}">
                <a16:creationId xmlns:a16="http://schemas.microsoft.com/office/drawing/2014/main" id="{C6539A46-C581-404E-8E9E-DAF79267B32D}"/>
              </a:ext>
            </a:extLst>
          </p:cNvPr>
          <p:cNvSpPr/>
          <p:nvPr/>
        </p:nvSpPr>
        <p:spPr>
          <a:xfrm>
            <a:off x="414338" y="3921503"/>
            <a:ext cx="8534400" cy="2431435"/>
          </a:xfrm>
          <a:prstGeom prst="rect">
            <a:avLst/>
          </a:prstGeom>
        </p:spPr>
        <p:txBody>
          <a:bodyPr wrap="square">
            <a:spAutoFit/>
          </a:bodyPr>
          <a:lstStyle/>
          <a:p>
            <a:pPr marL="342900" indent="-342900" algn="just">
              <a:buFont typeface="Wingdings" panose="05000000000000000000" pitchFamily="2" charset="2"/>
              <a:buChar char="Ø"/>
            </a:pPr>
            <a:r>
              <a:rPr lang="en-US" sz="2400" cap="all"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I</a:t>
            </a:r>
          </a:p>
          <a:p>
            <a:pPr marL="285750" indent="-28575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it keeps track of your errors and accounts for external factors. If your P value doesn’t seem to be making the appropriate changes at decent rate, the I term is going to slowly grow to force your adjustment to be larger because it’s adding up every error and applying that to your adjustment. So, a PI controller algorithm</a:t>
            </a:r>
          </a:p>
          <a:p>
            <a:pPr marL="285750" indent="-285750" algn="just">
              <a:buFont typeface="Arial" panose="020B0604020202020204" pitchFamily="34" charset="0"/>
              <a:buChar char="•"/>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adjustment = P*error + I*sumOfErrors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1699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500"/>
                                        <p:tgtEl>
                                          <p:spTgt spid="9">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500"/>
                                        <p:tgtEl>
                                          <p:spTgt spid="9">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fade">
                                      <p:cBhvr>
                                        <p:cTn id="3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744A2-8DCD-4288-BAC7-B714474CE8FC}"/>
              </a:ext>
            </a:extLst>
          </p:cNvPr>
          <p:cNvSpPr txBox="1"/>
          <p:nvPr/>
        </p:nvSpPr>
        <p:spPr>
          <a:xfrm>
            <a:off x="414338" y="990600"/>
            <a:ext cx="8315324" cy="369332"/>
          </a:xfrm>
          <a:prstGeom prst="rect">
            <a:avLst/>
          </a:prstGeom>
          <a:noFill/>
        </p:spPr>
        <p:txBody>
          <a:bodyPr wrap="square" rtlCol="0">
            <a:spAutoFit/>
          </a:bodyPr>
          <a:lstStyle/>
          <a:p>
            <a:endParaRPr lang="en-US" dirty="0"/>
          </a:p>
        </p:txBody>
      </p:sp>
      <p:sp>
        <p:nvSpPr>
          <p:cNvPr id="6" name="Rectangle 5">
            <a:extLst>
              <a:ext uri="{FF2B5EF4-FFF2-40B4-BE49-F238E27FC236}">
                <a16:creationId xmlns:a16="http://schemas.microsoft.com/office/drawing/2014/main" id="{833D660B-E956-4C91-B7E1-93772045B093}"/>
              </a:ext>
            </a:extLst>
          </p:cNvPr>
          <p:cNvSpPr/>
          <p:nvPr/>
        </p:nvSpPr>
        <p:spPr>
          <a:xfrm>
            <a:off x="414338" y="1019175"/>
            <a:ext cx="8424862" cy="3416320"/>
          </a:xfrm>
          <a:prstGeom prst="rect">
            <a:avLst/>
          </a:prstGeom>
        </p:spPr>
        <p:txBody>
          <a:bodyPr wrap="square">
            <a:spAutoFit/>
          </a:bodyPr>
          <a:lstStyle/>
          <a:p>
            <a:pPr marL="342900" indent="-342900">
              <a:buFont typeface="Wingdings" panose="05000000000000000000" pitchFamily="2" charset="2"/>
              <a:buChar char="Ø"/>
            </a:pPr>
            <a:r>
              <a:rPr lang="en-US" sz="2400" cap="all"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D</a:t>
            </a:r>
          </a:p>
          <a:p>
            <a:endParaRPr lang="en-US" sz="2400" cap="all"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D value computes the difference between the last error and the current error. So if the first reading was an error of 5 and the new reading is an error of 1 then the derivative adjustment would be the D coefficient multiplied by the difference in error (1-5) or -4. If we add the D term to our PI controller, it would look like this:</a:t>
            </a:r>
          </a:p>
          <a:p>
            <a:pPr algn="just"/>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adjustment = P*error + I*sumOfErrors + D*(error – lastError)</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65928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01A438-7239-431C-836A-B51DC2BF5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498" y="1142681"/>
            <a:ext cx="3077004" cy="4572638"/>
          </a:xfrm>
          <a:prstGeom prst="rect">
            <a:avLst/>
          </a:prstGeom>
        </p:spPr>
      </p:pic>
    </p:spTree>
    <p:extLst>
      <p:ext uri="{BB962C8B-B14F-4D97-AF65-F5344CB8AC3E}">
        <p14:creationId xmlns:p14="http://schemas.microsoft.com/office/powerpoint/2010/main" val="180444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70CEB2-F8FA-46C7-B504-3917565D3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62" y="1018838"/>
            <a:ext cx="8059275" cy="4820323"/>
          </a:xfrm>
          <a:prstGeom prst="rect">
            <a:avLst/>
          </a:prstGeom>
        </p:spPr>
      </p:pic>
    </p:spTree>
    <p:extLst>
      <p:ext uri="{BB962C8B-B14F-4D97-AF65-F5344CB8AC3E}">
        <p14:creationId xmlns:p14="http://schemas.microsoft.com/office/powerpoint/2010/main" val="403367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163976-93F2-4644-9736-CCBFB9D16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50" y="1143000"/>
            <a:ext cx="8612500" cy="5400000"/>
          </a:xfrm>
          <a:prstGeom prst="rect">
            <a:avLst/>
          </a:prstGeom>
        </p:spPr>
      </p:pic>
    </p:spTree>
    <p:extLst>
      <p:ext uri="{BB962C8B-B14F-4D97-AF65-F5344CB8AC3E}">
        <p14:creationId xmlns:p14="http://schemas.microsoft.com/office/powerpoint/2010/main" val="143714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5284EC-0039-4D72-9F76-9AC47F75F70B}"/>
              </a:ext>
            </a:extLst>
          </p:cNvPr>
          <p:cNvSpPr txBox="1"/>
          <p:nvPr/>
        </p:nvSpPr>
        <p:spPr>
          <a:xfrm>
            <a:off x="320398" y="889843"/>
            <a:ext cx="8595002" cy="4708981"/>
          </a:xfrm>
          <a:prstGeom prst="rect">
            <a:avLst/>
          </a:prstGeom>
          <a:noFill/>
        </p:spPr>
        <p:txBody>
          <a:bodyPr wrap="square" rtlCol="0">
            <a:spAutoFit/>
          </a:bodyPr>
          <a:lstStyle/>
          <a:p>
            <a:pPr algn="ctr"/>
            <a:r>
              <a:rPr lang="en-US" sz="4000" u="sng" dirty="0">
                <a:solidFill>
                  <a:srgbClr val="C00000"/>
                </a:solidFill>
                <a:effectLst>
                  <a:outerShdw blurRad="38100" dist="38100" dir="2700000" algn="tl">
                    <a:srgbClr val="000000">
                      <a:alpha val="43137"/>
                    </a:srgbClr>
                  </a:outerShdw>
                </a:effectLst>
                <a:latin typeface="Algerian" panose="04020705040A02060702" pitchFamily="82" charset="0"/>
              </a:rPr>
              <a:t>CONTENTS</a:t>
            </a:r>
          </a:p>
          <a:p>
            <a:pPr marL="571500" indent="-571500" algn="ctr">
              <a:buClr>
                <a:srgbClr val="C00000"/>
              </a:buClr>
              <a:buFont typeface="Wingdings" panose="05000000000000000000" pitchFamily="2" charset="2"/>
              <a:buChar char="Ø"/>
            </a:pPr>
            <a:endParaRPr lang="en-US" sz="4000" u="sng" dirty="0">
              <a:solidFill>
                <a:srgbClr val="C00000"/>
              </a:solidFill>
              <a:effectLst>
                <a:outerShdw blurRad="38100" dist="38100" dir="2700000" algn="tl">
                  <a:srgbClr val="000000">
                    <a:alpha val="43137"/>
                  </a:srgbClr>
                </a:outerShdw>
              </a:effectLst>
              <a:latin typeface="Algerian" panose="04020705040A02060702" pitchFamily="82" charset="0"/>
            </a:endParaRPr>
          </a:p>
          <a:p>
            <a:pPr marL="571500" indent="-571500">
              <a:buClr>
                <a:srgbClr val="C00000"/>
              </a:buClr>
              <a:buFont typeface="Wingdings" panose="05000000000000000000" pitchFamily="2" charset="2"/>
              <a:buChar char="Ø"/>
            </a:pPr>
            <a:r>
              <a:rPr lang="en-US"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OBJECTIVE</a:t>
            </a:r>
          </a:p>
          <a:p>
            <a:pPr marL="571500" indent="-571500">
              <a:buClr>
                <a:srgbClr val="C00000"/>
              </a:buClr>
              <a:buFont typeface="Wingdings" panose="05000000000000000000" pitchFamily="2" charset="2"/>
              <a:buChar char="Ø"/>
            </a:pPr>
            <a:r>
              <a:rPr lang="en-US"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WHAT IS A LINE TRACER ?</a:t>
            </a:r>
          </a:p>
          <a:p>
            <a:pPr marL="571500" indent="-571500">
              <a:buClr>
                <a:srgbClr val="C00000"/>
              </a:buClr>
              <a:buFont typeface="Wingdings" panose="05000000000000000000" pitchFamily="2" charset="2"/>
              <a:buChar char="Ø"/>
            </a:pPr>
            <a:r>
              <a:rPr lang="en-US"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ITS COMPONENTS</a:t>
            </a:r>
          </a:p>
          <a:p>
            <a:pPr marL="571500" indent="-571500">
              <a:buFont typeface="Wingdings" panose="05000000000000000000" pitchFamily="2" charset="2"/>
              <a:buChar char="v"/>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ARDUINO NANO.</a:t>
            </a:r>
          </a:p>
          <a:p>
            <a:pPr marL="571500" indent="-571500">
              <a:buFont typeface="Wingdings" panose="05000000000000000000" pitchFamily="2" charset="2"/>
              <a:buChar char="v"/>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BOOST CONVERTER.</a:t>
            </a:r>
          </a:p>
          <a:p>
            <a:pPr marL="571500" indent="-571500">
              <a:buFont typeface="Wingdings" panose="05000000000000000000" pitchFamily="2" charset="2"/>
              <a:buChar char="v"/>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BUCK CONVERTER / 7805 5v IC.</a:t>
            </a:r>
          </a:p>
          <a:p>
            <a:pPr marL="571500" indent="-571500">
              <a:buFont typeface="Wingdings" panose="05000000000000000000" pitchFamily="2" charset="2"/>
              <a:buChar char="v"/>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L298N MOTOR DRIVER.</a:t>
            </a:r>
          </a:p>
          <a:p>
            <a:pPr marL="571500" indent="-571500">
              <a:buFont typeface="Wingdings" panose="05000000000000000000" pitchFamily="2" charset="2"/>
              <a:buChar char="v"/>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N20 GEAR MOTER OF 600 RPM.</a:t>
            </a:r>
          </a:p>
          <a:p>
            <a:pPr marL="571500" indent="-571500">
              <a:buClr>
                <a:srgbClr val="C00000"/>
              </a:buClr>
              <a:buFont typeface="Wingdings" panose="05000000000000000000" pitchFamily="2" charset="2"/>
              <a:buChar char="Ø"/>
            </a:pPr>
            <a:r>
              <a:rPr lang="en-US"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BLOCK DIAGRAM</a:t>
            </a:r>
          </a:p>
          <a:p>
            <a:pPr marL="571500" indent="-571500">
              <a:buClr>
                <a:srgbClr val="C00000"/>
              </a:buClr>
              <a:buFont typeface="Wingdings" panose="05000000000000000000" pitchFamily="2" charset="2"/>
              <a:buChar char="Ø"/>
            </a:pPr>
            <a:r>
              <a:rPr lang="en-US"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WORKING</a:t>
            </a:r>
          </a:p>
        </p:txBody>
      </p:sp>
      <p:pic>
        <p:nvPicPr>
          <p:cNvPr id="5" name="Picture 4">
            <a:extLst>
              <a:ext uri="{FF2B5EF4-FFF2-40B4-BE49-F238E27FC236}">
                <a16:creationId xmlns:a16="http://schemas.microsoft.com/office/drawing/2014/main" id="{227DB8AA-F0F2-4EA2-8200-6F17B94D7D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2438400"/>
            <a:ext cx="3360000" cy="2520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172504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2558B9-E024-457E-AF26-79AEAB702656}"/>
              </a:ext>
            </a:extLst>
          </p:cNvPr>
          <p:cNvSpPr txBox="1"/>
          <p:nvPr/>
        </p:nvSpPr>
        <p:spPr>
          <a:xfrm>
            <a:off x="414338" y="1066800"/>
            <a:ext cx="8315324" cy="1631216"/>
          </a:xfrm>
          <a:prstGeom prst="rect">
            <a:avLst/>
          </a:prstGeom>
          <a:noFill/>
        </p:spPr>
        <p:txBody>
          <a:bodyPr wrap="square" rtlCol="0">
            <a:spAutoFit/>
          </a:bodyPr>
          <a:lstStyle/>
          <a:p>
            <a:r>
              <a:rPr lang="en-US" sz="20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Pros :- </a:t>
            </a:r>
          </a:p>
          <a:p>
            <a:pPr marL="285750" indent="-28575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Very smooth and accurate line following</a:t>
            </a:r>
          </a:p>
          <a:p>
            <a:pPr marL="285750" indent="-28575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Can typically follow the line much faster than the “Simple” method</a:t>
            </a:r>
          </a:p>
          <a:p>
            <a:pPr marL="285750" indent="-28575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Greater flexibility if you want to follow along various positions (follow on center, to the left slightly, to the right slightly)</a:t>
            </a:r>
          </a:p>
        </p:txBody>
      </p:sp>
      <p:sp>
        <p:nvSpPr>
          <p:cNvPr id="3" name="TextBox 2">
            <a:extLst>
              <a:ext uri="{FF2B5EF4-FFF2-40B4-BE49-F238E27FC236}">
                <a16:creationId xmlns:a16="http://schemas.microsoft.com/office/drawing/2014/main" id="{7C699595-DF50-43CF-9A0F-6B8DC62C182B}"/>
              </a:ext>
            </a:extLst>
          </p:cNvPr>
          <p:cNvSpPr txBox="1"/>
          <p:nvPr/>
        </p:nvSpPr>
        <p:spPr>
          <a:xfrm>
            <a:off x="304800" y="2698016"/>
            <a:ext cx="8315324" cy="1015663"/>
          </a:xfrm>
          <a:prstGeom prst="rect">
            <a:avLst/>
          </a:prstGeom>
          <a:noFill/>
        </p:spPr>
        <p:txBody>
          <a:bodyPr wrap="square" rtlCol="0">
            <a:spAutoFit/>
          </a:bodyPr>
          <a:lstStyle/>
          <a:p>
            <a:r>
              <a:rPr lang="en-US" sz="20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Cons :- </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Requires tuning which can take time</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More sensors will take more time to capture readings from</a:t>
            </a:r>
          </a:p>
        </p:txBody>
      </p:sp>
    </p:spTree>
    <p:extLst>
      <p:ext uri="{BB962C8B-B14F-4D97-AF65-F5344CB8AC3E}">
        <p14:creationId xmlns:p14="http://schemas.microsoft.com/office/powerpoint/2010/main" val="70682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82A4B3-139B-40CD-8476-6FC3E59A9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29" y="838200"/>
            <a:ext cx="7210141" cy="5400000"/>
          </a:xfrm>
          <a:prstGeom prst="rect">
            <a:avLst/>
          </a:prstGeom>
        </p:spPr>
      </p:pic>
    </p:spTree>
    <p:extLst>
      <p:ext uri="{BB962C8B-B14F-4D97-AF65-F5344CB8AC3E}">
        <p14:creationId xmlns:p14="http://schemas.microsoft.com/office/powerpoint/2010/main" val="288178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BD27B1-2E0A-4BE5-AA13-B318A623C569}"/>
              </a:ext>
            </a:extLst>
          </p:cNvPr>
          <p:cNvSpPr txBox="1"/>
          <p:nvPr/>
        </p:nvSpPr>
        <p:spPr>
          <a:xfrm>
            <a:off x="609600" y="762000"/>
            <a:ext cx="8458200" cy="3970318"/>
          </a:xfrm>
          <a:prstGeom prst="rect">
            <a:avLst/>
          </a:prstGeom>
          <a:noFill/>
        </p:spPr>
        <p:txBody>
          <a:bodyPr wrap="square" rtlCol="0">
            <a:spAutoFit/>
          </a:bodyPr>
          <a:lstStyle/>
          <a:p>
            <a:pPr algn="ctr"/>
            <a:r>
              <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INTRODUCTION</a:t>
            </a:r>
          </a:p>
          <a:p>
            <a:pPr algn="ctr"/>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en-US" sz="20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What is a line follower ?</a:t>
            </a:r>
          </a:p>
          <a:p>
            <a:pPr marL="342900" indent="-3429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Line follower is a machine that can follow a path. The path can be visible like a black line on a white surface (or vice-versa) or it can be invisible like a magnetic field.</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en-US" sz="20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What is the need to build a line follower?</a:t>
            </a:r>
          </a:p>
          <a:p>
            <a:pPr marL="342900" indent="-3429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Sensing a line and maneuvering the robot to stay on course, while        constantly correcting wrong moves using feedback mechanism forms a simple yet effective closed loop system.</a:t>
            </a:r>
          </a:p>
        </p:txBody>
      </p:sp>
      <p:pic>
        <p:nvPicPr>
          <p:cNvPr id="13" name="Picture 12">
            <a:extLst>
              <a:ext uri="{FF2B5EF4-FFF2-40B4-BE49-F238E27FC236}">
                <a16:creationId xmlns:a16="http://schemas.microsoft.com/office/drawing/2014/main" id="{5A4B3AB0-C814-48BC-9C50-999429E6B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937" y="4732318"/>
            <a:ext cx="2487464" cy="1800000"/>
          </a:xfrm>
          <a:prstGeom prst="rect">
            <a:avLst/>
          </a:prstGeom>
        </p:spPr>
      </p:pic>
      <p:pic>
        <p:nvPicPr>
          <p:cNvPr id="15" name="Picture 14">
            <a:extLst>
              <a:ext uri="{FF2B5EF4-FFF2-40B4-BE49-F238E27FC236}">
                <a16:creationId xmlns:a16="http://schemas.microsoft.com/office/drawing/2014/main" id="{3332EC22-BEBD-448F-80F3-584F792904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4764048"/>
            <a:ext cx="2378855" cy="1800000"/>
          </a:xfrm>
          <a:prstGeom prst="rect">
            <a:avLst/>
          </a:prstGeom>
        </p:spPr>
      </p:pic>
    </p:spTree>
    <p:extLst>
      <p:ext uri="{BB962C8B-B14F-4D97-AF65-F5344CB8AC3E}">
        <p14:creationId xmlns:p14="http://schemas.microsoft.com/office/powerpoint/2010/main" val="158342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A32EF3-5123-42E4-8E68-17C21947035B}"/>
              </a:ext>
            </a:extLst>
          </p:cNvPr>
          <p:cNvSpPr txBox="1"/>
          <p:nvPr/>
        </p:nvSpPr>
        <p:spPr>
          <a:xfrm>
            <a:off x="600075" y="766504"/>
            <a:ext cx="7848600" cy="2031325"/>
          </a:xfrm>
          <a:prstGeom prst="rect">
            <a:avLst/>
          </a:prstGeom>
          <a:noFill/>
        </p:spPr>
        <p:txBody>
          <a:bodyPr wrap="square" rtlCol="0">
            <a:spAutoFit/>
          </a:bodyPr>
          <a:lstStyle/>
          <a:p>
            <a:pPr algn="ctr"/>
            <a:r>
              <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COMPONENT</a:t>
            </a:r>
          </a:p>
          <a:p>
            <a:pPr algn="ctr"/>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dirty="0"/>
              <a:t> </a:t>
            </a:r>
          </a:p>
        </p:txBody>
      </p:sp>
      <p:sp>
        <p:nvSpPr>
          <p:cNvPr id="21" name="Rectangle 35">
            <a:extLst>
              <a:ext uri="{FF2B5EF4-FFF2-40B4-BE49-F238E27FC236}">
                <a16:creationId xmlns:a16="http://schemas.microsoft.com/office/drawing/2014/main" id="{972FC440-E4F2-4C05-B791-256D8955C3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TextBox 22">
            <a:extLst>
              <a:ext uri="{FF2B5EF4-FFF2-40B4-BE49-F238E27FC236}">
                <a16:creationId xmlns:a16="http://schemas.microsoft.com/office/drawing/2014/main" id="{A6E66801-82CF-4192-AE43-741568EE2ED9}"/>
              </a:ext>
            </a:extLst>
          </p:cNvPr>
          <p:cNvSpPr txBox="1"/>
          <p:nvPr/>
        </p:nvSpPr>
        <p:spPr>
          <a:xfrm>
            <a:off x="600075" y="1574170"/>
            <a:ext cx="5619750" cy="2123658"/>
          </a:xfrm>
          <a:prstGeom prst="rect">
            <a:avLst/>
          </a:prstGeom>
          <a:noFill/>
        </p:spPr>
        <p:txBody>
          <a:bodyPr wrap="square" rtlCol="0">
            <a:spAutoFit/>
          </a:bodyPr>
          <a:lstStyle/>
          <a:p>
            <a:pPr marL="571500" indent="-571500">
              <a:buFont typeface="Arial" panose="020B0604020202020204" pitchFamily="34" charset="0"/>
              <a:buChar char="•"/>
            </a:pPr>
            <a:r>
              <a:rPr lang="en-US" alt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12 by 10 cm Vero board </a:t>
            </a:r>
          </a:p>
          <a:p>
            <a:pPr marL="571500" indent="-5715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Veroboard is a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printed circuit board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that’s designed with rows of copper tracks with holes drilled in then for electronic components to be soldered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to construct electronic circuits.</a:t>
            </a:r>
            <a:endParaRPr lang="en-US" altLang="en-US" sz="32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4" name="Rectangle 38">
            <a:extLst>
              <a:ext uri="{FF2B5EF4-FFF2-40B4-BE49-F238E27FC236}">
                <a16:creationId xmlns:a16="http://schemas.microsoft.com/office/drawing/2014/main" id="{0956272D-23E6-4AC5-9A1B-CE0961C3255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TextBox 43">
            <a:extLst>
              <a:ext uri="{FF2B5EF4-FFF2-40B4-BE49-F238E27FC236}">
                <a16:creationId xmlns:a16="http://schemas.microsoft.com/office/drawing/2014/main" id="{D04FE6BF-B0A3-4788-9EB6-B7FBEC378DC7}"/>
              </a:ext>
            </a:extLst>
          </p:cNvPr>
          <p:cNvSpPr txBox="1"/>
          <p:nvPr/>
        </p:nvSpPr>
        <p:spPr>
          <a:xfrm>
            <a:off x="600075" y="3886200"/>
            <a:ext cx="5715000" cy="3262432"/>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N20 Gear Motor 600 RPM</a:t>
            </a:r>
          </a:p>
          <a:p>
            <a:pPr marL="342900" indent="-3429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N20</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Micro Gear 12V 600 RPM DC Motor (High Torque) is lightweight, high torque, and low RPM motor. It is equipped with gearbox assembly so as to increase the torque of the motor. It has a cross-section of 10 × 12 mm, and the D-shaped gearbox output shaft is 9 mm long and 3 mm in diameter.</a:t>
            </a:r>
          </a:p>
          <a:p>
            <a:br>
              <a:rPr lang="en-US" dirty="0"/>
            </a:br>
            <a:endPar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id="{B683B4D5-AAE2-45E1-818B-AC1AA0CDA9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4671" y="1574170"/>
            <a:ext cx="2149254" cy="1800000"/>
          </a:xfrm>
          <a:prstGeom prst="rect">
            <a:avLst/>
          </a:prstGeom>
        </p:spPr>
      </p:pic>
      <p:pic>
        <p:nvPicPr>
          <p:cNvPr id="6" name="Picture 5">
            <a:extLst>
              <a:ext uri="{FF2B5EF4-FFF2-40B4-BE49-F238E27FC236}">
                <a16:creationId xmlns:a16="http://schemas.microsoft.com/office/drawing/2014/main" id="{1A8D9F94-1645-41A9-ABEA-688486B949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298" y="4181836"/>
            <a:ext cx="1800000" cy="1800000"/>
          </a:xfrm>
          <a:prstGeom prst="rect">
            <a:avLst/>
          </a:prstGeom>
        </p:spPr>
      </p:pic>
    </p:spTree>
    <p:extLst>
      <p:ext uri="{BB962C8B-B14F-4D97-AF65-F5344CB8AC3E}">
        <p14:creationId xmlns:p14="http://schemas.microsoft.com/office/powerpoint/2010/main" val="154294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DE3B29-EA81-4B5B-B46B-54F64FC66B80}"/>
              </a:ext>
            </a:extLst>
          </p:cNvPr>
          <p:cNvSpPr txBox="1"/>
          <p:nvPr/>
        </p:nvSpPr>
        <p:spPr>
          <a:xfrm>
            <a:off x="485774" y="706148"/>
            <a:ext cx="5838825"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N20 Wheels</a:t>
            </a:r>
            <a:br>
              <a:rPr lang="en-US" dirty="0"/>
            </a:br>
            <a:endPar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Box 3">
            <a:extLst>
              <a:ext uri="{FF2B5EF4-FFF2-40B4-BE49-F238E27FC236}">
                <a16:creationId xmlns:a16="http://schemas.microsoft.com/office/drawing/2014/main" id="{37165D08-5F5E-4E4C-B6CB-6C3D7EE52D82}"/>
              </a:ext>
            </a:extLst>
          </p:cNvPr>
          <p:cNvSpPr txBox="1"/>
          <p:nvPr/>
        </p:nvSpPr>
        <p:spPr>
          <a:xfrm>
            <a:off x="485775" y="1121646"/>
            <a:ext cx="6096000"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N20 Motor Mount Brackets </a:t>
            </a:r>
            <a:br>
              <a:rPr lang="en-US" dirty="0"/>
            </a:br>
            <a:endPar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a:extLst>
              <a:ext uri="{FF2B5EF4-FFF2-40B4-BE49-F238E27FC236}">
                <a16:creationId xmlns:a16="http://schemas.microsoft.com/office/drawing/2014/main" id="{6C9622CA-C3C5-49B2-935B-03629DC01DF2}"/>
              </a:ext>
            </a:extLst>
          </p:cNvPr>
          <p:cNvSpPr txBox="1"/>
          <p:nvPr/>
        </p:nvSpPr>
        <p:spPr>
          <a:xfrm>
            <a:off x="457200" y="1582826"/>
            <a:ext cx="5867400"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N20 Ball Caster</a:t>
            </a:r>
            <a:br>
              <a:rPr lang="en-US" dirty="0"/>
            </a:br>
            <a:endPar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Box 7">
            <a:extLst>
              <a:ext uri="{FF2B5EF4-FFF2-40B4-BE49-F238E27FC236}">
                <a16:creationId xmlns:a16="http://schemas.microsoft.com/office/drawing/2014/main" id="{95740636-016F-4115-A406-E602A89A512D}"/>
              </a:ext>
            </a:extLst>
          </p:cNvPr>
          <p:cNvSpPr txBox="1"/>
          <p:nvPr/>
        </p:nvSpPr>
        <p:spPr>
          <a:xfrm>
            <a:off x="504824" y="2931593"/>
            <a:ext cx="6553200" cy="2185214"/>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5 Channel Line Sensors IR Sensor</a:t>
            </a:r>
          </a:p>
          <a:p>
            <a:pPr marL="571500" indent="-571500">
              <a:buFont typeface="Arial" panose="020B0604020202020204" pitchFamily="34" charset="0"/>
              <a:buChar char="•"/>
            </a:pPr>
            <a:endPar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used to detect specific characteristics in its surroundings through emitting or detecting IR radiation. These sensors can also be used to detect or measure the heat of a target and its motion</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32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id="{DEEB943F-5B83-4724-9AA8-60BEDC68D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3124200"/>
            <a:ext cx="1800000" cy="1800000"/>
          </a:xfrm>
          <a:prstGeom prst="rect">
            <a:avLst/>
          </a:prstGeom>
        </p:spPr>
      </p:pic>
    </p:spTree>
    <p:extLst>
      <p:ext uri="{BB962C8B-B14F-4D97-AF65-F5344CB8AC3E}">
        <p14:creationId xmlns:p14="http://schemas.microsoft.com/office/powerpoint/2010/main" val="375525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DC70C2-9FA0-46AF-9046-CE5AD2CCAD95}"/>
              </a:ext>
            </a:extLst>
          </p:cNvPr>
          <p:cNvSpPr/>
          <p:nvPr/>
        </p:nvSpPr>
        <p:spPr>
          <a:xfrm>
            <a:off x="3777199" y="3244334"/>
            <a:ext cx="184731" cy="369332"/>
          </a:xfrm>
          <a:prstGeom prst="rect">
            <a:avLst/>
          </a:prstGeom>
        </p:spPr>
        <p:txBody>
          <a:bodyPr wrap="none">
            <a:spAutoFit/>
          </a:bodyPr>
          <a:lstStyle/>
          <a:p>
            <a:endParaRPr lang="en-US" dirty="0"/>
          </a:p>
        </p:txBody>
      </p:sp>
      <p:sp>
        <p:nvSpPr>
          <p:cNvPr id="4" name="TextBox 3">
            <a:extLst>
              <a:ext uri="{FF2B5EF4-FFF2-40B4-BE49-F238E27FC236}">
                <a16:creationId xmlns:a16="http://schemas.microsoft.com/office/drawing/2014/main" id="{09357AD0-8ABC-4E30-99BF-90D68069586A}"/>
              </a:ext>
            </a:extLst>
          </p:cNvPr>
          <p:cNvSpPr txBox="1"/>
          <p:nvPr/>
        </p:nvSpPr>
        <p:spPr>
          <a:xfrm>
            <a:off x="381000" y="1220480"/>
            <a:ext cx="6096000" cy="2123658"/>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Buck Converter</a:t>
            </a:r>
          </a:p>
          <a:p>
            <a:pPr marL="571500" indent="-5715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buck converter</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or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step-down converter</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is a DC-to-DC converter which decreases voltage, while increasing current, from its input (</a:t>
            </a:r>
            <a:r>
              <a:rPr lang="en-US" sz="2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supply</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to its output (load)</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a:extLst>
              <a:ext uri="{FF2B5EF4-FFF2-40B4-BE49-F238E27FC236}">
                <a16:creationId xmlns:a16="http://schemas.microsoft.com/office/drawing/2014/main" id="{0C167A65-0E32-40A6-9273-849772641231}"/>
              </a:ext>
            </a:extLst>
          </p:cNvPr>
          <p:cNvSpPr txBox="1"/>
          <p:nvPr/>
        </p:nvSpPr>
        <p:spPr>
          <a:xfrm>
            <a:off x="552675" y="4252525"/>
            <a:ext cx="6096000" cy="1384995"/>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Boost Converter</a:t>
            </a:r>
          </a:p>
          <a:p>
            <a:pPr marL="571500" indent="-5715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boost converter</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or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step-up converter</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is a DC-to-DC converter which increases voltage, from its input (</a:t>
            </a:r>
            <a:r>
              <a:rPr lang="en-US" sz="2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supply</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to its output (load)</a:t>
            </a:r>
            <a:endParaRPr lang="en-US" sz="20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7">
            <a:extLst>
              <a:ext uri="{FF2B5EF4-FFF2-40B4-BE49-F238E27FC236}">
                <a16:creationId xmlns:a16="http://schemas.microsoft.com/office/drawing/2014/main" id="{6B0CFAA8-329E-42D5-A69C-03678E23E1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2750" y="4045022"/>
            <a:ext cx="1800000" cy="1800000"/>
          </a:xfrm>
          <a:prstGeom prst="rect">
            <a:avLst/>
          </a:prstGeom>
        </p:spPr>
      </p:pic>
      <p:pic>
        <p:nvPicPr>
          <p:cNvPr id="10" name="Picture 9">
            <a:extLst>
              <a:ext uri="{FF2B5EF4-FFF2-40B4-BE49-F238E27FC236}">
                <a16:creationId xmlns:a16="http://schemas.microsoft.com/office/drawing/2014/main" id="{0381A463-E994-4898-99A5-04CE0F1201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750" y="1382309"/>
            <a:ext cx="1800000" cy="1800000"/>
          </a:xfrm>
          <a:prstGeom prst="rect">
            <a:avLst/>
          </a:prstGeom>
        </p:spPr>
      </p:pic>
    </p:spTree>
    <p:extLst>
      <p:ext uri="{BB962C8B-B14F-4D97-AF65-F5344CB8AC3E}">
        <p14:creationId xmlns:p14="http://schemas.microsoft.com/office/powerpoint/2010/main" val="277924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A5B610-F8A4-41C1-993D-FEC99A790BFF}"/>
              </a:ext>
            </a:extLst>
          </p:cNvPr>
          <p:cNvSpPr txBox="1"/>
          <p:nvPr/>
        </p:nvSpPr>
        <p:spPr>
          <a:xfrm>
            <a:off x="457200" y="1274302"/>
            <a:ext cx="6096000" cy="1384995"/>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L298N motor driver</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571500" indent="-5715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motor driver IC is an integrated circuit chip used as a motor controlling device in autonomous robots and embedded circuits</a:t>
            </a:r>
            <a:endPar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Box 3">
            <a:extLst>
              <a:ext uri="{FF2B5EF4-FFF2-40B4-BE49-F238E27FC236}">
                <a16:creationId xmlns:a16="http://schemas.microsoft.com/office/drawing/2014/main" id="{CEC89BF4-37F7-41ED-82FA-BF276BD20593}"/>
              </a:ext>
            </a:extLst>
          </p:cNvPr>
          <p:cNvSpPr txBox="1"/>
          <p:nvPr/>
        </p:nvSpPr>
        <p:spPr>
          <a:xfrm>
            <a:off x="485775" y="3733799"/>
            <a:ext cx="6096000" cy="1384995"/>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Arduino NANO</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571500" indent="-571500" algn="just">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motor driver IC is an integrated circuit chip used as a motor controlling device in autonomous robots and embedded circuits</a:t>
            </a:r>
            <a:endParaRPr lang="en-US" sz="24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id="{1BB4010A-F0B6-4BC9-A803-3A91DE535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0" y="1066799"/>
            <a:ext cx="1800000" cy="1800000"/>
          </a:xfrm>
          <a:prstGeom prst="rect">
            <a:avLst/>
          </a:prstGeom>
        </p:spPr>
      </p:pic>
      <p:pic>
        <p:nvPicPr>
          <p:cNvPr id="8" name="Picture 7">
            <a:extLst>
              <a:ext uri="{FF2B5EF4-FFF2-40B4-BE49-F238E27FC236}">
                <a16:creationId xmlns:a16="http://schemas.microsoft.com/office/drawing/2014/main" id="{81FE6D47-113A-438F-9A84-100976FF75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3526297"/>
            <a:ext cx="1800000" cy="1800000"/>
          </a:xfrm>
          <a:prstGeom prst="rect">
            <a:avLst/>
          </a:prstGeom>
        </p:spPr>
      </p:pic>
    </p:spTree>
    <p:extLst>
      <p:ext uri="{BB962C8B-B14F-4D97-AF65-F5344CB8AC3E}">
        <p14:creationId xmlns:p14="http://schemas.microsoft.com/office/powerpoint/2010/main" val="289997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AFA9D-9F3F-480D-807D-D2AD59DA1514}"/>
              </a:ext>
            </a:extLst>
          </p:cNvPr>
          <p:cNvSpPr txBox="1"/>
          <p:nvPr/>
        </p:nvSpPr>
        <p:spPr>
          <a:xfrm>
            <a:off x="600075" y="766504"/>
            <a:ext cx="7848600" cy="2585323"/>
          </a:xfrm>
          <a:prstGeom prst="rect">
            <a:avLst/>
          </a:prstGeom>
          <a:noFill/>
        </p:spPr>
        <p:txBody>
          <a:bodyPr wrap="square" rtlCol="0">
            <a:spAutoFit/>
          </a:bodyPr>
          <a:lstStyle/>
          <a:p>
            <a:pPr algn="ctr"/>
            <a:r>
              <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BLOCK DIAGRAM</a:t>
            </a:r>
          </a:p>
          <a:p>
            <a:pPr algn="ctr"/>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3600"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dirty="0"/>
              <a:t> </a:t>
            </a:r>
          </a:p>
        </p:txBody>
      </p:sp>
      <p:pic>
        <p:nvPicPr>
          <p:cNvPr id="4" name="Picture 3">
            <a:extLst>
              <a:ext uri="{FF2B5EF4-FFF2-40B4-BE49-F238E27FC236}">
                <a16:creationId xmlns:a16="http://schemas.microsoft.com/office/drawing/2014/main" id="{E851BE73-7FF0-45D1-858A-D9B327CEEC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55600"/>
            <a:ext cx="9144000" cy="5183350"/>
          </a:xfrm>
          <a:prstGeom prst="rect">
            <a:avLst/>
          </a:prstGeom>
        </p:spPr>
      </p:pic>
    </p:spTree>
    <p:extLst>
      <p:ext uri="{BB962C8B-B14F-4D97-AF65-F5344CB8AC3E}">
        <p14:creationId xmlns:p14="http://schemas.microsoft.com/office/powerpoint/2010/main" val="296208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B422DB-E5DD-4541-BF0A-8968DD3E21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19200"/>
            <a:ext cx="9144000" cy="5183350"/>
          </a:xfrm>
          <a:prstGeom prst="rect">
            <a:avLst/>
          </a:prstGeom>
        </p:spPr>
      </p:pic>
    </p:spTree>
    <p:extLst>
      <p:ext uri="{BB962C8B-B14F-4D97-AF65-F5344CB8AC3E}">
        <p14:creationId xmlns:p14="http://schemas.microsoft.com/office/powerpoint/2010/main" val="2266482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237</TotalTime>
  <Words>990</Words>
  <Application>Microsoft Office PowerPoint</Application>
  <PresentationFormat>On-screen Show (4:3)</PresentationFormat>
  <Paragraphs>104</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Unicode MS</vt:lpstr>
      <vt:lpstr>Algerian</vt:lpstr>
      <vt:lpstr>Arial</vt:lpstr>
      <vt:lpstr>Arial Narrow</vt:lpstr>
      <vt:lpstr>Calibri</vt:lpstr>
      <vt:lpstr>Constantia</vt:lpstr>
      <vt:lpstr>Wingdings</vt:lpstr>
      <vt:lpstr>Wingdings 2</vt:lpstr>
      <vt:lpstr>Flow</vt:lpstr>
      <vt:lpstr>Baderia Global Institute of Engineering &amp; Management, Jabalpur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Baderia Global Institute of Engineering &amp; Management, Jabalpur</dc:title>
  <dc:creator>pc 09</dc:creator>
  <cp:lastModifiedBy>sandeep</cp:lastModifiedBy>
  <cp:revision>25</cp:revision>
  <dcterms:created xsi:type="dcterms:W3CDTF">2006-08-16T00:00:00Z</dcterms:created>
  <dcterms:modified xsi:type="dcterms:W3CDTF">2024-05-29T18:14:17Z</dcterms:modified>
</cp:coreProperties>
</file>