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8" r:id="rId8"/>
    <p:sldId id="269" r:id="rId9"/>
    <p:sldId id="270" r:id="rId10"/>
    <p:sldId id="264" r:id="rId11"/>
    <p:sldId id="261" r:id="rId12"/>
    <p:sldId id="262"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6" d="100"/>
          <a:sy n="86" d="100"/>
        </p:scale>
        <p:origin x="131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172EE-1A88-49A6-A82C-5296A1743042}" type="datetimeFigureOut">
              <a:rPr lang="en-US" smtClean="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1191F6-3947-4DA7-830F-6D49E1F6A4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172EE-1A88-49A6-A82C-5296A1743042}" type="datetimeFigureOut">
              <a:rPr lang="en-US" smtClean="0"/>
              <a:pPr/>
              <a:t>12/20/2017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191F6-3947-4DA7-830F-6D49E1F6A4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8001000" cy="3143250"/>
          </a:xfrm>
        </p:spPr>
        <p:txBody>
          <a:bodyPr>
            <a:normAutofit/>
          </a:bodyPr>
          <a:lstStyle/>
          <a:p>
            <a:r>
              <a:rPr lang="en-US" sz="6000" b="1" dirty="0"/>
              <a:t>Bank Management System</a:t>
            </a:r>
            <a:endParaRPr lang="en-US" sz="6000" dirty="0"/>
          </a:p>
        </p:txBody>
      </p:sp>
      <p:sp>
        <p:nvSpPr>
          <p:cNvPr id="3" name="Subtitle 2"/>
          <p:cNvSpPr>
            <a:spLocks noGrp="1"/>
          </p:cNvSpPr>
          <p:nvPr>
            <p:ph type="subTitle" idx="1"/>
          </p:nvPr>
        </p:nvSpPr>
        <p:spPr>
          <a:xfrm>
            <a:off x="4648200" y="4419600"/>
            <a:ext cx="4191000" cy="533400"/>
          </a:xfrm>
        </p:spPr>
        <p:txBody>
          <a:bodyPr>
            <a:normAutofit lnSpcReduction="10000"/>
          </a:bodyPr>
          <a:lstStyle/>
          <a:p>
            <a:pPr lvl="0" algn="r"/>
            <a:r>
              <a:rPr lang="en-US" dirty="0">
                <a:solidFill>
                  <a:schemeClr val="tx1"/>
                </a:solidFill>
              </a:rPr>
              <a:t>Vivekananda Adepu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Collaborated Tables in our Data Warehouse</a:t>
            </a:r>
          </a:p>
        </p:txBody>
      </p:sp>
      <p:pic>
        <p:nvPicPr>
          <p:cNvPr id="1028" name="Picture 4"/>
          <p:cNvPicPr>
            <a:picLocks noGrp="1" noChangeAspect="1" noChangeArrowheads="1"/>
          </p:cNvPicPr>
          <p:nvPr>
            <p:ph idx="1"/>
          </p:nvPr>
        </p:nvPicPr>
        <p:blipFill>
          <a:blip r:embed="rId2"/>
          <a:srcRect/>
          <a:stretch>
            <a:fillRect/>
          </a:stretch>
        </p:blipFill>
        <p:spPr bwMode="auto">
          <a:xfrm>
            <a:off x="228600" y="1219200"/>
            <a:ext cx="8610600"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Schema</a:t>
            </a:r>
          </a:p>
        </p:txBody>
      </p:sp>
      <p:pic>
        <p:nvPicPr>
          <p:cNvPr id="1026" name="Picture 2"/>
          <p:cNvPicPr>
            <a:picLocks noGrp="1" noChangeAspect="1" noChangeArrowheads="1"/>
          </p:cNvPicPr>
          <p:nvPr>
            <p:ph sz="half" idx="1"/>
          </p:nvPr>
        </p:nvPicPr>
        <p:blipFill>
          <a:blip r:embed="rId2"/>
          <a:stretch>
            <a:fillRect/>
          </a:stretch>
        </p:blipFill>
        <p:spPr bwMode="auto">
          <a:xfrm>
            <a:off x="457200" y="2370848"/>
            <a:ext cx="4038600" cy="2984667"/>
          </a:xfrm>
          <a:prstGeom prst="rect">
            <a:avLst/>
          </a:prstGeom>
          <a:noFill/>
          <a:ln w="9525">
            <a:noFill/>
            <a:miter lim="800000"/>
            <a:headEnd/>
            <a:tailEnd/>
          </a:ln>
          <a:effectLst/>
        </p:spPr>
      </p:pic>
      <p:sp>
        <p:nvSpPr>
          <p:cNvPr id="5" name="Content Placeholder 4"/>
          <p:cNvSpPr>
            <a:spLocks noGrp="1"/>
          </p:cNvSpPr>
          <p:nvPr>
            <p:ph sz="half" idx="2"/>
          </p:nvPr>
        </p:nvSpPr>
        <p:spPr/>
        <p:txBody>
          <a:bodyPr>
            <a:normAutofit fontScale="62500" lnSpcReduction="20000"/>
          </a:bodyPr>
          <a:lstStyle/>
          <a:p>
            <a:r>
              <a:rPr lang="en-US" dirty="0"/>
              <a:t>In computing, the star schema is the simplest style of data mart schema and is the approach, most widely used to develop data warehouses and dimensional data marts.</a:t>
            </a:r>
            <a:r>
              <a:rPr lang="en-US" baseline="30000" dirty="0"/>
              <a:t> </a:t>
            </a:r>
            <a:r>
              <a:rPr lang="en-US" dirty="0"/>
              <a:t>The star schema consists of one or more fact tables referencing any number of dimension tables. The star schema is an important special case of the snowflake schema, and is more effective for handling simpler queries.</a:t>
            </a:r>
          </a:p>
          <a:p>
            <a:r>
              <a:rPr lang="en-US" dirty="0"/>
              <a:t>The star schema gets its name from the physical model's resemblance to a star shape with a fact table at its center and the dimension tables surrounding it representing the star's points.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Star Schema for Banking System</a:t>
            </a:r>
          </a:p>
        </p:txBody>
      </p:sp>
      <p:pic>
        <p:nvPicPr>
          <p:cNvPr id="7" name="Content Placeholder 6"/>
          <p:cNvPicPr>
            <a:picLocks noGrp="1"/>
          </p:cNvPicPr>
          <p:nvPr>
            <p:ph idx="1"/>
          </p:nvPr>
        </p:nvPicPr>
        <p:blipFill>
          <a:blip r:embed="rId2"/>
          <a:stretch>
            <a:fillRect/>
          </a:stretch>
        </p:blipFill>
        <p:spPr bwMode="auto">
          <a:xfrm>
            <a:off x="1609725" y="2601119"/>
            <a:ext cx="5924550" cy="2524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3400" y="533400"/>
            <a:ext cx="8077200" cy="5791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for Banking System</a:t>
            </a:r>
          </a:p>
        </p:txBody>
      </p:sp>
      <p:sp>
        <p:nvSpPr>
          <p:cNvPr id="3" name="Content Placeholder 2"/>
          <p:cNvSpPr>
            <a:spLocks noGrp="1"/>
          </p:cNvSpPr>
          <p:nvPr>
            <p:ph idx="1"/>
          </p:nvPr>
        </p:nvSpPr>
        <p:spPr/>
        <p:txBody>
          <a:bodyPr>
            <a:normAutofit fontScale="92500" lnSpcReduction="20000"/>
          </a:bodyPr>
          <a:lstStyle/>
          <a:p>
            <a:r>
              <a:rPr lang="en-US" dirty="0"/>
              <a:t>We have chosen </a:t>
            </a:r>
            <a:r>
              <a:rPr lang="en-US" b="1" dirty="0"/>
              <a:t>Star Schema, </a:t>
            </a:r>
            <a:r>
              <a:rPr lang="en-US" dirty="0"/>
              <a:t>which</a:t>
            </a:r>
            <a:r>
              <a:rPr lang="en-US" b="1" dirty="0"/>
              <a:t> </a:t>
            </a:r>
            <a:r>
              <a:rPr lang="en-US" dirty="0"/>
              <a:t>separates business process data into facts, which further hold the measurable, quantitative data about a business, and dimensions which are descriptive attributes related to fact data. </a:t>
            </a:r>
          </a:p>
          <a:p>
            <a:r>
              <a:rPr lang="en-US" dirty="0"/>
              <a:t>Examples of fact data in our system include account number, customer ID, branch number, loan number, etc. Related dimension attribute examples include type of account, details of customer, bank’s address, type of loan and rate of interest,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Fact Table</a:t>
            </a:r>
          </a:p>
        </p:txBody>
      </p:sp>
      <p:pic>
        <p:nvPicPr>
          <p:cNvPr id="1026" name="Picture 2"/>
          <p:cNvPicPr>
            <a:picLocks noGrp="1" noChangeAspect="1" noChangeArrowheads="1"/>
          </p:cNvPicPr>
          <p:nvPr>
            <p:ph idx="1"/>
          </p:nvPr>
        </p:nvPicPr>
        <p:blipFill>
          <a:blip r:embed="rId2"/>
          <a:stretch>
            <a:fillRect/>
          </a:stretch>
        </p:blipFill>
        <p:spPr bwMode="auto">
          <a:xfrm>
            <a:off x="533400" y="1225335"/>
            <a:ext cx="8077200" cy="527569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20000"/>
          </a:bodyPr>
          <a:lstStyle/>
          <a:p>
            <a:r>
              <a:rPr lang="en-US" dirty="0"/>
              <a:t>The Bank Account Management System is an application for maintaining a person's account  in a bank. In this project I tried to show the working of a banking account system and  cover the basic functionality of a Bank Account Management System.</a:t>
            </a:r>
          </a:p>
          <a:p>
            <a:r>
              <a:rPr lang="en-US" dirty="0"/>
              <a:t> To develop a project for solving financial applications of a customer in banking environment in order to nurture the needs of an end banking user by providing various ways to perform banking tasks. </a:t>
            </a:r>
          </a:p>
          <a:p>
            <a:r>
              <a:rPr lang="en-US" dirty="0"/>
              <a:t>Also to enable the user’s workspace to have additional functionalities which are not provided under a conventional banking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305800" cy="6096000"/>
          </a:xfrm>
        </p:spPr>
        <p:txBody>
          <a:bodyPr>
            <a:normAutofit/>
          </a:bodyPr>
          <a:lstStyle/>
          <a:p>
            <a:r>
              <a:rPr lang="en-US" dirty="0"/>
              <a:t>The primary aim of this “Bank Account Management System” is to provide an improved  design methodology, which envisages the future expansion, and modification, which is necessary for a core sector like banking. </a:t>
            </a:r>
          </a:p>
          <a:p>
            <a:r>
              <a:rPr lang="en-US" dirty="0"/>
              <a:t>This necessitates the design to be expandable and modifiable and so a modular approach is used in developing the application software.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Design: Logical Design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The logical flow of a system and define the boundaries of a system. It includes the following  steps: </a:t>
            </a:r>
          </a:p>
          <a:p>
            <a:pPr>
              <a:buNone/>
            </a:pPr>
            <a:endParaRPr lang="en-US" dirty="0"/>
          </a:p>
          <a:p>
            <a:r>
              <a:rPr lang="en-US" dirty="0"/>
              <a:t>Reviews the current physical system – its data flows, file content, volumes, frequencies etc. </a:t>
            </a:r>
          </a:p>
          <a:p>
            <a:r>
              <a:rPr lang="en-US" dirty="0"/>
              <a:t> Prepares output specifications – that is, determines the format, content and frequency of reports. </a:t>
            </a:r>
          </a:p>
          <a:p>
            <a:r>
              <a:rPr lang="en-US" dirty="0"/>
              <a:t>Prepares input specifications – format, content and most of the input functions. </a:t>
            </a:r>
          </a:p>
          <a:p>
            <a:r>
              <a:rPr lang="en-US" dirty="0"/>
              <a:t>Prepares edit, security and control specifications. </a:t>
            </a:r>
          </a:p>
          <a:p>
            <a:r>
              <a:rPr lang="en-US" dirty="0"/>
              <a:t>Specifies the implementation plan. </a:t>
            </a:r>
          </a:p>
          <a:p>
            <a:r>
              <a:rPr lang="en-US" dirty="0"/>
              <a:t>Prepares a logical design walk through of the information flow, output, input, controls and implementation plan. </a:t>
            </a:r>
          </a:p>
          <a:p>
            <a:r>
              <a:rPr lang="en-US" dirty="0"/>
              <a:t>Reviews benefits, costs, target dates and system constraints.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 Physical Design</a:t>
            </a:r>
          </a:p>
        </p:txBody>
      </p:sp>
      <p:sp>
        <p:nvSpPr>
          <p:cNvPr id="3" name="Content Placeholder 2"/>
          <p:cNvSpPr>
            <a:spLocks noGrp="1"/>
          </p:cNvSpPr>
          <p:nvPr>
            <p:ph idx="1"/>
          </p:nvPr>
        </p:nvSpPr>
        <p:spPr/>
        <p:txBody>
          <a:bodyPr>
            <a:normAutofit fontScale="70000" lnSpcReduction="20000"/>
          </a:bodyPr>
          <a:lstStyle/>
          <a:p>
            <a:pPr>
              <a:buNone/>
            </a:pPr>
            <a:r>
              <a:rPr lang="en-US" dirty="0"/>
              <a:t>Physical system produces the working systems by define the design specifications that tell the programmers exactly what the candidate system must do. It includes the following steps. </a:t>
            </a:r>
          </a:p>
          <a:p>
            <a:r>
              <a:rPr lang="en-US" dirty="0"/>
              <a:t>Design the physical system. </a:t>
            </a:r>
          </a:p>
          <a:p>
            <a:r>
              <a:rPr lang="en-US" dirty="0"/>
              <a:t>Specify input and output media. </a:t>
            </a:r>
          </a:p>
          <a:p>
            <a:r>
              <a:rPr lang="en-US" dirty="0"/>
              <a:t>Design the database and specify backup procedures. </a:t>
            </a:r>
          </a:p>
          <a:p>
            <a:r>
              <a:rPr lang="en-US" dirty="0"/>
              <a:t>Design physical information flow through the system and a physical design Walk  through. </a:t>
            </a:r>
          </a:p>
          <a:p>
            <a:r>
              <a:rPr lang="en-US" dirty="0"/>
              <a:t>Plan system implementation. </a:t>
            </a:r>
          </a:p>
          <a:p>
            <a:r>
              <a:rPr lang="en-US" dirty="0"/>
              <a:t>Prepare a conversion schedule and target date. </a:t>
            </a:r>
          </a:p>
          <a:p>
            <a:r>
              <a:rPr lang="en-US" dirty="0"/>
              <a:t>Determine training procedures, courses and timetable. </a:t>
            </a:r>
          </a:p>
          <a:p>
            <a:r>
              <a:rPr lang="en-US" dirty="0"/>
              <a:t>Devise a test and implementation plan and specify any new hardware/software. </a:t>
            </a:r>
          </a:p>
          <a:p>
            <a:r>
              <a:rPr lang="en-US" dirty="0"/>
              <a:t>Update benefits, costs, and conversion date and system constraints.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0"/>
            <a:ext cx="8686800" cy="914400"/>
          </a:xfrm>
        </p:spPr>
        <p:txBody>
          <a:bodyPr>
            <a:normAutofit/>
          </a:bodyPr>
          <a:lstStyle/>
          <a:p>
            <a:r>
              <a:rPr lang="en-US" dirty="0"/>
              <a:t>Entity-Relationship Diagram</a:t>
            </a:r>
          </a:p>
        </p:txBody>
      </p:sp>
      <p:pic>
        <p:nvPicPr>
          <p:cNvPr id="2050" name="Picture 2"/>
          <p:cNvPicPr>
            <a:picLocks noGrp="1" noChangeAspect="1" noChangeArrowheads="1"/>
          </p:cNvPicPr>
          <p:nvPr>
            <p:ph idx="1"/>
          </p:nvPr>
        </p:nvPicPr>
        <p:blipFill>
          <a:blip r:embed="rId2"/>
          <a:stretch>
            <a:fillRect/>
          </a:stretch>
        </p:blipFill>
        <p:spPr bwMode="auto">
          <a:xfrm>
            <a:off x="228600" y="838200"/>
            <a:ext cx="8763000" cy="5867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Tables for a Bank</a:t>
            </a:r>
          </a:p>
        </p:txBody>
      </p:sp>
      <p:pic>
        <p:nvPicPr>
          <p:cNvPr id="1026" name="Picture 2"/>
          <p:cNvPicPr>
            <a:picLocks noGrp="1" noChangeAspect="1" noChangeArrowheads="1"/>
          </p:cNvPicPr>
          <p:nvPr>
            <p:ph idx="1"/>
          </p:nvPr>
        </p:nvPicPr>
        <p:blipFill>
          <a:blip r:embed="rId2"/>
          <a:srcRect/>
          <a:stretch>
            <a:fillRect/>
          </a:stretch>
        </p:blipFill>
        <p:spPr bwMode="auto">
          <a:xfrm>
            <a:off x="381000" y="1447800"/>
            <a:ext cx="8229600" cy="4572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for Mortgage</a:t>
            </a:r>
          </a:p>
        </p:txBody>
      </p:sp>
      <p:pic>
        <p:nvPicPr>
          <p:cNvPr id="2050" name="Picture 2"/>
          <p:cNvPicPr>
            <a:picLocks noGrp="1" noChangeAspect="1" noChangeArrowheads="1"/>
          </p:cNvPicPr>
          <p:nvPr>
            <p:ph idx="1"/>
          </p:nvPr>
        </p:nvPicPr>
        <p:blipFill>
          <a:blip r:embed="rId2"/>
          <a:srcRect/>
          <a:stretch>
            <a:fillRect/>
          </a:stretch>
        </p:blipFill>
        <p:spPr bwMode="auto">
          <a:xfrm>
            <a:off x="304800" y="1371600"/>
            <a:ext cx="8229600" cy="4876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for Credit-Card Processing</a:t>
            </a:r>
          </a:p>
        </p:txBody>
      </p:sp>
      <p:pic>
        <p:nvPicPr>
          <p:cNvPr id="3074" name="Picture 2"/>
          <p:cNvPicPr>
            <a:picLocks noGrp="1" noChangeAspect="1" noChangeArrowheads="1"/>
          </p:cNvPicPr>
          <p:nvPr>
            <p:ph idx="1"/>
          </p:nvPr>
        </p:nvPicPr>
        <p:blipFill>
          <a:blip r:embed="rId2"/>
          <a:srcRect/>
          <a:stretch>
            <a:fillRect/>
          </a:stretch>
        </p:blipFill>
        <p:spPr bwMode="auto">
          <a:xfrm>
            <a:off x="304800" y="1295400"/>
            <a:ext cx="8305800" cy="5029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517</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Bank Management System</vt:lpstr>
      <vt:lpstr>Abstract</vt:lpstr>
      <vt:lpstr>PowerPoint Presentation</vt:lpstr>
      <vt:lpstr>System Design: Logical Design  </vt:lpstr>
      <vt:lpstr>System Design: Physical Design</vt:lpstr>
      <vt:lpstr>Entity-Relationship Diagram</vt:lpstr>
      <vt:lpstr>High Level Tables for a Bank</vt:lpstr>
      <vt:lpstr>Tables for Mortgage</vt:lpstr>
      <vt:lpstr>Tables for Credit-Card Processing</vt:lpstr>
      <vt:lpstr>Collaborated Tables in our Data Warehouse</vt:lpstr>
      <vt:lpstr>Star Schema</vt:lpstr>
      <vt:lpstr>Star Schema for Banking System</vt:lpstr>
      <vt:lpstr>PowerPoint Presentation</vt:lpstr>
      <vt:lpstr>Schema for Banking System</vt:lpstr>
      <vt:lpstr>Our Fact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prathap</dc:creator>
  <cp:lastModifiedBy>Vivekananda Adepu</cp:lastModifiedBy>
  <cp:revision>26</cp:revision>
  <dcterms:created xsi:type="dcterms:W3CDTF">2017-04-28T16:19:58Z</dcterms:created>
  <dcterms:modified xsi:type="dcterms:W3CDTF">2017-12-21T00:31:30Z</dcterms:modified>
</cp:coreProperties>
</file>