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6"/>
  </p:notesMasterIdLst>
  <p:sldIdLst>
    <p:sldId id="256" r:id="rId2"/>
    <p:sldId id="257" r:id="rId3"/>
    <p:sldId id="258" r:id="rId4"/>
    <p:sldId id="259" r:id="rId5"/>
    <p:sldId id="260" r:id="rId6"/>
    <p:sldId id="263" r:id="rId7"/>
    <p:sldId id="264" r:id="rId8"/>
    <p:sldId id="266" r:id="rId9"/>
    <p:sldId id="267" r:id="rId10"/>
    <p:sldId id="272" r:id="rId11"/>
    <p:sldId id="268" r:id="rId12"/>
    <p:sldId id="269" r:id="rId13"/>
    <p:sldId id="270" r:id="rId14"/>
    <p:sldId id="27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52" name="Shape 52"/>
          <p:cNvCxnSpPr/>
          <p:nvPr/>
        </p:nvCxnSpPr>
        <p:spPr>
          <a:xfrm>
            <a:off x="474475" y="336950"/>
            <a:ext cx="3163200" cy="0"/>
          </a:xfrm>
          <a:prstGeom prst="straightConnector1">
            <a:avLst/>
          </a:prstGeom>
          <a:noFill/>
          <a:ln w="9525" cap="flat" cmpd="sng">
            <a:solidFill>
              <a:schemeClr val="dk1"/>
            </a:solidFill>
            <a:prstDash val="solid"/>
            <a:round/>
            <a:headEnd type="none" w="med" len="med"/>
            <a:tailEnd type="none" w="med" len="med"/>
          </a:ln>
        </p:spPr>
      </p:cxnSp>
      <p:cxnSp>
        <p:nvCxnSpPr>
          <p:cNvPr id="53" name="Shape 53"/>
          <p:cNvCxnSpPr/>
          <p:nvPr/>
        </p:nvCxnSpPr>
        <p:spPr>
          <a:xfrm>
            <a:off x="3828800" y="344225"/>
            <a:ext cx="4863000" cy="0"/>
          </a:xfrm>
          <a:prstGeom prst="straightConnector1">
            <a:avLst/>
          </a:prstGeom>
          <a:noFill/>
          <a:ln w="9525" cap="flat" cmpd="sng">
            <a:solidFill>
              <a:schemeClr val="dk1"/>
            </a:solidFill>
            <a:prstDash val="solid"/>
            <a:round/>
            <a:headEnd type="none" w="med" len="med"/>
            <a:tailEnd type="none" w="med" len="med"/>
          </a:ln>
        </p:spPr>
      </p:cxnSp>
      <p:sp>
        <p:nvSpPr>
          <p:cNvPr id="54" name="Shape 54"/>
          <p:cNvSpPr txBox="1">
            <a:spLocks noGrp="1"/>
          </p:cNvSpPr>
          <p:nvPr>
            <p:ph type="title"/>
          </p:nvPr>
        </p:nvSpPr>
        <p:spPr>
          <a:xfrm>
            <a:off x="474475" y="450125"/>
            <a:ext cx="3163200" cy="2062200"/>
          </a:xfrm>
          <a:prstGeom prst="rect">
            <a:avLst/>
          </a:prstGeom>
          <a:noFill/>
        </p:spPr>
        <p:txBody>
          <a:bodyPr lIns="91425" tIns="91425" rIns="91425" bIns="91425" anchor="t" anchorCtr="0"/>
          <a:lstStyle>
            <a:lvl1pPr lvl="0" algn="l">
              <a:lnSpc>
                <a:spcPct val="100000"/>
              </a:lnSpc>
              <a:spcBef>
                <a:spcPts val="0"/>
              </a:spcBef>
              <a:spcAft>
                <a:spcPts val="0"/>
              </a:spcAft>
              <a:buClr>
                <a:schemeClr val="dk1"/>
              </a:buClr>
              <a:buSzPct val="100000"/>
              <a:buNone/>
              <a:defRPr sz="3000" b="1">
                <a:solidFill>
                  <a:schemeClr val="dk1"/>
                </a:solidFill>
              </a:defRPr>
            </a:lvl1pPr>
            <a:lvl2pPr lvl="1" algn="l">
              <a:lnSpc>
                <a:spcPct val="100000"/>
              </a:lnSpc>
              <a:spcBef>
                <a:spcPts val="0"/>
              </a:spcBef>
              <a:spcAft>
                <a:spcPts val="0"/>
              </a:spcAft>
              <a:buClr>
                <a:schemeClr val="dk1"/>
              </a:buClr>
              <a:buSzPct val="100000"/>
              <a:buNone/>
              <a:defRPr sz="3000" b="1">
                <a:solidFill>
                  <a:schemeClr val="dk1"/>
                </a:solidFill>
              </a:defRPr>
            </a:lvl2pPr>
            <a:lvl3pPr lvl="2" algn="l">
              <a:lnSpc>
                <a:spcPct val="100000"/>
              </a:lnSpc>
              <a:spcBef>
                <a:spcPts val="0"/>
              </a:spcBef>
              <a:spcAft>
                <a:spcPts val="0"/>
              </a:spcAft>
              <a:buClr>
                <a:schemeClr val="dk1"/>
              </a:buClr>
              <a:buSzPct val="100000"/>
              <a:buNone/>
              <a:defRPr sz="3000" b="1">
                <a:solidFill>
                  <a:schemeClr val="dk1"/>
                </a:solidFill>
              </a:defRPr>
            </a:lvl3pPr>
            <a:lvl4pPr lvl="3" algn="l">
              <a:lnSpc>
                <a:spcPct val="100000"/>
              </a:lnSpc>
              <a:spcBef>
                <a:spcPts val="0"/>
              </a:spcBef>
              <a:spcAft>
                <a:spcPts val="0"/>
              </a:spcAft>
              <a:buClr>
                <a:schemeClr val="dk1"/>
              </a:buClr>
              <a:buSzPct val="100000"/>
              <a:buNone/>
              <a:defRPr sz="3000" b="1">
                <a:solidFill>
                  <a:schemeClr val="dk1"/>
                </a:solidFill>
              </a:defRPr>
            </a:lvl4pPr>
            <a:lvl5pPr lvl="4" algn="l">
              <a:lnSpc>
                <a:spcPct val="100000"/>
              </a:lnSpc>
              <a:spcBef>
                <a:spcPts val="0"/>
              </a:spcBef>
              <a:spcAft>
                <a:spcPts val="0"/>
              </a:spcAft>
              <a:buClr>
                <a:schemeClr val="dk1"/>
              </a:buClr>
              <a:buSzPct val="100000"/>
              <a:buNone/>
              <a:defRPr sz="3000" b="1">
                <a:solidFill>
                  <a:schemeClr val="dk1"/>
                </a:solidFill>
              </a:defRPr>
            </a:lvl5pPr>
            <a:lvl6pPr lvl="5" algn="l">
              <a:lnSpc>
                <a:spcPct val="100000"/>
              </a:lnSpc>
              <a:spcBef>
                <a:spcPts val="0"/>
              </a:spcBef>
              <a:spcAft>
                <a:spcPts val="0"/>
              </a:spcAft>
              <a:buClr>
                <a:schemeClr val="dk1"/>
              </a:buClr>
              <a:buSzPct val="100000"/>
              <a:buNone/>
              <a:defRPr sz="3000" b="1">
                <a:solidFill>
                  <a:schemeClr val="dk1"/>
                </a:solidFill>
              </a:defRPr>
            </a:lvl6pPr>
            <a:lvl7pPr lvl="6" algn="l">
              <a:lnSpc>
                <a:spcPct val="100000"/>
              </a:lnSpc>
              <a:spcBef>
                <a:spcPts val="0"/>
              </a:spcBef>
              <a:spcAft>
                <a:spcPts val="0"/>
              </a:spcAft>
              <a:buClr>
                <a:schemeClr val="dk1"/>
              </a:buClr>
              <a:buSzPct val="100000"/>
              <a:buNone/>
              <a:defRPr sz="3000" b="1">
                <a:solidFill>
                  <a:schemeClr val="dk1"/>
                </a:solidFill>
              </a:defRPr>
            </a:lvl7pPr>
            <a:lvl8pPr lvl="7" algn="l">
              <a:lnSpc>
                <a:spcPct val="100000"/>
              </a:lnSpc>
              <a:spcBef>
                <a:spcPts val="0"/>
              </a:spcBef>
              <a:spcAft>
                <a:spcPts val="0"/>
              </a:spcAft>
              <a:buClr>
                <a:schemeClr val="dk1"/>
              </a:buClr>
              <a:buSzPct val="100000"/>
              <a:buNone/>
              <a:defRPr sz="3000" b="1">
                <a:solidFill>
                  <a:schemeClr val="dk1"/>
                </a:solidFill>
              </a:defRPr>
            </a:lvl8pPr>
            <a:lvl9pPr lvl="8" algn="l">
              <a:lnSpc>
                <a:spcPct val="100000"/>
              </a:lnSpc>
              <a:spcBef>
                <a:spcPts val="0"/>
              </a:spcBef>
              <a:spcAft>
                <a:spcPts val="0"/>
              </a:spcAft>
              <a:buClr>
                <a:schemeClr val="dk1"/>
              </a:buClr>
              <a:buSzPct val="100000"/>
              <a:buNone/>
              <a:defRPr sz="3000" b="1">
                <a:solidFill>
                  <a:schemeClr val="dk1"/>
                </a:solidFill>
              </a:defRPr>
            </a:lvl9pPr>
          </a:lstStyle>
          <a:p>
            <a:endParaRPr/>
          </a:p>
        </p:txBody>
      </p:sp>
      <p:sp>
        <p:nvSpPr>
          <p:cNvPr id="55" name="Shape 55"/>
          <p:cNvSpPr txBox="1">
            <a:spLocks noGrp="1"/>
          </p:cNvSpPr>
          <p:nvPr>
            <p:ph type="body" idx="1"/>
          </p:nvPr>
        </p:nvSpPr>
        <p:spPr>
          <a:xfrm>
            <a:off x="3828775" y="450125"/>
            <a:ext cx="4863000" cy="41154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56" name="Shape 56"/>
          <p:cNvSpPr txBox="1">
            <a:spLocks noGrp="1"/>
          </p:cNvSpPr>
          <p:nvPr>
            <p:ph type="sldNum" idx="12"/>
          </p:nvPr>
        </p:nvSpPr>
        <p:spPr>
          <a:xfrm>
            <a:off x="8556783" y="4749850"/>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1"/>
                </a:solidFill>
              </a:rPr>
              <a:t>‹#›</a:t>
            </a:fld>
            <a:endParaRPr lang="en" sz="1000">
              <a:solidFill>
                <a:schemeClr val="dk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1">
    <p:bg>
      <p:bgPr>
        <a:solidFill>
          <a:srgbClr val="FFFFFF"/>
        </a:solidFill>
        <a:effectLst/>
      </p:bgPr>
    </p:bg>
    <p:spTree>
      <p:nvGrpSpPr>
        <p:cNvPr id="1" name="Shape 57"/>
        <p:cNvGrpSpPr/>
        <p:nvPr/>
      </p:nvGrpSpPr>
      <p:grpSpPr>
        <a:xfrm>
          <a:off x="0" y="0"/>
          <a:ext cx="0" cy="0"/>
          <a:chOff x="0" y="0"/>
          <a:chExt cx="0" cy="0"/>
        </a:xfrm>
      </p:grpSpPr>
      <p:sp>
        <p:nvSpPr>
          <p:cNvPr id="58" name="Shape 58"/>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0" y="4665575"/>
            <a:ext cx="9144000" cy="4779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349300" y="334525"/>
            <a:ext cx="7407000" cy="663000"/>
          </a:xfrm>
          <a:prstGeom prst="rect">
            <a:avLst/>
          </a:prstGeom>
          <a:noFill/>
        </p:spPr>
        <p:txBody>
          <a:bodyPr lIns="91425" tIns="91425" rIns="91425" bIns="91425" anchor="b" anchorCtr="0"/>
          <a:lstStyle>
            <a:lvl1pPr lvl="0" algn="l">
              <a:lnSpc>
                <a:spcPct val="100000"/>
              </a:lnSpc>
              <a:spcBef>
                <a:spcPts val="0"/>
              </a:spcBef>
              <a:spcAft>
                <a:spcPts val="0"/>
              </a:spcAft>
              <a:buClr>
                <a:schemeClr val="dk1"/>
              </a:buClr>
              <a:buSzPct val="100000"/>
              <a:buNone/>
              <a:defRPr sz="3200" b="1">
                <a:solidFill>
                  <a:schemeClr val="dk1"/>
                </a:solidFill>
              </a:defRPr>
            </a:lvl1pPr>
            <a:lvl2pPr lvl="1" algn="l">
              <a:lnSpc>
                <a:spcPct val="100000"/>
              </a:lnSpc>
              <a:spcBef>
                <a:spcPts val="0"/>
              </a:spcBef>
              <a:spcAft>
                <a:spcPts val="0"/>
              </a:spcAft>
              <a:buClr>
                <a:schemeClr val="dk1"/>
              </a:buClr>
              <a:buSzPct val="100000"/>
              <a:buNone/>
              <a:defRPr sz="3200" b="1">
                <a:solidFill>
                  <a:schemeClr val="dk1"/>
                </a:solidFill>
              </a:defRPr>
            </a:lvl2pPr>
            <a:lvl3pPr lvl="2" algn="l">
              <a:lnSpc>
                <a:spcPct val="100000"/>
              </a:lnSpc>
              <a:spcBef>
                <a:spcPts val="0"/>
              </a:spcBef>
              <a:spcAft>
                <a:spcPts val="0"/>
              </a:spcAft>
              <a:buClr>
                <a:schemeClr val="dk1"/>
              </a:buClr>
              <a:buSzPct val="100000"/>
              <a:buNone/>
              <a:defRPr sz="3200" b="1">
                <a:solidFill>
                  <a:schemeClr val="dk1"/>
                </a:solidFill>
              </a:defRPr>
            </a:lvl3pPr>
            <a:lvl4pPr lvl="3" algn="l">
              <a:lnSpc>
                <a:spcPct val="100000"/>
              </a:lnSpc>
              <a:spcBef>
                <a:spcPts val="0"/>
              </a:spcBef>
              <a:spcAft>
                <a:spcPts val="0"/>
              </a:spcAft>
              <a:buClr>
                <a:schemeClr val="dk1"/>
              </a:buClr>
              <a:buSzPct val="100000"/>
              <a:buNone/>
              <a:defRPr sz="3200" b="1">
                <a:solidFill>
                  <a:schemeClr val="dk1"/>
                </a:solidFill>
              </a:defRPr>
            </a:lvl4pPr>
            <a:lvl5pPr lvl="4" algn="l">
              <a:lnSpc>
                <a:spcPct val="100000"/>
              </a:lnSpc>
              <a:spcBef>
                <a:spcPts val="0"/>
              </a:spcBef>
              <a:spcAft>
                <a:spcPts val="0"/>
              </a:spcAft>
              <a:buClr>
                <a:schemeClr val="dk1"/>
              </a:buClr>
              <a:buSzPct val="100000"/>
              <a:buNone/>
              <a:defRPr sz="3200" b="1">
                <a:solidFill>
                  <a:schemeClr val="dk1"/>
                </a:solidFill>
              </a:defRPr>
            </a:lvl5pPr>
            <a:lvl6pPr lvl="5" algn="l">
              <a:lnSpc>
                <a:spcPct val="100000"/>
              </a:lnSpc>
              <a:spcBef>
                <a:spcPts val="0"/>
              </a:spcBef>
              <a:spcAft>
                <a:spcPts val="0"/>
              </a:spcAft>
              <a:buClr>
                <a:schemeClr val="dk1"/>
              </a:buClr>
              <a:buSzPct val="100000"/>
              <a:buNone/>
              <a:defRPr sz="3200" b="1">
                <a:solidFill>
                  <a:schemeClr val="dk1"/>
                </a:solidFill>
              </a:defRPr>
            </a:lvl6pPr>
            <a:lvl7pPr lvl="6" algn="l">
              <a:lnSpc>
                <a:spcPct val="100000"/>
              </a:lnSpc>
              <a:spcBef>
                <a:spcPts val="0"/>
              </a:spcBef>
              <a:spcAft>
                <a:spcPts val="0"/>
              </a:spcAft>
              <a:buClr>
                <a:schemeClr val="dk1"/>
              </a:buClr>
              <a:buSzPct val="100000"/>
              <a:buNone/>
              <a:defRPr sz="3200" b="1">
                <a:solidFill>
                  <a:schemeClr val="dk1"/>
                </a:solidFill>
              </a:defRPr>
            </a:lvl7pPr>
            <a:lvl8pPr lvl="7" algn="l">
              <a:lnSpc>
                <a:spcPct val="100000"/>
              </a:lnSpc>
              <a:spcBef>
                <a:spcPts val="0"/>
              </a:spcBef>
              <a:spcAft>
                <a:spcPts val="0"/>
              </a:spcAft>
              <a:buClr>
                <a:schemeClr val="dk1"/>
              </a:buClr>
              <a:buSzPct val="100000"/>
              <a:buNone/>
              <a:defRPr sz="3200" b="1">
                <a:solidFill>
                  <a:schemeClr val="dk1"/>
                </a:solidFill>
              </a:defRPr>
            </a:lvl8pPr>
            <a:lvl9pPr lvl="8" algn="l">
              <a:lnSpc>
                <a:spcPct val="100000"/>
              </a:lnSpc>
              <a:spcBef>
                <a:spcPts val="0"/>
              </a:spcBef>
              <a:spcAft>
                <a:spcPts val="0"/>
              </a:spcAft>
              <a:buClr>
                <a:schemeClr val="dk1"/>
              </a:buClr>
              <a:buSzPct val="100000"/>
              <a:buNone/>
              <a:defRPr sz="3200" b="1">
                <a:solidFill>
                  <a:schemeClr val="dk1"/>
                </a:solidFill>
              </a:defRPr>
            </a:lvl9pPr>
          </a:lstStyle>
          <a:p>
            <a:endParaRPr/>
          </a:p>
        </p:txBody>
      </p:sp>
      <p:sp>
        <p:nvSpPr>
          <p:cNvPr id="61" name="Shape 61"/>
          <p:cNvSpPr txBox="1">
            <a:spLocks noGrp="1"/>
          </p:cNvSpPr>
          <p:nvPr>
            <p:ph type="body" idx="1"/>
          </p:nvPr>
        </p:nvSpPr>
        <p:spPr>
          <a:xfrm>
            <a:off x="349300" y="1147425"/>
            <a:ext cx="7407000" cy="31725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62" name="Shape 62"/>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lt1"/>
                </a:solidFill>
              </a:rPr>
              <a:t>‹#›</a:t>
            </a:fld>
            <a:endParaRPr lang="en" sz="1000">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11708" y="106680"/>
            <a:ext cx="8520600" cy="3931920"/>
          </a:xfrm>
          <a:prstGeom prst="rect">
            <a:avLst/>
          </a:prstGeom>
        </p:spPr>
        <p:txBody>
          <a:bodyPr lIns="91425" tIns="91425" rIns="91425" bIns="91425" anchor="b" anchorCtr="0">
            <a:noAutofit/>
          </a:bodyPr>
          <a:lstStyle/>
          <a:p>
            <a:pPr algn="r">
              <a:lnSpc>
                <a:spcPct val="107000"/>
              </a:lnSpc>
              <a:spcAft>
                <a:spcPts val="800"/>
              </a:spcAft>
            </a:pPr>
            <a:r>
              <a:rPr lang="en-US" sz="28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Movie Recommendation System and Movie Data Visualizer</a:t>
            </a:r>
            <a:br>
              <a:rPr lang="en-US" sz="28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br>
            <a:br>
              <a:rPr lang="en-US" sz="28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Siva Ram Praneeth Vemulapalli (800966497)</a:t>
            </a:r>
            <a:b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Vivekananda </a:t>
            </a:r>
            <a:r>
              <a:rPr lang="en-US"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Adepu</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(800967951)</a:t>
            </a:r>
            <a:b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Rohith</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Kumar </a:t>
            </a:r>
            <a:r>
              <a:rPr lang="en-US"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Addagalla</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(800970444)</a:t>
            </a:r>
            <a:b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endParaRPr lang="e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User based collaborative filter</a:t>
            </a:r>
            <a:endParaRPr lang="en-US" sz="2400" dirty="0">
              <a:latin typeface="Times New Roman" panose="02020603050405020304" pitchFamily="18" charset="0"/>
              <a:cs typeface="Times New Roman" panose="02020603050405020304" pitchFamily="18" charset="0"/>
            </a:endParaRPr>
          </a:p>
        </p:txBody>
      </p:sp>
      <p:pic>
        <p:nvPicPr>
          <p:cNvPr id="5" name="image8.jpg" descr="cbf.jpg"/>
          <p:cNvPicPr/>
          <p:nvPr/>
        </p:nvPicPr>
        <p:blipFill rotWithShape="1">
          <a:blip r:embed="rId2"/>
          <a:srcRect l="9512" t="11790" r="7683" b="7380"/>
          <a:stretch/>
        </p:blipFill>
        <p:spPr bwMode="auto">
          <a:xfrm>
            <a:off x="311700" y="1017724"/>
            <a:ext cx="8520600" cy="39047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574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Rating-Distribution</a:t>
            </a:r>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81000" y="1127760"/>
            <a:ext cx="8313420" cy="3832860"/>
          </a:xfrm>
          <a:prstGeom prst="rect">
            <a:avLst/>
          </a:prstGeom>
        </p:spPr>
      </p:pic>
    </p:spTree>
    <p:extLst>
      <p:ext uri="{BB962C8B-B14F-4D97-AF65-F5344CB8AC3E}">
        <p14:creationId xmlns:p14="http://schemas.microsoft.com/office/powerpoint/2010/main" val="318148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Movies-Distribution</a:t>
            </a:r>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1700" y="1017724"/>
            <a:ext cx="8733240" cy="4041955"/>
          </a:xfrm>
          <a:prstGeom prst="rect">
            <a:avLst/>
          </a:prstGeom>
        </p:spPr>
      </p:pic>
    </p:spTree>
    <p:extLst>
      <p:ext uri="{BB962C8B-B14F-4D97-AF65-F5344CB8AC3E}">
        <p14:creationId xmlns:p14="http://schemas.microsoft.com/office/powerpoint/2010/main" val="182928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Genre-Distribution</a:t>
            </a:r>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1700" y="1089342"/>
            <a:ext cx="8520600" cy="3909378"/>
          </a:xfrm>
          <a:prstGeom prst="rect">
            <a:avLst/>
          </a:prstGeom>
        </p:spPr>
      </p:pic>
    </p:spTree>
    <p:extLst>
      <p:ext uri="{BB962C8B-B14F-4D97-AF65-F5344CB8AC3E}">
        <p14:creationId xmlns:p14="http://schemas.microsoft.com/office/powerpoint/2010/main" val="394157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Movie-Recommender</a:t>
            </a:r>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1700" y="1089342"/>
            <a:ext cx="8520600" cy="3665538"/>
          </a:xfrm>
          <a:prstGeom prst="rect">
            <a:avLst/>
          </a:prstGeom>
        </p:spPr>
      </p:pic>
    </p:spTree>
    <p:extLst>
      <p:ext uri="{BB962C8B-B14F-4D97-AF65-F5344CB8AC3E}">
        <p14:creationId xmlns:p14="http://schemas.microsoft.com/office/powerpoint/2010/main" val="399464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4475" y="450125"/>
            <a:ext cx="3163200" cy="2062200"/>
          </a:xfrm>
          <a:prstGeom prst="rect">
            <a:avLst/>
          </a:prstGeom>
        </p:spPr>
        <p:txBody>
          <a:bodyPr lIns="91425" tIns="91425" rIns="91425" bIns="91425" anchor="t" anchorCtr="0">
            <a:noAutofit/>
          </a:bodyPr>
          <a:lstStyle/>
          <a:p>
            <a:pPr lvl="0">
              <a:spcBef>
                <a:spcPts val="0"/>
              </a:spcBef>
              <a:buNone/>
            </a:pPr>
            <a:r>
              <a:rPr lang="en"/>
              <a:t>What is R?</a:t>
            </a:r>
          </a:p>
        </p:txBody>
      </p:sp>
      <p:sp>
        <p:nvSpPr>
          <p:cNvPr id="74" name="Shape 74"/>
          <p:cNvSpPr txBox="1">
            <a:spLocks noGrp="1"/>
          </p:cNvSpPr>
          <p:nvPr>
            <p:ph type="body" idx="1"/>
          </p:nvPr>
        </p:nvSpPr>
        <p:spPr>
          <a:xfrm>
            <a:off x="3828775" y="450125"/>
            <a:ext cx="4863000" cy="4115400"/>
          </a:xfrm>
          <a:prstGeom prst="rect">
            <a:avLst/>
          </a:prstGeom>
        </p:spPr>
        <p:txBody>
          <a:bodyPr lIns="91425" tIns="91425" rIns="91425" bIns="91425" anchor="t" anchorCtr="0">
            <a:noAutofit/>
          </a:bodyPr>
          <a:lstStyle/>
          <a:p>
            <a:pPr lvl="0">
              <a:spcBef>
                <a:spcPts val="0"/>
              </a:spcBef>
              <a:buNone/>
            </a:pPr>
            <a:r>
              <a:rPr lang="en"/>
              <a:t>R is influenced by S programming language</a:t>
            </a:r>
          </a:p>
          <a:p>
            <a:pPr lvl="0">
              <a:spcBef>
                <a:spcPts val="0"/>
              </a:spcBef>
              <a:buNone/>
            </a:pPr>
            <a:endParaRPr/>
          </a:p>
          <a:p>
            <a:pPr lvl="0">
              <a:spcBef>
                <a:spcPts val="0"/>
              </a:spcBef>
              <a:buNone/>
            </a:pPr>
            <a:r>
              <a:rPr lang="en"/>
              <a:t>R and its libraries implement a wide variety of statistical and graphical techniques, including linear and nonlinear modeling, classical statistical tests, time-series analysis, classification, clustering, and others.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128150"/>
            <a:ext cx="8520600" cy="572700"/>
          </a:xfrm>
          <a:prstGeom prst="rect">
            <a:avLst/>
          </a:prstGeom>
        </p:spPr>
        <p:txBody>
          <a:bodyPr lIns="91425" tIns="91425" rIns="91425" bIns="91425" anchor="t" anchorCtr="0">
            <a:noAutofit/>
          </a:bodyPr>
          <a:lstStyle/>
          <a:p>
            <a:pPr lvl="0">
              <a:spcBef>
                <a:spcPts val="0"/>
              </a:spcBef>
              <a:buNone/>
            </a:pPr>
            <a:r>
              <a:rPr lang="en"/>
              <a:t>Getting Started:</a:t>
            </a:r>
          </a:p>
        </p:txBody>
      </p:sp>
      <p:sp>
        <p:nvSpPr>
          <p:cNvPr id="80" name="Shape 80"/>
          <p:cNvSpPr txBox="1">
            <a:spLocks noGrp="1"/>
          </p:cNvSpPr>
          <p:nvPr>
            <p:ph type="body" idx="1"/>
          </p:nvPr>
        </p:nvSpPr>
        <p:spPr>
          <a:xfrm>
            <a:off x="311700" y="700850"/>
            <a:ext cx="8520600" cy="4347600"/>
          </a:xfrm>
          <a:prstGeom prst="rect">
            <a:avLst/>
          </a:prstGeom>
        </p:spPr>
        <p:txBody>
          <a:bodyPr lIns="91425" tIns="91425" rIns="91425" bIns="91425" anchor="t" anchorCtr="0">
            <a:noAutofit/>
          </a:bodyPr>
          <a:lstStyle/>
          <a:p>
            <a:pPr lvl="0">
              <a:spcBef>
                <a:spcPts val="0"/>
              </a:spcBef>
              <a:buNone/>
            </a:pPr>
            <a:r>
              <a:rPr lang="en"/>
              <a:t>To install R on your MAC or PC you first need to go to </a:t>
            </a:r>
          </a:p>
          <a:p>
            <a:pPr lvl="0">
              <a:spcBef>
                <a:spcPts val="0"/>
              </a:spcBef>
              <a:buNone/>
            </a:pPr>
            <a:r>
              <a:rPr lang="en" b="1"/>
              <a:t>http://www.r-project.org/.</a:t>
            </a:r>
          </a:p>
        </p:txBody>
      </p:sp>
      <p:pic>
        <p:nvPicPr>
          <p:cNvPr id="81" name="Shape 81"/>
          <p:cNvPicPr preferRelativeResize="0"/>
          <p:nvPr/>
        </p:nvPicPr>
        <p:blipFill>
          <a:blip r:embed="rId3">
            <a:alphaModFix/>
          </a:blip>
          <a:stretch>
            <a:fillRect/>
          </a:stretch>
        </p:blipFill>
        <p:spPr>
          <a:xfrm>
            <a:off x="371199" y="1712100"/>
            <a:ext cx="8277849" cy="317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237475" y="86200"/>
            <a:ext cx="8520600" cy="572700"/>
          </a:xfrm>
          <a:prstGeom prst="rect">
            <a:avLst/>
          </a:prstGeom>
        </p:spPr>
        <p:txBody>
          <a:bodyPr lIns="91425" tIns="91425" rIns="91425" bIns="91425" anchor="t" anchorCtr="0">
            <a:noAutofit/>
          </a:bodyPr>
          <a:lstStyle/>
          <a:p>
            <a:pPr lvl="0">
              <a:spcBef>
                <a:spcPts val="0"/>
              </a:spcBef>
              <a:buNone/>
            </a:pPr>
            <a:r>
              <a:rPr lang="en"/>
              <a:t>Elements in R:</a:t>
            </a:r>
          </a:p>
        </p:txBody>
      </p:sp>
      <p:sp>
        <p:nvSpPr>
          <p:cNvPr id="87" name="Shape 87"/>
          <p:cNvSpPr txBox="1">
            <a:spLocks noGrp="1"/>
          </p:cNvSpPr>
          <p:nvPr>
            <p:ph type="body" idx="1"/>
          </p:nvPr>
        </p:nvSpPr>
        <p:spPr>
          <a:xfrm>
            <a:off x="311700" y="791899"/>
            <a:ext cx="3999900" cy="4351351"/>
          </a:xfrm>
          <a:prstGeom prst="rect">
            <a:avLst/>
          </a:prstGeom>
        </p:spPr>
        <p:txBody>
          <a:bodyPr lIns="91425" tIns="91425" rIns="91425" bIns="91425" anchor="t" anchorCtr="0">
            <a:normAutofit fontScale="70000" lnSpcReduction="20000"/>
          </a:bodyPr>
          <a:lstStyle/>
          <a:p>
            <a:pPr lvl="0">
              <a:spcBef>
                <a:spcPts val="0"/>
              </a:spcBef>
              <a:buNone/>
            </a:pPr>
            <a:r>
              <a:rPr lang="en" sz="3000" b="1" dirty="0">
                <a:latin typeface="Times New Roman"/>
                <a:ea typeface="Times New Roman"/>
                <a:cs typeface="Times New Roman"/>
                <a:sym typeface="Times New Roman"/>
              </a:rPr>
              <a:t>Keywords:</a:t>
            </a:r>
          </a:p>
          <a:p>
            <a:pPr marL="457200" lvl="0" indent="-381000" rtl="0">
              <a:spcBef>
                <a:spcPts val="0"/>
              </a:spcBef>
              <a:buSzPct val="100000"/>
              <a:buFont typeface="Times New Roman"/>
              <a:buChar char="●"/>
            </a:pPr>
            <a:r>
              <a:rPr lang="en" sz="2400" dirty="0">
                <a:latin typeface="Times New Roman"/>
                <a:ea typeface="Times New Roman"/>
                <a:cs typeface="Times New Roman"/>
                <a:sym typeface="Times New Roman"/>
              </a:rPr>
              <a:t>if, else</a:t>
            </a:r>
          </a:p>
          <a:p>
            <a:pPr marL="457200" lvl="0" indent="-381000" rtl="0">
              <a:spcBef>
                <a:spcPts val="0"/>
              </a:spcBef>
              <a:buSzPct val="100000"/>
              <a:buFont typeface="Times New Roman"/>
              <a:buChar char="●"/>
            </a:pPr>
            <a:r>
              <a:rPr lang="en" sz="2400" dirty="0">
                <a:latin typeface="Times New Roman"/>
                <a:ea typeface="Times New Roman"/>
                <a:cs typeface="Times New Roman"/>
                <a:sym typeface="Times New Roman"/>
              </a:rPr>
              <a:t>repeat</a:t>
            </a:r>
          </a:p>
          <a:p>
            <a:pPr marL="457200" lvl="0" indent="-381000" rtl="0">
              <a:spcBef>
                <a:spcPts val="0"/>
              </a:spcBef>
              <a:buSzPct val="100000"/>
              <a:buFont typeface="Times New Roman"/>
              <a:buChar char="●"/>
            </a:pPr>
            <a:r>
              <a:rPr lang="en" sz="2400" dirty="0">
                <a:latin typeface="Times New Roman"/>
                <a:ea typeface="Times New Roman"/>
                <a:cs typeface="Times New Roman"/>
                <a:sym typeface="Times New Roman"/>
              </a:rPr>
              <a:t>while , for</a:t>
            </a:r>
          </a:p>
          <a:p>
            <a:pPr marL="457200" lvl="0" indent="-381000" rtl="0">
              <a:spcBef>
                <a:spcPts val="0"/>
              </a:spcBef>
              <a:buSzPct val="100000"/>
              <a:buFont typeface="Times New Roman"/>
              <a:buChar char="●"/>
            </a:pPr>
            <a:r>
              <a:rPr lang="en" sz="2400" dirty="0">
                <a:latin typeface="Times New Roman"/>
                <a:ea typeface="Times New Roman"/>
                <a:cs typeface="Times New Roman"/>
                <a:sym typeface="Times New Roman"/>
              </a:rPr>
              <a:t> function</a:t>
            </a:r>
          </a:p>
          <a:p>
            <a:pPr marL="457200" lvl="0" indent="-381000" rtl="0">
              <a:spcBef>
                <a:spcPts val="0"/>
              </a:spcBef>
              <a:buSzPct val="100000"/>
              <a:buFont typeface="Times New Roman"/>
              <a:buChar char="●"/>
            </a:pPr>
            <a:r>
              <a:rPr lang="en" sz="2400" dirty="0">
                <a:latin typeface="Times New Roman"/>
                <a:ea typeface="Times New Roman"/>
                <a:cs typeface="Times New Roman"/>
                <a:sym typeface="Times New Roman"/>
              </a:rPr>
              <a:t> NULL, Inf, NaN, NA</a:t>
            </a:r>
          </a:p>
          <a:p>
            <a:pPr marL="457200" lvl="0" indent="-381000" rtl="0">
              <a:spcBef>
                <a:spcPts val="0"/>
              </a:spcBef>
              <a:buSzPct val="100000"/>
              <a:buFont typeface="Times New Roman"/>
              <a:buChar char="●"/>
            </a:pPr>
            <a:r>
              <a:rPr lang="en" sz="2400" dirty="0">
                <a:latin typeface="Times New Roman"/>
                <a:ea typeface="Times New Roman"/>
                <a:cs typeface="Times New Roman"/>
                <a:sym typeface="Times New Roman"/>
              </a:rPr>
              <a:t> in</a:t>
            </a:r>
          </a:p>
          <a:p>
            <a:pPr marL="457200" lvl="0" indent="-381000" rtl="0">
              <a:spcBef>
                <a:spcPts val="0"/>
              </a:spcBef>
              <a:buSzPct val="100000"/>
              <a:buFont typeface="Times New Roman"/>
              <a:buChar char="●"/>
            </a:pPr>
            <a:r>
              <a:rPr lang="en" sz="2400" dirty="0">
                <a:latin typeface="Times New Roman"/>
                <a:ea typeface="Times New Roman"/>
                <a:cs typeface="Times New Roman"/>
                <a:sym typeface="Times New Roman"/>
              </a:rPr>
              <a:t> next, break</a:t>
            </a:r>
          </a:p>
          <a:p>
            <a:pPr marL="457200" lvl="0" indent="-381000" rtl="0">
              <a:spcBef>
                <a:spcPts val="0"/>
              </a:spcBef>
              <a:buSzPct val="100000"/>
              <a:buFont typeface="Times New Roman"/>
              <a:buChar char="●"/>
            </a:pPr>
            <a:r>
              <a:rPr lang="en" sz="2400" dirty="0">
                <a:latin typeface="Times New Roman"/>
                <a:ea typeface="Times New Roman"/>
                <a:cs typeface="Times New Roman"/>
                <a:sym typeface="Times New Roman"/>
              </a:rPr>
              <a:t>TRUE, FALSE</a:t>
            </a:r>
          </a:p>
          <a:p>
            <a:pPr lvl="0">
              <a:spcBef>
                <a:spcPts val="0"/>
              </a:spcBef>
              <a:buNone/>
            </a:pPr>
            <a:endParaRPr sz="2400" b="1" dirty="0">
              <a:latin typeface="Times New Roman"/>
              <a:ea typeface="Times New Roman"/>
              <a:cs typeface="Times New Roman"/>
              <a:sym typeface="Times New Roman"/>
            </a:endParaRPr>
          </a:p>
        </p:txBody>
      </p:sp>
      <p:sp>
        <p:nvSpPr>
          <p:cNvPr id="88" name="Shape 88"/>
          <p:cNvSpPr txBox="1">
            <a:spLocks noGrp="1"/>
          </p:cNvSpPr>
          <p:nvPr>
            <p:ph type="body" idx="2"/>
          </p:nvPr>
        </p:nvSpPr>
        <p:spPr>
          <a:xfrm>
            <a:off x="4832400" y="866150"/>
            <a:ext cx="3999900" cy="4277100"/>
          </a:xfrm>
          <a:prstGeom prst="rect">
            <a:avLst/>
          </a:prstGeom>
        </p:spPr>
        <p:txBody>
          <a:bodyPr lIns="91425" tIns="91425" rIns="91425" bIns="91425" anchor="t" anchorCtr="0">
            <a:noAutofit/>
          </a:bodyPr>
          <a:lstStyle/>
          <a:p>
            <a:pPr lvl="0">
              <a:spcBef>
                <a:spcPts val="0"/>
              </a:spcBef>
              <a:buNone/>
            </a:pPr>
            <a:r>
              <a:rPr lang="en" sz="3000" b="1" dirty="0">
                <a:latin typeface="Times New Roman"/>
                <a:ea typeface="Times New Roman"/>
                <a:cs typeface="Times New Roman"/>
                <a:sym typeface="Times New Roman"/>
              </a:rPr>
              <a:t>R Data Types:</a:t>
            </a:r>
          </a:p>
          <a:p>
            <a:pPr marL="457200" lvl="0" indent="-381000" rtl="0">
              <a:spcBef>
                <a:spcPts val="0"/>
              </a:spcBef>
              <a:buSzPct val="100000"/>
              <a:buFont typeface="Times New Roman"/>
            </a:pPr>
            <a:r>
              <a:rPr lang="en" sz="2400" dirty="0">
                <a:latin typeface="Times New Roman"/>
                <a:ea typeface="Times New Roman"/>
                <a:cs typeface="Times New Roman"/>
                <a:sym typeface="Times New Roman"/>
              </a:rPr>
              <a:t>Vectors</a:t>
            </a:r>
          </a:p>
          <a:p>
            <a:pPr marL="457200" lvl="0" indent="-381000" rtl="0">
              <a:spcBef>
                <a:spcPts val="0"/>
              </a:spcBef>
              <a:buSzPct val="100000"/>
              <a:buFont typeface="Times New Roman"/>
            </a:pPr>
            <a:r>
              <a:rPr lang="en" sz="2400" dirty="0">
                <a:latin typeface="Times New Roman"/>
                <a:ea typeface="Times New Roman"/>
                <a:cs typeface="Times New Roman"/>
                <a:sym typeface="Times New Roman"/>
              </a:rPr>
              <a:t>Lists</a:t>
            </a:r>
          </a:p>
          <a:p>
            <a:pPr marL="457200" lvl="0" indent="-381000" rtl="0">
              <a:spcBef>
                <a:spcPts val="0"/>
              </a:spcBef>
              <a:buSzPct val="100000"/>
              <a:buFont typeface="Times New Roman"/>
            </a:pPr>
            <a:r>
              <a:rPr lang="en" sz="2400" dirty="0">
                <a:latin typeface="Times New Roman"/>
                <a:ea typeface="Times New Roman"/>
                <a:cs typeface="Times New Roman"/>
                <a:sym typeface="Times New Roman"/>
              </a:rPr>
              <a:t>Arrays</a:t>
            </a:r>
          </a:p>
          <a:p>
            <a:pPr marL="457200" lvl="0" indent="-381000" rtl="0">
              <a:spcBef>
                <a:spcPts val="0"/>
              </a:spcBef>
              <a:buSzPct val="100000"/>
              <a:buFont typeface="Times New Roman"/>
            </a:pPr>
            <a:r>
              <a:rPr lang="en" sz="2400" dirty="0">
                <a:latin typeface="Times New Roman"/>
                <a:ea typeface="Times New Roman"/>
                <a:cs typeface="Times New Roman"/>
                <a:sym typeface="Times New Roman"/>
              </a:rPr>
              <a:t>Data Frames</a:t>
            </a:r>
          </a:p>
          <a:p>
            <a:pPr lvl="0">
              <a:spcBef>
                <a:spcPts val="0"/>
              </a:spcBef>
              <a:buNone/>
            </a:pP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98550"/>
            <a:ext cx="8520600" cy="572700"/>
          </a:xfrm>
          <a:prstGeom prst="rect">
            <a:avLst/>
          </a:prstGeom>
        </p:spPr>
        <p:txBody>
          <a:bodyPr lIns="91425" tIns="91425" rIns="91425" bIns="91425" anchor="t" anchorCtr="0">
            <a:noAutofit/>
          </a:bodyPr>
          <a:lstStyle/>
          <a:p>
            <a:pPr lvl="0">
              <a:spcBef>
                <a:spcPts val="0"/>
              </a:spcBef>
              <a:buNone/>
            </a:pPr>
            <a:r>
              <a:rPr lang="en"/>
              <a:t>Operators in R:</a:t>
            </a:r>
          </a:p>
        </p:txBody>
      </p:sp>
      <p:sp>
        <p:nvSpPr>
          <p:cNvPr id="94" name="Shape 94"/>
          <p:cNvSpPr txBox="1">
            <a:spLocks noGrp="1"/>
          </p:cNvSpPr>
          <p:nvPr>
            <p:ph type="body" idx="1"/>
          </p:nvPr>
        </p:nvSpPr>
        <p:spPr>
          <a:xfrm>
            <a:off x="123725" y="707700"/>
            <a:ext cx="4188000" cy="4230000"/>
          </a:xfrm>
          <a:prstGeom prst="rect">
            <a:avLst/>
          </a:prstGeom>
        </p:spPr>
        <p:txBody>
          <a:bodyPr lIns="91425" tIns="91425" rIns="91425" bIns="91425" anchor="t" anchorCtr="0">
            <a:normAutofit fontScale="77500" lnSpcReduction="20000"/>
          </a:bodyPr>
          <a:lstStyle/>
          <a:p>
            <a:pPr lvl="0">
              <a:spcBef>
                <a:spcPts val="0"/>
              </a:spcBef>
              <a:buNone/>
            </a:pPr>
            <a:r>
              <a:rPr lang="en" sz="1800" b="1" dirty="0">
                <a:latin typeface="Times New Roman"/>
                <a:ea typeface="Times New Roman"/>
                <a:cs typeface="Times New Roman"/>
                <a:sym typeface="Times New Roman"/>
              </a:rPr>
              <a:t>Arithmetic Operators:</a:t>
            </a:r>
          </a:p>
          <a:p>
            <a:pPr lvl="0">
              <a:spcBef>
                <a:spcPts val="0"/>
              </a:spcBef>
              <a:buNone/>
            </a:pPr>
            <a:r>
              <a:rPr lang="en" dirty="0">
                <a:latin typeface="Times New Roman"/>
                <a:ea typeface="Times New Roman"/>
                <a:cs typeface="Times New Roman"/>
                <a:sym typeface="Times New Roman"/>
              </a:rPr>
              <a:t>Operator 			Description</a:t>
            </a:r>
          </a:p>
          <a:p>
            <a:pPr lvl="0">
              <a:spcBef>
                <a:spcPts val="0"/>
              </a:spcBef>
              <a:buClr>
                <a:schemeClr val="dk1"/>
              </a:buClr>
              <a:buSzPct val="78571"/>
              <a:buFont typeface="Arial"/>
              <a:buNone/>
            </a:pPr>
            <a:r>
              <a:rPr lang="en" dirty="0">
                <a:latin typeface="Times New Roman"/>
                <a:ea typeface="Times New Roman"/>
                <a:cs typeface="Times New Roman"/>
                <a:sym typeface="Times New Roman"/>
              </a:rPr>
              <a:t>+ 				addition</a:t>
            </a:r>
          </a:p>
          <a:p>
            <a:pPr lvl="0">
              <a:spcBef>
                <a:spcPts val="0"/>
              </a:spcBef>
              <a:buClr>
                <a:schemeClr val="dk1"/>
              </a:buClr>
              <a:buSzPct val="78571"/>
              <a:buFont typeface="Arial"/>
              <a:buNone/>
            </a:pPr>
            <a:r>
              <a:rPr lang="en" dirty="0">
                <a:latin typeface="Times New Roman"/>
                <a:ea typeface="Times New Roman"/>
                <a:cs typeface="Times New Roman"/>
                <a:sym typeface="Times New Roman"/>
              </a:rPr>
              <a:t>- 				subtraction</a:t>
            </a:r>
          </a:p>
          <a:p>
            <a:pPr lvl="0">
              <a:spcBef>
                <a:spcPts val="0"/>
              </a:spcBef>
              <a:buClr>
                <a:schemeClr val="dk1"/>
              </a:buClr>
              <a:buSzPct val="78571"/>
              <a:buFont typeface="Arial"/>
              <a:buNone/>
            </a:pPr>
            <a:r>
              <a:rPr lang="en" dirty="0">
                <a:latin typeface="Times New Roman"/>
                <a:ea typeface="Times New Roman"/>
                <a:cs typeface="Times New Roman"/>
                <a:sym typeface="Times New Roman"/>
              </a:rPr>
              <a:t>* 				multiplication</a:t>
            </a:r>
          </a:p>
          <a:p>
            <a:pPr lvl="0">
              <a:spcBef>
                <a:spcPts val="0"/>
              </a:spcBef>
              <a:buClr>
                <a:schemeClr val="dk1"/>
              </a:buClr>
              <a:buSzPct val="78571"/>
              <a:buFont typeface="Arial"/>
              <a:buNone/>
            </a:pPr>
            <a:r>
              <a:rPr lang="en" dirty="0">
                <a:latin typeface="Times New Roman"/>
                <a:ea typeface="Times New Roman"/>
                <a:cs typeface="Times New Roman"/>
                <a:sym typeface="Times New Roman"/>
              </a:rPr>
              <a:t>/ 				division</a:t>
            </a:r>
          </a:p>
          <a:p>
            <a:pPr lvl="0">
              <a:spcBef>
                <a:spcPts val="0"/>
              </a:spcBef>
              <a:buClr>
                <a:schemeClr val="dk1"/>
              </a:buClr>
              <a:buSzPct val="78571"/>
              <a:buFont typeface="Arial"/>
              <a:buNone/>
            </a:pPr>
            <a:r>
              <a:rPr lang="en" dirty="0">
                <a:latin typeface="Times New Roman"/>
                <a:ea typeface="Times New Roman"/>
                <a:cs typeface="Times New Roman"/>
                <a:sym typeface="Times New Roman"/>
              </a:rPr>
              <a:t>^ or ** 			exponentiation</a:t>
            </a:r>
          </a:p>
          <a:p>
            <a:pPr marL="0" lvl="0" indent="-69850">
              <a:spcBef>
                <a:spcPts val="0"/>
              </a:spcBef>
              <a:buClr>
                <a:schemeClr val="dk1"/>
              </a:buClr>
              <a:buSzPct val="78571"/>
              <a:buFont typeface="Arial"/>
              <a:buNone/>
            </a:pPr>
            <a:r>
              <a:rPr lang="en" dirty="0">
                <a:latin typeface="Times New Roman"/>
                <a:ea typeface="Times New Roman"/>
                <a:cs typeface="Times New Roman"/>
                <a:sym typeface="Times New Roman"/>
              </a:rPr>
              <a:t>x %% y 			modulus (5%%2 is 1)</a:t>
            </a:r>
          </a:p>
          <a:p>
            <a:pPr lvl="0" rtl="0">
              <a:spcBef>
                <a:spcPts val="0"/>
              </a:spcBef>
              <a:buNone/>
            </a:pPr>
            <a:r>
              <a:rPr lang="en" dirty="0">
                <a:latin typeface="Times New Roman"/>
                <a:ea typeface="Times New Roman"/>
                <a:cs typeface="Times New Roman"/>
                <a:sym typeface="Times New Roman"/>
              </a:rPr>
              <a:t>x %/% y 			integer division 5%/%2=2                                               </a:t>
            </a:r>
          </a:p>
        </p:txBody>
      </p:sp>
      <p:sp>
        <p:nvSpPr>
          <p:cNvPr id="95" name="Shape 95"/>
          <p:cNvSpPr txBox="1">
            <a:spLocks noGrp="1"/>
          </p:cNvSpPr>
          <p:nvPr>
            <p:ph type="body" idx="2"/>
          </p:nvPr>
        </p:nvSpPr>
        <p:spPr>
          <a:xfrm>
            <a:off x="4832400" y="671250"/>
            <a:ext cx="3999900" cy="4302900"/>
          </a:xfrm>
          <a:prstGeom prst="rect">
            <a:avLst/>
          </a:prstGeom>
        </p:spPr>
        <p:txBody>
          <a:bodyPr lIns="91425" tIns="91425" rIns="91425" bIns="91425" anchor="t" anchorCtr="0">
            <a:normAutofit fontScale="77500" lnSpcReduction="20000"/>
          </a:bodyPr>
          <a:lstStyle/>
          <a:p>
            <a:pPr lvl="0">
              <a:spcBef>
                <a:spcPts val="0"/>
              </a:spcBef>
              <a:buNone/>
            </a:pPr>
            <a:r>
              <a:rPr lang="en" sz="1800" b="1" dirty="0">
                <a:latin typeface="Times New Roman"/>
                <a:ea typeface="Times New Roman"/>
                <a:cs typeface="Times New Roman"/>
                <a:sym typeface="Times New Roman"/>
              </a:rPr>
              <a:t>Logical operators:</a:t>
            </a:r>
          </a:p>
          <a:p>
            <a:pPr lvl="0">
              <a:spcBef>
                <a:spcPts val="0"/>
              </a:spcBef>
              <a:buClr>
                <a:schemeClr val="dk1"/>
              </a:buClr>
              <a:buSzPct val="78571"/>
              <a:buFont typeface="Arial"/>
              <a:buNone/>
            </a:pPr>
            <a:r>
              <a:rPr lang="en" dirty="0">
                <a:latin typeface="Times New Roman"/>
                <a:ea typeface="Times New Roman"/>
                <a:cs typeface="Times New Roman"/>
                <a:sym typeface="Times New Roman"/>
              </a:rPr>
              <a:t>Operator 			Description</a:t>
            </a:r>
          </a:p>
          <a:p>
            <a:pPr lvl="0">
              <a:spcBef>
                <a:spcPts val="0"/>
              </a:spcBef>
              <a:buClr>
                <a:schemeClr val="dk1"/>
              </a:buClr>
              <a:buSzPct val="78571"/>
              <a:buFont typeface="Arial"/>
              <a:buNone/>
            </a:pPr>
            <a:r>
              <a:rPr lang="en" dirty="0">
                <a:latin typeface="Times New Roman"/>
                <a:ea typeface="Times New Roman"/>
                <a:cs typeface="Times New Roman"/>
                <a:sym typeface="Times New Roman"/>
              </a:rPr>
              <a:t>&lt; 			less than</a:t>
            </a:r>
          </a:p>
          <a:p>
            <a:pPr lvl="0">
              <a:spcBef>
                <a:spcPts val="0"/>
              </a:spcBef>
              <a:buClr>
                <a:schemeClr val="dk1"/>
              </a:buClr>
              <a:buSzPct val="78571"/>
              <a:buFont typeface="Arial"/>
              <a:buNone/>
            </a:pPr>
            <a:r>
              <a:rPr lang="en" dirty="0">
                <a:latin typeface="Times New Roman"/>
                <a:ea typeface="Times New Roman"/>
                <a:cs typeface="Times New Roman"/>
                <a:sym typeface="Times New Roman"/>
              </a:rPr>
              <a:t>&lt;= 			less than or equal to</a:t>
            </a:r>
          </a:p>
          <a:p>
            <a:pPr lvl="0">
              <a:spcBef>
                <a:spcPts val="0"/>
              </a:spcBef>
              <a:buClr>
                <a:schemeClr val="dk1"/>
              </a:buClr>
              <a:buSzPct val="78571"/>
              <a:buFont typeface="Arial"/>
              <a:buNone/>
            </a:pPr>
            <a:r>
              <a:rPr lang="en" dirty="0">
                <a:latin typeface="Times New Roman"/>
                <a:ea typeface="Times New Roman"/>
                <a:cs typeface="Times New Roman"/>
                <a:sym typeface="Times New Roman"/>
              </a:rPr>
              <a:t>&gt; 			greater than</a:t>
            </a:r>
          </a:p>
          <a:p>
            <a:pPr lvl="0">
              <a:spcBef>
                <a:spcPts val="0"/>
              </a:spcBef>
              <a:buClr>
                <a:schemeClr val="dk1"/>
              </a:buClr>
              <a:buSzPct val="78571"/>
              <a:buFont typeface="Arial"/>
              <a:buNone/>
            </a:pPr>
            <a:r>
              <a:rPr lang="en" dirty="0">
                <a:latin typeface="Times New Roman"/>
                <a:ea typeface="Times New Roman"/>
                <a:cs typeface="Times New Roman"/>
                <a:sym typeface="Times New Roman"/>
              </a:rPr>
              <a:t>&gt;= 		                   greater than or equal to</a:t>
            </a:r>
          </a:p>
          <a:p>
            <a:pPr lvl="0">
              <a:spcBef>
                <a:spcPts val="0"/>
              </a:spcBef>
              <a:buClr>
                <a:schemeClr val="dk1"/>
              </a:buClr>
              <a:buSzPct val="78571"/>
              <a:buFont typeface="Arial"/>
              <a:buNone/>
            </a:pPr>
            <a:r>
              <a:rPr lang="en" dirty="0">
                <a:latin typeface="Times New Roman"/>
                <a:ea typeface="Times New Roman"/>
                <a:cs typeface="Times New Roman"/>
                <a:sym typeface="Times New Roman"/>
              </a:rPr>
              <a:t>== 			exactly equal to</a:t>
            </a:r>
          </a:p>
          <a:p>
            <a:pPr lvl="0">
              <a:spcBef>
                <a:spcPts val="0"/>
              </a:spcBef>
              <a:buClr>
                <a:schemeClr val="dk1"/>
              </a:buClr>
              <a:buSzPct val="78571"/>
              <a:buFont typeface="Arial"/>
              <a:buNone/>
            </a:pPr>
            <a:r>
              <a:rPr lang="en" dirty="0">
                <a:latin typeface="Times New Roman"/>
                <a:ea typeface="Times New Roman"/>
                <a:cs typeface="Times New Roman"/>
                <a:sym typeface="Times New Roman"/>
              </a:rPr>
              <a:t>!= 			not equal to</a:t>
            </a:r>
          </a:p>
          <a:p>
            <a:pPr lvl="0">
              <a:spcBef>
                <a:spcPts val="0"/>
              </a:spcBef>
              <a:buNone/>
            </a:pPr>
            <a:r>
              <a:rPr lang="en" dirty="0">
                <a:latin typeface="Times New Roman"/>
                <a:ea typeface="Times New Roman"/>
                <a:cs typeface="Times New Roman"/>
                <a:sym typeface="Times New Roman"/>
              </a:rPr>
              <a:t>!x 			not x</a:t>
            </a:r>
          </a:p>
          <a:p>
            <a:pPr lvl="0">
              <a:spcBef>
                <a:spcPts val="0"/>
              </a:spcBef>
              <a:buNone/>
            </a:pPr>
            <a:r>
              <a:rPr lang="en" dirty="0">
                <a:latin typeface="Times New Roman"/>
                <a:ea typeface="Times New Roman"/>
                <a:cs typeface="Times New Roman"/>
                <a:sym typeface="Times New Roman"/>
              </a:rPr>
              <a:t>x | y 			x OR y</a:t>
            </a:r>
          </a:p>
          <a:p>
            <a:pPr lvl="0">
              <a:spcBef>
                <a:spcPts val="0"/>
              </a:spcBef>
              <a:buNone/>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71925" y="0"/>
            <a:ext cx="7407000" cy="663000"/>
          </a:xfrm>
          <a:prstGeom prst="rect">
            <a:avLst/>
          </a:prstGeom>
        </p:spPr>
        <p:txBody>
          <a:bodyPr lIns="91425" tIns="91425" rIns="91425" bIns="91425" anchor="b" anchorCtr="0">
            <a:noAutofit/>
          </a:bodyPr>
          <a:lstStyle/>
          <a:p>
            <a:pPr lvl="0">
              <a:spcBef>
                <a:spcPts val="0"/>
              </a:spcBef>
              <a:buNone/>
            </a:pPr>
            <a:r>
              <a:rPr lang="en"/>
              <a:t>Matrices:</a:t>
            </a:r>
          </a:p>
        </p:txBody>
      </p:sp>
      <p:sp>
        <p:nvSpPr>
          <p:cNvPr id="120" name="Shape 120"/>
          <p:cNvSpPr txBox="1">
            <a:spLocks noGrp="1"/>
          </p:cNvSpPr>
          <p:nvPr>
            <p:ph type="body" idx="1"/>
          </p:nvPr>
        </p:nvSpPr>
        <p:spPr>
          <a:xfrm>
            <a:off x="118650" y="507825"/>
            <a:ext cx="8906700" cy="3959400"/>
          </a:xfrm>
          <a:prstGeom prst="rect">
            <a:avLst/>
          </a:prstGeom>
        </p:spPr>
        <p:txBody>
          <a:bodyPr lIns="91425" tIns="91425" rIns="91425" bIns="91425" anchor="t" anchorCtr="0">
            <a:noAutofit/>
          </a:bodyPr>
          <a:lstStyle/>
          <a:p>
            <a:pPr lvl="0" rtl="0">
              <a:spcBef>
                <a:spcPts val="0"/>
              </a:spcBef>
              <a:buNone/>
            </a:pPr>
            <a:r>
              <a:rPr lang="en" sz="1400" dirty="0">
                <a:solidFill>
                  <a:srgbClr val="000000"/>
                </a:solidFill>
                <a:latin typeface="Times New Roman"/>
                <a:ea typeface="Times New Roman"/>
                <a:cs typeface="Times New Roman"/>
                <a:sym typeface="Times New Roman"/>
              </a:rPr>
              <a:t>Matrices are the R objects in which the elements are arranged in a two-dimensional rectangular layout. They contain elements of the same types. A matrix is created using </a:t>
            </a:r>
            <a:r>
              <a:rPr lang="en" sz="1400" b="1" dirty="0">
                <a:solidFill>
                  <a:srgbClr val="000000"/>
                </a:solidFill>
                <a:latin typeface="Times New Roman"/>
                <a:ea typeface="Times New Roman"/>
                <a:cs typeface="Times New Roman"/>
                <a:sym typeface="Times New Roman"/>
              </a:rPr>
              <a:t>matrix() </a:t>
            </a:r>
            <a:r>
              <a:rPr lang="en" sz="1400" dirty="0">
                <a:solidFill>
                  <a:srgbClr val="000000"/>
                </a:solidFill>
                <a:latin typeface="Times New Roman"/>
                <a:ea typeface="Times New Roman"/>
                <a:cs typeface="Times New Roman"/>
                <a:sym typeface="Times New Roman"/>
              </a:rPr>
              <a:t>function.					                             </a:t>
            </a:r>
            <a:r>
              <a:rPr lang="en" sz="1400" dirty="0">
                <a:solidFill>
                  <a:schemeClr val="dk1"/>
                </a:solidFill>
                <a:latin typeface="Times New Roman"/>
                <a:ea typeface="Times New Roman"/>
                <a:cs typeface="Times New Roman"/>
                <a:sym typeface="Times New Roman"/>
              </a:rPr>
              <a:t>&gt;a = </a:t>
            </a:r>
            <a:r>
              <a:rPr lang="en" sz="1400" dirty="0">
                <a:solidFill>
                  <a:srgbClr val="000000"/>
                </a:solidFill>
                <a:latin typeface="Times New Roman"/>
                <a:ea typeface="Times New Roman"/>
                <a:cs typeface="Times New Roman"/>
                <a:sym typeface="Times New Roman"/>
              </a:rPr>
              <a:t>matrix(c(3:14), nrow = 4, byrow = TRUE)                 # Matrix is created 	</a:t>
            </a:r>
          </a:p>
          <a:p>
            <a:pPr lvl="0" rtl="0">
              <a:spcBef>
                <a:spcPts val="0"/>
              </a:spcBef>
              <a:buNone/>
            </a:pPr>
            <a:r>
              <a:rPr lang="en" sz="1400" dirty="0">
                <a:solidFill>
                  <a:srgbClr val="000000"/>
                </a:solidFill>
                <a:latin typeface="Times New Roman"/>
                <a:ea typeface="Times New Roman"/>
                <a:cs typeface="Times New Roman"/>
                <a:sym typeface="Times New Roman"/>
              </a:rPr>
              <a:t>&gt;a</a:t>
            </a:r>
          </a:p>
          <a:p>
            <a:pPr lvl="0" rtl="0">
              <a:spcBef>
                <a:spcPts val="0"/>
              </a:spcBef>
              <a:buNone/>
            </a:pPr>
            <a:r>
              <a:rPr lang="en" sz="1400" dirty="0">
                <a:solidFill>
                  <a:srgbClr val="000000"/>
                </a:solidFill>
                <a:latin typeface="Times New Roman"/>
                <a:ea typeface="Times New Roman"/>
                <a:cs typeface="Times New Roman"/>
                <a:sym typeface="Times New Roman"/>
              </a:rPr>
              <a:t>[,1] [,2] [,3]</a:t>
            </a:r>
            <a:br>
              <a:rPr lang="en" sz="1400" dirty="0">
                <a:solidFill>
                  <a:srgbClr val="000000"/>
                </a:solidFill>
                <a:latin typeface="Times New Roman"/>
                <a:ea typeface="Times New Roman"/>
                <a:cs typeface="Times New Roman"/>
                <a:sym typeface="Times New Roman"/>
              </a:rPr>
            </a:br>
            <a:r>
              <a:rPr lang="en" sz="1400" dirty="0">
                <a:solidFill>
                  <a:srgbClr val="000000"/>
                </a:solidFill>
                <a:latin typeface="Times New Roman"/>
                <a:ea typeface="Times New Roman"/>
                <a:cs typeface="Times New Roman"/>
                <a:sym typeface="Times New Roman"/>
              </a:rPr>
              <a:t>[1,]        3    4    5</a:t>
            </a:r>
            <a:br>
              <a:rPr lang="en" sz="1400" dirty="0">
                <a:solidFill>
                  <a:srgbClr val="000000"/>
                </a:solidFill>
                <a:latin typeface="Times New Roman"/>
                <a:ea typeface="Times New Roman"/>
                <a:cs typeface="Times New Roman"/>
                <a:sym typeface="Times New Roman"/>
              </a:rPr>
            </a:br>
            <a:r>
              <a:rPr lang="en" sz="1400" dirty="0">
                <a:solidFill>
                  <a:srgbClr val="000000"/>
                </a:solidFill>
                <a:latin typeface="Times New Roman"/>
                <a:ea typeface="Times New Roman"/>
                <a:cs typeface="Times New Roman"/>
                <a:sym typeface="Times New Roman"/>
              </a:rPr>
              <a:t>[2,]        6    7    8</a:t>
            </a:r>
            <a:br>
              <a:rPr lang="en" sz="1400" dirty="0">
                <a:solidFill>
                  <a:srgbClr val="000000"/>
                </a:solidFill>
                <a:latin typeface="Times New Roman"/>
                <a:ea typeface="Times New Roman"/>
                <a:cs typeface="Times New Roman"/>
                <a:sym typeface="Times New Roman"/>
              </a:rPr>
            </a:br>
            <a:r>
              <a:rPr lang="en" sz="1400" dirty="0">
                <a:solidFill>
                  <a:srgbClr val="000000"/>
                </a:solidFill>
                <a:latin typeface="Times New Roman"/>
                <a:ea typeface="Times New Roman"/>
                <a:cs typeface="Times New Roman"/>
                <a:sym typeface="Times New Roman"/>
              </a:rPr>
              <a:t>[3,]        9   10   11</a:t>
            </a:r>
            <a:br>
              <a:rPr lang="en" sz="1400" dirty="0">
                <a:solidFill>
                  <a:srgbClr val="000000"/>
                </a:solidFill>
                <a:latin typeface="Times New Roman"/>
                <a:ea typeface="Times New Roman"/>
                <a:cs typeface="Times New Roman"/>
                <a:sym typeface="Times New Roman"/>
              </a:rPr>
            </a:br>
            <a:r>
              <a:rPr lang="en" sz="1400" dirty="0">
                <a:solidFill>
                  <a:srgbClr val="000000"/>
                </a:solidFill>
                <a:latin typeface="Times New Roman"/>
                <a:ea typeface="Times New Roman"/>
                <a:cs typeface="Times New Roman"/>
                <a:sym typeface="Times New Roman"/>
              </a:rPr>
              <a:t>[4,]      12   13   14</a:t>
            </a:r>
          </a:p>
          <a:p>
            <a:pPr marL="0" lvl="0" indent="0" rtl="0">
              <a:spcBef>
                <a:spcPts val="0"/>
              </a:spcBef>
              <a:buNone/>
            </a:pPr>
            <a:r>
              <a:rPr lang="en" sz="1400" dirty="0">
                <a:solidFill>
                  <a:srgbClr val="000000"/>
                </a:solidFill>
                <a:latin typeface="Times New Roman"/>
                <a:ea typeface="Times New Roman"/>
                <a:cs typeface="Times New Roman"/>
                <a:sym typeface="Times New Roman"/>
              </a:rPr>
              <a:t>Elements of matrix can be accessed by using row and column index of the element.						&gt;a[3,3]					</a:t>
            </a:r>
          </a:p>
          <a:p>
            <a:pPr marL="0" lvl="0" indent="0" rtl="0">
              <a:spcBef>
                <a:spcPts val="0"/>
              </a:spcBef>
              <a:buNone/>
            </a:pPr>
            <a:r>
              <a:rPr lang="en" sz="1400" dirty="0">
                <a:solidFill>
                  <a:srgbClr val="000000"/>
                </a:solidFill>
                <a:latin typeface="Times New Roman"/>
                <a:ea typeface="Times New Roman"/>
                <a:cs typeface="Times New Roman"/>
                <a:sym typeface="Times New Roman"/>
              </a:rPr>
              <a:t>Various mathematical operations are performed on the matrices using the R operators of the same dimensions. The result of the operation is also a matrix.</a:t>
            </a:r>
          </a:p>
          <a:p>
            <a:pPr marL="0" lvl="0" indent="0" rtl="0">
              <a:spcBef>
                <a:spcPts val="0"/>
              </a:spcBef>
              <a:buNone/>
            </a:pPr>
            <a:endParaRPr sz="1400" dirty="0">
              <a:solidFill>
                <a:srgbClr val="000000"/>
              </a:solidFill>
              <a:latin typeface="Times New Roman"/>
              <a:ea typeface="Times New Roman"/>
              <a:cs typeface="Times New Roman"/>
              <a:sym typeface="Times New Roman"/>
            </a:endParaRPr>
          </a:p>
          <a:p>
            <a:pPr marL="0" lvl="0" indent="0" rtl="0">
              <a:spcBef>
                <a:spcPts val="0"/>
              </a:spcBef>
              <a:buNone/>
            </a:pPr>
            <a:r>
              <a:rPr lang="en" sz="1400" dirty="0">
                <a:solidFill>
                  <a:srgbClr val="000000"/>
                </a:solidFill>
                <a:latin typeface="Times New Roman"/>
                <a:ea typeface="Times New Roman"/>
                <a:cs typeface="Times New Roman"/>
                <a:sym typeface="Times New Roman"/>
              </a:rPr>
              <a:t>						  </a:t>
            </a:r>
          </a:p>
          <a:p>
            <a:pPr marL="0" lvl="0" indent="0" rtl="0">
              <a:spcBef>
                <a:spcPts val="0"/>
              </a:spcBef>
              <a:buNone/>
            </a:pPr>
            <a:endParaRPr sz="1400" dirty="0">
              <a:solidFill>
                <a:srgbClr val="000000"/>
              </a:solidFill>
              <a:latin typeface="Times New Roman"/>
              <a:ea typeface="Times New Roman"/>
              <a:cs typeface="Times New Roman"/>
              <a:sym typeface="Times New Roman"/>
            </a:endParaRPr>
          </a:p>
          <a:p>
            <a:pPr lvl="0">
              <a:spcBef>
                <a:spcPts val="0"/>
              </a:spcBef>
              <a:buNone/>
            </a:pPr>
            <a:r>
              <a:rPr lang="en" sz="1400" dirty="0">
                <a:solidFill>
                  <a:srgbClr val="000000"/>
                </a:solidFill>
                <a:latin typeface="Times New Roman"/>
                <a:ea typeface="Times New Roman"/>
                <a:cs typeface="Times New Roman"/>
                <a:sym typeface="Times New Roman"/>
              </a:rPr>
              <a:t>										          </a:t>
            </a:r>
          </a:p>
          <a:p>
            <a:pPr lvl="0">
              <a:spcBef>
                <a:spcPts val="0"/>
              </a:spcBef>
              <a:buNone/>
            </a:pPr>
            <a:endParaRPr sz="1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15500" y="0"/>
            <a:ext cx="7407000" cy="663000"/>
          </a:xfrm>
          <a:prstGeom prst="rect">
            <a:avLst/>
          </a:prstGeom>
        </p:spPr>
        <p:txBody>
          <a:bodyPr lIns="91425" tIns="91425" rIns="91425" bIns="91425" anchor="b" anchorCtr="0">
            <a:noAutofit/>
          </a:bodyPr>
          <a:lstStyle/>
          <a:p>
            <a:pPr lvl="0">
              <a:spcBef>
                <a:spcPts val="0"/>
              </a:spcBef>
              <a:buNone/>
            </a:pPr>
            <a:r>
              <a:rPr lang="en"/>
              <a:t>Arrays:</a:t>
            </a:r>
          </a:p>
        </p:txBody>
      </p:sp>
      <p:sp>
        <p:nvSpPr>
          <p:cNvPr id="126" name="Shape 126"/>
          <p:cNvSpPr txBox="1">
            <a:spLocks noGrp="1"/>
          </p:cNvSpPr>
          <p:nvPr>
            <p:ph type="body" idx="1"/>
          </p:nvPr>
        </p:nvSpPr>
        <p:spPr>
          <a:xfrm>
            <a:off x="115500" y="552225"/>
            <a:ext cx="8768700" cy="3889800"/>
          </a:xfrm>
          <a:prstGeom prst="rect">
            <a:avLst/>
          </a:prstGeom>
        </p:spPr>
        <p:txBody>
          <a:bodyPr lIns="91425" tIns="91425" rIns="91425" bIns="91425" anchor="t" anchorCtr="0">
            <a:normAutofit fontScale="85000" lnSpcReduction="20000"/>
          </a:bodyPr>
          <a:lstStyle/>
          <a:p>
            <a:pPr lvl="0">
              <a:spcBef>
                <a:spcPts val="0"/>
              </a:spcBef>
              <a:buNone/>
            </a:pPr>
            <a:r>
              <a:rPr lang="en" sz="1400" dirty="0">
                <a:solidFill>
                  <a:srgbClr val="000000"/>
                </a:solidFill>
                <a:latin typeface="Times New Roman"/>
                <a:ea typeface="Times New Roman"/>
                <a:cs typeface="Times New Roman"/>
                <a:sym typeface="Times New Roman"/>
              </a:rPr>
              <a:t>Arrays are the R data objects which can store data in more than two dimensions. An array is created using the </a:t>
            </a:r>
            <a:r>
              <a:rPr lang="en" sz="1400" b="1" dirty="0">
                <a:solidFill>
                  <a:srgbClr val="000000"/>
                </a:solidFill>
                <a:latin typeface="Times New Roman"/>
                <a:ea typeface="Times New Roman"/>
                <a:cs typeface="Times New Roman"/>
                <a:sym typeface="Times New Roman"/>
              </a:rPr>
              <a:t>array()</a:t>
            </a:r>
            <a:r>
              <a:rPr lang="en" sz="1400" dirty="0">
                <a:solidFill>
                  <a:srgbClr val="000000"/>
                </a:solidFill>
                <a:latin typeface="Times New Roman"/>
                <a:ea typeface="Times New Roman"/>
                <a:cs typeface="Times New Roman"/>
                <a:sym typeface="Times New Roman"/>
              </a:rPr>
              <a:t> function. It takes vectors as input and uses the values in the </a:t>
            </a:r>
            <a:r>
              <a:rPr lang="en" sz="1400" b="1" dirty="0">
                <a:solidFill>
                  <a:srgbClr val="000000"/>
                </a:solidFill>
                <a:latin typeface="Times New Roman"/>
                <a:ea typeface="Times New Roman"/>
                <a:cs typeface="Times New Roman"/>
                <a:sym typeface="Times New Roman"/>
              </a:rPr>
              <a:t>dim</a:t>
            </a:r>
            <a:r>
              <a:rPr lang="en" sz="1400" dirty="0">
                <a:solidFill>
                  <a:srgbClr val="000000"/>
                </a:solidFill>
                <a:latin typeface="Times New Roman"/>
                <a:ea typeface="Times New Roman"/>
                <a:cs typeface="Times New Roman"/>
                <a:sym typeface="Times New Roman"/>
              </a:rPr>
              <a:t> parameter to create an array.  </a:t>
            </a:r>
          </a:p>
          <a:p>
            <a:pPr marL="0" lvl="0" indent="0">
              <a:spcBef>
                <a:spcPts val="0"/>
              </a:spcBef>
              <a:buNone/>
            </a:pPr>
            <a:r>
              <a:rPr lang="en" sz="1400" dirty="0">
                <a:solidFill>
                  <a:srgbClr val="000000"/>
                </a:solidFill>
                <a:latin typeface="Times New Roman"/>
                <a:ea typeface="Times New Roman"/>
                <a:cs typeface="Times New Roman"/>
                <a:sym typeface="Times New Roman"/>
              </a:rPr>
              <a:t>&gt;arr = array(c(c(5,9,3), c(10,11,12,13,14,15)),dim = c(3,3,2))		# Array is created</a:t>
            </a:r>
          </a:p>
          <a:p>
            <a:pPr marL="0" lvl="0" indent="0">
              <a:spcBef>
                <a:spcPts val="0"/>
              </a:spcBef>
              <a:buNone/>
            </a:pPr>
            <a:r>
              <a:rPr lang="en" sz="1400" dirty="0">
                <a:solidFill>
                  <a:srgbClr val="000000"/>
                </a:solidFill>
                <a:latin typeface="Times New Roman"/>
                <a:ea typeface="Times New Roman"/>
                <a:cs typeface="Times New Roman"/>
                <a:sym typeface="Times New Roman"/>
              </a:rPr>
              <a:t> &gt;arr</a:t>
            </a:r>
          </a:p>
          <a:p>
            <a:pPr marL="0" lvl="0" indent="0">
              <a:spcBef>
                <a:spcPts val="0"/>
              </a:spcBef>
              <a:buNone/>
            </a:pPr>
            <a:r>
              <a:rPr lang="en" sz="1400" dirty="0">
                <a:solidFill>
                  <a:srgbClr val="000000"/>
                </a:solidFill>
                <a:latin typeface="Times New Roman"/>
                <a:ea typeface="Times New Roman"/>
                <a:cs typeface="Times New Roman"/>
                <a:sym typeface="Times New Roman"/>
              </a:rPr>
              <a:t> , , 1								                             [,1] [,2] [,3]</a:t>
            </a:r>
            <a:br>
              <a:rPr lang="en" sz="1400" dirty="0">
                <a:solidFill>
                  <a:srgbClr val="000000"/>
                </a:solidFill>
                <a:latin typeface="Times New Roman"/>
                <a:ea typeface="Times New Roman"/>
                <a:cs typeface="Times New Roman"/>
                <a:sym typeface="Times New Roman"/>
              </a:rPr>
            </a:br>
            <a:r>
              <a:rPr lang="en" sz="1400" dirty="0">
                <a:solidFill>
                  <a:srgbClr val="000000"/>
                </a:solidFill>
                <a:latin typeface="Times New Roman"/>
                <a:ea typeface="Times New Roman"/>
                <a:cs typeface="Times New Roman"/>
                <a:sym typeface="Times New Roman"/>
              </a:rPr>
              <a:t>[1,]    5   10   13</a:t>
            </a:r>
            <a:br>
              <a:rPr lang="en" sz="1400" dirty="0">
                <a:solidFill>
                  <a:srgbClr val="000000"/>
                </a:solidFill>
                <a:latin typeface="Times New Roman"/>
                <a:ea typeface="Times New Roman"/>
                <a:cs typeface="Times New Roman"/>
                <a:sym typeface="Times New Roman"/>
              </a:rPr>
            </a:br>
            <a:r>
              <a:rPr lang="en" sz="1400" dirty="0">
                <a:solidFill>
                  <a:srgbClr val="000000"/>
                </a:solidFill>
                <a:latin typeface="Times New Roman"/>
                <a:ea typeface="Times New Roman"/>
                <a:cs typeface="Times New Roman"/>
                <a:sym typeface="Times New Roman"/>
              </a:rPr>
              <a:t>[2,]    9   11   14</a:t>
            </a:r>
            <a:br>
              <a:rPr lang="en" sz="1400" dirty="0">
                <a:solidFill>
                  <a:srgbClr val="000000"/>
                </a:solidFill>
                <a:latin typeface="Times New Roman"/>
                <a:ea typeface="Times New Roman"/>
                <a:cs typeface="Times New Roman"/>
                <a:sym typeface="Times New Roman"/>
              </a:rPr>
            </a:br>
            <a:r>
              <a:rPr lang="en" sz="1400" dirty="0">
                <a:solidFill>
                  <a:srgbClr val="000000"/>
                </a:solidFill>
                <a:latin typeface="Times New Roman"/>
                <a:ea typeface="Times New Roman"/>
                <a:cs typeface="Times New Roman"/>
                <a:sym typeface="Times New Roman"/>
              </a:rPr>
              <a:t>[3,]    3   12   15</a:t>
            </a:r>
            <a:br>
              <a:rPr lang="en" sz="1400" dirty="0">
                <a:solidFill>
                  <a:srgbClr val="000000"/>
                </a:solidFill>
                <a:latin typeface="Times New Roman"/>
                <a:ea typeface="Times New Roman"/>
                <a:cs typeface="Times New Roman"/>
                <a:sym typeface="Times New Roman"/>
              </a:rPr>
            </a:br>
            <a:r>
              <a:rPr lang="en" sz="1400" dirty="0">
                <a:solidFill>
                  <a:srgbClr val="000000"/>
                </a:solidFill>
                <a:latin typeface="Times New Roman"/>
                <a:ea typeface="Times New Roman"/>
                <a:cs typeface="Times New Roman"/>
                <a:sym typeface="Times New Roman"/>
              </a:rPr>
              <a:t>, , 2</a:t>
            </a:r>
            <a:br>
              <a:rPr lang="en" sz="1400" dirty="0">
                <a:solidFill>
                  <a:srgbClr val="000000"/>
                </a:solidFill>
                <a:latin typeface="Times New Roman"/>
                <a:ea typeface="Times New Roman"/>
                <a:cs typeface="Times New Roman"/>
                <a:sym typeface="Times New Roman"/>
              </a:rPr>
            </a:br>
            <a:r>
              <a:rPr lang="en" sz="1400" dirty="0">
                <a:solidFill>
                  <a:srgbClr val="000000"/>
                </a:solidFill>
                <a:latin typeface="Times New Roman"/>
                <a:ea typeface="Times New Roman"/>
                <a:cs typeface="Times New Roman"/>
                <a:sym typeface="Times New Roman"/>
              </a:rPr>
              <a:t>[,1] [,2] [,3]</a:t>
            </a:r>
            <a:br>
              <a:rPr lang="en" sz="1400" dirty="0">
                <a:solidFill>
                  <a:srgbClr val="000000"/>
                </a:solidFill>
                <a:latin typeface="Times New Roman"/>
                <a:ea typeface="Times New Roman"/>
                <a:cs typeface="Times New Roman"/>
                <a:sym typeface="Times New Roman"/>
              </a:rPr>
            </a:br>
            <a:r>
              <a:rPr lang="en" sz="1400" dirty="0">
                <a:solidFill>
                  <a:srgbClr val="000000"/>
                </a:solidFill>
                <a:latin typeface="Times New Roman"/>
                <a:ea typeface="Times New Roman"/>
                <a:cs typeface="Times New Roman"/>
                <a:sym typeface="Times New Roman"/>
              </a:rPr>
              <a:t>[1,]    5   10   13</a:t>
            </a:r>
            <a:br>
              <a:rPr lang="en" sz="1400" dirty="0">
                <a:solidFill>
                  <a:srgbClr val="000000"/>
                </a:solidFill>
                <a:latin typeface="Times New Roman"/>
                <a:ea typeface="Times New Roman"/>
                <a:cs typeface="Times New Roman"/>
                <a:sym typeface="Times New Roman"/>
              </a:rPr>
            </a:br>
            <a:r>
              <a:rPr lang="en" sz="1400" dirty="0">
                <a:solidFill>
                  <a:srgbClr val="000000"/>
                </a:solidFill>
                <a:latin typeface="Times New Roman"/>
                <a:ea typeface="Times New Roman"/>
                <a:cs typeface="Times New Roman"/>
                <a:sym typeface="Times New Roman"/>
              </a:rPr>
              <a:t>[2,]    9   11   14</a:t>
            </a:r>
            <a:br>
              <a:rPr lang="en" sz="1400" dirty="0">
                <a:solidFill>
                  <a:srgbClr val="000000"/>
                </a:solidFill>
                <a:latin typeface="Times New Roman"/>
                <a:ea typeface="Times New Roman"/>
                <a:cs typeface="Times New Roman"/>
                <a:sym typeface="Times New Roman"/>
              </a:rPr>
            </a:br>
            <a:r>
              <a:rPr lang="en" sz="1400" dirty="0">
                <a:solidFill>
                  <a:srgbClr val="000000"/>
                </a:solidFill>
                <a:latin typeface="Times New Roman"/>
                <a:ea typeface="Times New Roman"/>
                <a:cs typeface="Times New Roman"/>
                <a:sym typeface="Times New Roman"/>
              </a:rPr>
              <a:t>[3,]    3   12   15</a:t>
            </a:r>
          </a:p>
          <a:p>
            <a:pPr marL="0" lvl="0" indent="0">
              <a:spcBef>
                <a:spcPts val="0"/>
              </a:spcBef>
              <a:buNone/>
            </a:pPr>
            <a:r>
              <a:rPr lang="en" sz="1400" dirty="0">
                <a:solidFill>
                  <a:srgbClr val="000000"/>
                </a:solidFill>
                <a:latin typeface="Times New Roman"/>
                <a:ea typeface="Times New Roman"/>
                <a:cs typeface="Times New Roman"/>
                <a:sym typeface="Times New Roman"/>
              </a:rPr>
              <a:t>Array elements can be accessed and manipulated in similar to accessing and manipulating matrix elements.</a:t>
            </a:r>
          </a:p>
          <a:p>
            <a:pPr lvl="0">
              <a:spcBef>
                <a:spcPts val="0"/>
              </a:spcBef>
              <a:buClr>
                <a:schemeClr val="dk1"/>
              </a:buClr>
              <a:buSzPct val="78571"/>
              <a:buFont typeface="Arial"/>
              <a:buNone/>
            </a:pPr>
            <a:endParaRPr sz="1400" dirty="0">
              <a:solidFill>
                <a:srgbClr val="000000"/>
              </a:solidFill>
              <a:latin typeface="Times New Roman"/>
              <a:ea typeface="Times New Roman"/>
              <a:cs typeface="Times New Roman"/>
              <a:sym typeface="Times New Roman"/>
            </a:endParaRPr>
          </a:p>
          <a:p>
            <a:pPr lvl="0">
              <a:spcBef>
                <a:spcPts val="0"/>
              </a:spcBef>
              <a:buNone/>
            </a:pPr>
            <a:endParaRPr sz="1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49300" y="334525"/>
            <a:ext cx="7407000" cy="663000"/>
          </a:xfrm>
          <a:prstGeom prst="rect">
            <a:avLst/>
          </a:prstGeom>
        </p:spPr>
        <p:txBody>
          <a:bodyPr lIns="91425" tIns="91425" rIns="91425" bIns="91425" anchor="b" anchorCtr="0">
            <a:noAutofit/>
          </a:bodyPr>
          <a:lstStyle/>
          <a:p>
            <a:pPr marL="0" lvl="0" indent="0">
              <a:spcBef>
                <a:spcPts val="0"/>
              </a:spcBef>
              <a:buNone/>
            </a:pPr>
            <a:r>
              <a:rPr lang="en"/>
              <a:t>Built in Functions</a:t>
            </a:r>
          </a:p>
        </p:txBody>
      </p:sp>
      <p:sp>
        <p:nvSpPr>
          <p:cNvPr id="138" name="Shape 138"/>
          <p:cNvSpPr txBox="1">
            <a:spLocks noGrp="1"/>
          </p:cNvSpPr>
          <p:nvPr>
            <p:ph type="body" idx="1"/>
          </p:nvPr>
        </p:nvSpPr>
        <p:spPr>
          <a:xfrm>
            <a:off x="349300" y="1147425"/>
            <a:ext cx="8460600" cy="3172500"/>
          </a:xfrm>
          <a:prstGeom prst="rect">
            <a:avLst/>
          </a:prstGeom>
        </p:spPr>
        <p:txBody>
          <a:bodyPr lIns="91425" tIns="91425" rIns="91425" bIns="91425" anchor="t" anchorCtr="0">
            <a:noAutofit/>
          </a:bodyPr>
          <a:lstStyle/>
          <a:p>
            <a:pPr marL="457200" lvl="0" indent="-381000" rtl="0">
              <a:spcBef>
                <a:spcPts val="0"/>
              </a:spcBef>
              <a:buSzPct val="100000"/>
              <a:buFont typeface="Times New Roman"/>
              <a:buChar char="●"/>
            </a:pPr>
            <a:r>
              <a:rPr lang="en" sz="2400">
                <a:latin typeface="Times New Roman"/>
                <a:ea typeface="Times New Roman"/>
                <a:cs typeface="Times New Roman"/>
                <a:sym typeface="Times New Roman"/>
              </a:rPr>
              <a:t>R has many built in functions that compute different statistical procedures.</a:t>
            </a:r>
          </a:p>
          <a:p>
            <a:pPr marL="457200" lvl="0" indent="-381000" rtl="0">
              <a:spcBef>
                <a:spcPts val="0"/>
              </a:spcBef>
              <a:buSzPct val="100000"/>
              <a:buFont typeface="Times New Roman"/>
              <a:buChar char="●"/>
            </a:pPr>
            <a:r>
              <a:rPr lang="en" sz="2400">
                <a:latin typeface="Times New Roman"/>
                <a:ea typeface="Times New Roman"/>
                <a:cs typeface="Times New Roman"/>
                <a:sym typeface="Times New Roman"/>
              </a:rPr>
              <a:t>Functions in R are followed by ( ).</a:t>
            </a:r>
          </a:p>
          <a:p>
            <a:pPr marL="457200" lvl="0" indent="-381000" rtl="0">
              <a:spcBef>
                <a:spcPts val="0"/>
              </a:spcBef>
              <a:buSzPct val="100000"/>
              <a:buFont typeface="Times New Roman"/>
              <a:buChar char="●"/>
            </a:pPr>
            <a:r>
              <a:rPr lang="en" sz="2400">
                <a:latin typeface="Times New Roman"/>
                <a:ea typeface="Times New Roman"/>
                <a:cs typeface="Times New Roman"/>
                <a:sym typeface="Times New Roman"/>
              </a:rPr>
              <a:t>Inside the parenthesis we write the object (vector, matrix, array, dataframe) to which we want to apply the function.</a:t>
            </a:r>
          </a:p>
          <a:p>
            <a:pPr lvl="0">
              <a:spcBef>
                <a:spcPts val="0"/>
              </a:spcBef>
              <a:buNone/>
            </a:pP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a:latin typeface="Times New Roman" panose="02020603050405020304" pitchFamily="18" charset="0"/>
                <a:cs typeface="Times New Roman" panose="02020603050405020304" pitchFamily="18" charset="0"/>
              </a:rPr>
              <a:t>Movie Recommendation System and Movie Data Visualizer</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t>Collaborative filtering is the process of filtering for information or patterns using techniques involving collaboration among multiple agents, viewpoints, data sources, etc.</a:t>
            </a:r>
          </a:p>
          <a:p>
            <a:pPr marL="285750" indent="-285750">
              <a:buFont typeface="Arial" panose="020B0604020202020204" pitchFamily="34" charset="0"/>
              <a:buChar char="•"/>
            </a:pPr>
            <a:r>
              <a:rPr lang="en-US" dirty="0"/>
              <a:t>The basic idea of CFR systems is that, if two users share the same interests in the past, e.g. they liked the same book or the same movie, they will also have similar tastes in the future.</a:t>
            </a:r>
          </a:p>
          <a:p>
            <a:pPr marL="285750" indent="-285750">
              <a:buFont typeface="Arial" panose="020B0604020202020204" pitchFamily="34" charset="0"/>
              <a:buChar char="•"/>
            </a:pPr>
            <a:r>
              <a:rPr lang="en-US" dirty="0"/>
              <a:t>In this project, to recommend movies, we are going use a large set of users preferences towards the movies from a publicly available movie rating dataset.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90800578"/>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346</Words>
  <Application>Microsoft Office PowerPoint</Application>
  <PresentationFormat>On-screen Show (16:9)</PresentationFormat>
  <Paragraphs>72</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simple-light-2</vt:lpstr>
      <vt:lpstr>Movie Recommendation System and Movie Data Visualizer  Siva Ram Praneeth Vemulapalli (800966497) Vivekananda Adepu (800967951) Rohith Kumar Addagalla (800970444) </vt:lpstr>
      <vt:lpstr>What is R?</vt:lpstr>
      <vt:lpstr>Getting Started:</vt:lpstr>
      <vt:lpstr>Elements in R:</vt:lpstr>
      <vt:lpstr>Operators in R:</vt:lpstr>
      <vt:lpstr>Matrices:</vt:lpstr>
      <vt:lpstr>Arrays:</vt:lpstr>
      <vt:lpstr>Built in Functions</vt:lpstr>
      <vt:lpstr>Movie Recommendation System and Movie Data Visualizer</vt:lpstr>
      <vt:lpstr>User based collaborative filter</vt:lpstr>
      <vt:lpstr>Rating-Distribution</vt:lpstr>
      <vt:lpstr>Movies-Distribution</vt:lpstr>
      <vt:lpstr>Genre-Distribution</vt:lpstr>
      <vt:lpstr>Movie-Recommender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cp:lastModifiedBy>Praneeth Vemulapalli</cp:lastModifiedBy>
  <cp:revision>4</cp:revision>
  <dcterms:modified xsi:type="dcterms:W3CDTF">2017-04-26T03:03:09Z</dcterms:modified>
</cp:coreProperties>
</file>