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9" r:id="rId1"/>
  </p:sldMasterIdLst>
  <p:notesMasterIdLst>
    <p:notesMasterId r:id="rId22"/>
  </p:notesMasterIdLst>
  <p:sldIdLst>
    <p:sldId id="256" r:id="rId2"/>
    <p:sldId id="258" r:id="rId3"/>
    <p:sldId id="289" r:id="rId4"/>
    <p:sldId id="290" r:id="rId5"/>
    <p:sldId id="276" r:id="rId6"/>
    <p:sldId id="268" r:id="rId7"/>
    <p:sldId id="292" r:id="rId8"/>
    <p:sldId id="291" r:id="rId9"/>
    <p:sldId id="293" r:id="rId10"/>
    <p:sldId id="294" r:id="rId11"/>
    <p:sldId id="295" r:id="rId12"/>
    <p:sldId id="296" r:id="rId13"/>
    <p:sldId id="297" r:id="rId14"/>
    <p:sldId id="269" r:id="rId15"/>
    <p:sldId id="280" r:id="rId16"/>
    <p:sldId id="281" r:id="rId17"/>
    <p:sldId id="286" r:id="rId18"/>
    <p:sldId id="288" r:id="rId19"/>
    <p:sldId id="28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CDC31E-DF27-4A7B-AB21-77FBF15EA46D}">
          <p14:sldIdLst>
            <p14:sldId id="256"/>
            <p14:sldId id="258"/>
            <p14:sldId id="289"/>
            <p14:sldId id="290"/>
            <p14:sldId id="276"/>
            <p14:sldId id="268"/>
            <p14:sldId id="292"/>
            <p14:sldId id="291"/>
            <p14:sldId id="293"/>
            <p14:sldId id="294"/>
            <p14:sldId id="295"/>
            <p14:sldId id="296"/>
            <p14:sldId id="297"/>
            <p14:sldId id="269"/>
            <p14:sldId id="280"/>
            <p14:sldId id="281"/>
            <p14:sldId id="286"/>
            <p14:sldId id="288"/>
            <p14:sldId id="287"/>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epu, Vivekananda" initials="AV" lastIdx="1" clrIdx="0">
    <p:extLst>
      <p:ext uri="{19B8F6BF-5375-455C-9EA6-DF929625EA0E}">
        <p15:presenceInfo xmlns:p15="http://schemas.microsoft.com/office/powerpoint/2012/main" userId="Adepu, Vivekanan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660"/>
  </p:normalViewPr>
  <p:slideViewPr>
    <p:cSldViewPr snapToGrid="0">
      <p:cViewPr varScale="1">
        <p:scale>
          <a:sx n="90" d="100"/>
          <a:sy n="90" d="100"/>
        </p:scale>
        <p:origin x="59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A3624-DE55-487A-BC97-0DF9E2D515CD}" type="datetimeFigureOut">
              <a:rPr lang="en-US" smtClean="0"/>
              <a:pPr/>
              <a:t>5/1/2017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3D7D22-1F42-4778-A1C7-668B086D5E4D}" type="slidenum">
              <a:rPr lang="en-US" smtClean="0"/>
              <a:pPr/>
              <a:t>‹#›</a:t>
            </a:fld>
            <a:endParaRPr lang="en-US"/>
          </a:p>
        </p:txBody>
      </p:sp>
    </p:spTree>
    <p:extLst>
      <p:ext uri="{BB962C8B-B14F-4D97-AF65-F5344CB8AC3E}">
        <p14:creationId xmlns:p14="http://schemas.microsoft.com/office/powerpoint/2010/main" val="118087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94741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61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6027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68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6101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45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6414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073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560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177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82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664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074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052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836256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71279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23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5/1/2017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1314545"/>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ecs-press.org/ijeme/ijeme-v6-n6/IJEME-V6-N6-4.pdf" TargetMode="External"/><Relationship Id="rId2" Type="http://schemas.openxmlformats.org/officeDocument/2006/relationships/hyperlink" Target="http://sentiwordnet.isti.cnr.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737669" cy="2782389"/>
          </a:xfrm>
        </p:spPr>
        <p:txBody>
          <a:bodyPr>
            <a:normAutofit/>
          </a:bodyPr>
          <a:lstStyle/>
          <a:p>
            <a:pPr algn="ctr"/>
            <a:r>
              <a:rPr lang="en-US" dirty="0"/>
              <a:t>Data pre-processing and Discretization</a:t>
            </a:r>
            <a:endParaRPr lang="en-IN" dirty="0"/>
          </a:p>
        </p:txBody>
      </p:sp>
      <p:sp>
        <p:nvSpPr>
          <p:cNvPr id="3" name="Subtitle 2"/>
          <p:cNvSpPr>
            <a:spLocks noGrp="1"/>
          </p:cNvSpPr>
          <p:nvPr>
            <p:ph type="subTitle" idx="1"/>
          </p:nvPr>
        </p:nvSpPr>
        <p:spPr/>
        <p:txBody>
          <a:bodyPr/>
          <a:lstStyle/>
          <a:p>
            <a:endParaRPr lang="en-IN" dirty="0"/>
          </a:p>
          <a:p>
            <a:endParaRPr lang="en-IN" dirty="0"/>
          </a:p>
        </p:txBody>
      </p:sp>
      <p:sp>
        <p:nvSpPr>
          <p:cNvPr id="4" name="TextBox 3"/>
          <p:cNvSpPr txBox="1"/>
          <p:nvPr/>
        </p:nvSpPr>
        <p:spPr>
          <a:xfrm>
            <a:off x="6453052" y="3252651"/>
            <a:ext cx="5551714" cy="2954655"/>
          </a:xfrm>
          <a:prstGeom prst="rect">
            <a:avLst/>
          </a:prstGeom>
          <a:noFill/>
        </p:spPr>
        <p:txBody>
          <a:bodyPr wrap="square" rtlCol="0">
            <a:spAutoFit/>
          </a:bodyPr>
          <a:lstStyle/>
          <a:p>
            <a:pPr algn="r"/>
            <a:endParaRPr lang="en-IN" dirty="0">
              <a:latin typeface="Times New Roman" panose="02020603050405020304" pitchFamily="18" charset="0"/>
              <a:cs typeface="Times New Roman" panose="02020603050405020304" pitchFamily="18" charset="0"/>
            </a:endParaRPr>
          </a:p>
          <a:p>
            <a:pPr algn="r"/>
            <a:r>
              <a:rPr lang="en-IN" sz="2400" b="1" dirty="0">
                <a:latin typeface="Times New Roman" panose="02020603050405020304" pitchFamily="18" charset="0"/>
                <a:cs typeface="Times New Roman" panose="02020603050405020304" pitchFamily="18" charset="0"/>
              </a:rPr>
              <a:t>TEAM MEMBERS:</a:t>
            </a:r>
            <a:endParaRPr lang="en-US" sz="2400" dirty="0"/>
          </a:p>
          <a:p>
            <a:pPr algn="r"/>
            <a:r>
              <a:rPr lang="en-US" sz="2400" dirty="0"/>
              <a:t>Charishma Gurram – 800960338</a:t>
            </a:r>
          </a:p>
          <a:p>
            <a:pPr algn="r"/>
            <a:r>
              <a:rPr lang="en-US" sz="2400" dirty="0"/>
              <a:t>Vivekananda Adepu – 800967951</a:t>
            </a:r>
          </a:p>
          <a:p>
            <a:pPr algn="r"/>
            <a:r>
              <a:rPr lang="en-US" sz="2400" dirty="0"/>
              <a:t>Sai </a:t>
            </a:r>
            <a:r>
              <a:rPr lang="en-US" sz="2400" dirty="0" err="1"/>
              <a:t>Mounika</a:t>
            </a:r>
            <a:r>
              <a:rPr lang="en-US" sz="2400" dirty="0"/>
              <a:t> Pabbathireddy – 800934319</a:t>
            </a:r>
          </a:p>
          <a:p>
            <a:pPr algn="r"/>
            <a:r>
              <a:rPr lang="en-US" sz="2400" dirty="0"/>
              <a:t>Hanisha Marothu – 800966169</a:t>
            </a:r>
          </a:p>
          <a:p>
            <a:pPr algn="r"/>
            <a:r>
              <a:rPr lang="en-US" sz="2400" dirty="0"/>
              <a:t>Nikhita Munlagiri – 800960995 </a:t>
            </a:r>
            <a:endParaRPr lang="en-IN" sz="2400" dirty="0">
              <a:latin typeface="Times New Roman" panose="02020603050405020304" pitchFamily="18" charset="0"/>
              <a:cs typeface="Times New Roman" panose="02020603050405020304" pitchFamily="18" charset="0"/>
            </a:endParaRPr>
          </a:p>
          <a:p>
            <a:pPr algn="r"/>
            <a:r>
              <a:rPr lang="en-US" sz="2400" dirty="0"/>
              <a:t>Pooja Gajapaga – 800984655</a:t>
            </a:r>
          </a:p>
        </p:txBody>
      </p:sp>
    </p:spTree>
    <p:extLst>
      <p:ext uri="{BB962C8B-B14F-4D97-AF65-F5344CB8AC3E}">
        <p14:creationId xmlns:p14="http://schemas.microsoft.com/office/powerpoint/2010/main" val="41784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a:blip r:embed="rId2"/>
            <a:stretch/>
          </a:blipFill>
          <a:ln>
            <a:noFill/>
          </a:ln>
          <a:effectLst/>
        </p:spPr>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C:\Users\Sai Mounika\AppData\Local\Microsoft\Windows\INetCache\Content.Word\Sequence Diagram.png"/>
          <p:cNvPicPr/>
          <p:nvPr/>
        </p:nvPicPr>
        <p:blipFill rotWithShape="1">
          <a:blip r:embed="rId4">
            <a:extLst>
              <a:ext uri="{28A0092B-C50C-407E-A947-70E740481C1C}">
                <a14:useLocalDpi xmlns:a14="http://schemas.microsoft.com/office/drawing/2010/main" val="0"/>
              </a:ext>
            </a:extLst>
          </a:blip>
          <a:srcRect/>
          <a:stretch/>
        </p:blipFill>
        <p:spPr bwMode="auto">
          <a:xfrm>
            <a:off x="6094412" y="702221"/>
            <a:ext cx="5471927" cy="545177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506304" y="1691639"/>
            <a:ext cx="4789678" cy="773851"/>
          </a:xfrm>
        </p:spPr>
        <p:txBody>
          <a:bodyPr vert="horz" lIns="91440" tIns="45720" rIns="91440" bIns="45720" rtlCol="0" anchor="b">
            <a:normAutofit/>
          </a:bodyPr>
          <a:lstStyle/>
          <a:p>
            <a:pPr algn="r"/>
            <a:r>
              <a:rPr lang="en-US" sz="4000" dirty="0"/>
              <a:t>Sequence Diagram</a:t>
            </a:r>
          </a:p>
        </p:txBody>
      </p:sp>
      <p:cxnSp>
        <p:nvCxnSpPr>
          <p:cNvPr id="6" name="Straight Arrow Connector 5"/>
          <p:cNvCxnSpPr/>
          <p:nvPr/>
        </p:nvCxnSpPr>
        <p:spPr>
          <a:xfrm flipH="1" flipV="1">
            <a:off x="6542116" y="5976851"/>
            <a:ext cx="4231179" cy="5818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533804" y="4522124"/>
            <a:ext cx="305077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6533804" y="3707476"/>
            <a:ext cx="188698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6542116" y="5286895"/>
            <a:ext cx="4231179" cy="665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62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ai Mounika\AppData\Local\Microsoft\Windows\INetCache\Content.Word\component.png"/>
          <p:cNvPicPr/>
          <p:nvPr/>
        </p:nvPicPr>
        <p:blipFill rotWithShape="1">
          <a:blip r:embed="rId2">
            <a:extLst>
              <a:ext uri="{28A0092B-C50C-407E-A947-70E740481C1C}">
                <a14:useLocalDpi xmlns:a14="http://schemas.microsoft.com/office/drawing/2010/main" val="0"/>
              </a:ext>
            </a:extLst>
          </a:blip>
          <a:srcRect/>
          <a:stretch/>
        </p:blipFill>
        <p:spPr bwMode="auto">
          <a:xfrm>
            <a:off x="5289752" y="1412534"/>
            <a:ext cx="6095593" cy="387070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1264920"/>
            <a:ext cx="3979205" cy="996498"/>
          </a:xfrm>
        </p:spPr>
        <p:txBody>
          <a:bodyPr>
            <a:normAutofit fontScale="90000"/>
          </a:bodyPr>
          <a:lstStyle/>
          <a:p>
            <a:r>
              <a:rPr lang="en-US" sz="3200" dirty="0"/>
              <a:t>Component Diagram</a:t>
            </a:r>
          </a:p>
        </p:txBody>
      </p:sp>
    </p:spTree>
    <p:extLst>
      <p:ext uri="{BB962C8B-B14F-4D97-AF65-F5344CB8AC3E}">
        <p14:creationId xmlns:p14="http://schemas.microsoft.com/office/powerpoint/2010/main" val="337244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ai Mounika\AppData\Local\Microsoft\Windows\INetCache\Content.Word\Activity Diagram.png"/>
          <p:cNvPicPr/>
          <p:nvPr/>
        </p:nvPicPr>
        <p:blipFill rotWithShape="1">
          <a:blip r:embed="rId2">
            <a:extLst>
              <a:ext uri="{28A0092B-C50C-407E-A947-70E740481C1C}">
                <a14:useLocalDpi xmlns:a14="http://schemas.microsoft.com/office/drawing/2010/main" val="0"/>
              </a:ext>
            </a:extLst>
          </a:blip>
          <a:srcRect/>
          <a:stretch/>
        </p:blipFill>
        <p:spPr bwMode="auto">
          <a:xfrm>
            <a:off x="6002953" y="796413"/>
            <a:ext cx="4669191"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Activity Diagram:</a:t>
            </a:r>
          </a:p>
        </p:txBody>
      </p:sp>
    </p:spTree>
    <p:extLst>
      <p:ext uri="{BB962C8B-B14F-4D97-AF65-F5344CB8AC3E}">
        <p14:creationId xmlns:p14="http://schemas.microsoft.com/office/powerpoint/2010/main" val="145542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ai Mounika\AppData\Local\Microsoft\Windows\INetCache\Content.Word\Deployment.png"/>
          <p:cNvPicPr/>
          <p:nvPr/>
        </p:nvPicPr>
        <p:blipFill rotWithShape="1">
          <a:blip r:embed="rId2">
            <a:extLst>
              <a:ext uri="{28A0092B-C50C-407E-A947-70E740481C1C}">
                <a14:useLocalDpi xmlns:a14="http://schemas.microsoft.com/office/drawing/2010/main" val="0"/>
              </a:ext>
            </a:extLst>
          </a:blip>
          <a:srcRect/>
          <a:stretch/>
        </p:blipFill>
        <p:spPr bwMode="auto">
          <a:xfrm>
            <a:off x="4838700" y="923409"/>
            <a:ext cx="5978527" cy="463335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609601" y="923409"/>
            <a:ext cx="3771899" cy="624840"/>
          </a:xfrm>
        </p:spPr>
        <p:txBody>
          <a:bodyPr anchor="b">
            <a:normAutofit/>
          </a:bodyPr>
          <a:lstStyle/>
          <a:p>
            <a:r>
              <a:rPr lang="en-US" sz="2400" dirty="0"/>
              <a:t>Deployment Diagram:</a:t>
            </a:r>
          </a:p>
        </p:txBody>
      </p:sp>
      <p:sp>
        <p:nvSpPr>
          <p:cNvPr id="3" name="Content Placeholder 2"/>
          <p:cNvSpPr>
            <a:spLocks noGrp="1"/>
          </p:cNvSpPr>
          <p:nvPr>
            <p:ph idx="1"/>
          </p:nvPr>
        </p:nvSpPr>
        <p:spPr>
          <a:xfrm>
            <a:off x="6736080" y="2827019"/>
            <a:ext cx="1828800" cy="912177"/>
          </a:xfrm>
        </p:spPr>
        <p:txBody>
          <a:bodyPr anchor="t">
            <a:normAutofit/>
          </a:bodyPr>
          <a:lstStyle/>
          <a:p>
            <a:pPr marL="0" indent="0">
              <a:buNone/>
            </a:pPr>
            <a:r>
              <a:rPr lang="en-US" sz="4000" dirty="0">
                <a:solidFill>
                  <a:schemeClr val="bg1"/>
                </a:solidFill>
              </a:rPr>
              <a:t>JETTY</a:t>
            </a:r>
          </a:p>
        </p:txBody>
      </p:sp>
    </p:spTree>
    <p:extLst>
      <p:ext uri="{BB962C8B-B14F-4D97-AF65-F5344CB8AC3E}">
        <p14:creationId xmlns:p14="http://schemas.microsoft.com/office/powerpoint/2010/main" val="44933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pPr algn="ctr"/>
            <a:r>
              <a:rPr lang="en-US" sz="4800" dirty="0"/>
              <a:t>IMPLEMENTATION:</a:t>
            </a:r>
          </a:p>
        </p:txBody>
      </p:sp>
      <p:sp>
        <p:nvSpPr>
          <p:cNvPr id="4" name="TextBox 3"/>
          <p:cNvSpPr txBox="1"/>
          <p:nvPr/>
        </p:nvSpPr>
        <p:spPr>
          <a:xfrm>
            <a:off x="698158" y="1616559"/>
            <a:ext cx="11293545" cy="4154984"/>
          </a:xfrm>
          <a:prstGeom prst="rect">
            <a:avLst/>
          </a:prstGeom>
          <a:noFill/>
        </p:spPr>
        <p:txBody>
          <a:bodyPr wrap="square" rtlCol="0">
            <a:spAutoFit/>
          </a:bodyPr>
          <a:lstStyle/>
          <a:p>
            <a:r>
              <a:rPr lang="en-US" sz="2400" b="1" dirty="0"/>
              <a:t>STEP-1: </a:t>
            </a:r>
          </a:p>
          <a:p>
            <a:r>
              <a:rPr lang="en-US" sz="2400" b="1" dirty="0"/>
              <a:t>Pre-Processing:</a:t>
            </a:r>
          </a:p>
          <a:p>
            <a:endParaRPr lang="en-US" sz="2400" dirty="0"/>
          </a:p>
          <a:p>
            <a:r>
              <a:rPr lang="en-US" sz="2400" dirty="0"/>
              <a:t>All the stop words present in a given input text which consists of selected product reviews are removed.</a:t>
            </a:r>
          </a:p>
          <a:p>
            <a:pPr lvl="0">
              <a:buFont typeface="Arial" pitchFamily="34" charset="0"/>
              <a:buChar char="•"/>
            </a:pPr>
            <a:r>
              <a:rPr lang="en-US" sz="2400" dirty="0"/>
              <a:t>The text that contains all the selected product reviews is given as input to the program.</a:t>
            </a:r>
          </a:p>
          <a:p>
            <a:pPr lvl="0">
              <a:buFont typeface="Arial" pitchFamily="34" charset="0"/>
              <a:buChar char="•"/>
            </a:pPr>
            <a:r>
              <a:rPr lang="en-US" sz="2400" dirty="0"/>
              <a:t>The program processes the text and then splits each word of the text.</a:t>
            </a:r>
          </a:p>
          <a:p>
            <a:pPr lvl="0">
              <a:buFont typeface="Arial" pitchFamily="34" charset="0"/>
              <a:buChar char="•"/>
            </a:pPr>
            <a:r>
              <a:rPr lang="en-US" sz="2400" dirty="0"/>
              <a:t>Each word of the text is compared with the set of stop words.</a:t>
            </a:r>
          </a:p>
          <a:p>
            <a:pPr lvl="0">
              <a:buFont typeface="Arial" pitchFamily="34" charset="0"/>
              <a:buChar char="•"/>
            </a:pPr>
            <a:r>
              <a:rPr lang="en-US" sz="2400" dirty="0"/>
              <a:t>If the word that is present in the text is a stop word, then it is eliminated.</a:t>
            </a:r>
          </a:p>
          <a:p>
            <a:pPr lvl="0">
              <a:buFont typeface="Arial" pitchFamily="34" charset="0"/>
              <a:buChar char="•"/>
            </a:pPr>
            <a:r>
              <a:rPr lang="en-US" sz="2400" dirty="0"/>
              <a:t>Since all the stop words are removed the result has no stop words.</a:t>
            </a:r>
          </a:p>
          <a:p>
            <a:endParaRPr lang="en-US" sz="2400" dirty="0"/>
          </a:p>
        </p:txBody>
      </p:sp>
    </p:spTree>
    <p:extLst>
      <p:ext uri="{BB962C8B-B14F-4D97-AF65-F5344CB8AC3E}">
        <p14:creationId xmlns:p14="http://schemas.microsoft.com/office/powerpoint/2010/main" val="64550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mn-lt"/>
              </a:rPr>
              <a:t> </a:t>
            </a:r>
            <a:br>
              <a:rPr lang="en-US" sz="2400" dirty="0">
                <a:latin typeface="+mn-lt"/>
              </a:rPr>
            </a:br>
            <a:r>
              <a:rPr lang="en-US" sz="2400" b="1" dirty="0">
                <a:latin typeface="+mn-lt"/>
              </a:rPr>
              <a:t>Step-2: </a:t>
            </a:r>
            <a:br>
              <a:rPr lang="en-US" sz="2400" b="1" dirty="0">
                <a:latin typeface="+mn-lt"/>
              </a:rPr>
            </a:br>
            <a:r>
              <a:rPr lang="en-US" sz="2400" b="1" cap="none" dirty="0">
                <a:latin typeface="+mn-lt"/>
              </a:rPr>
              <a:t>Parts Of Speech Tagging</a:t>
            </a:r>
            <a:r>
              <a:rPr lang="en-US" sz="2400" b="1" dirty="0">
                <a:latin typeface="+mn-lt"/>
              </a:rPr>
              <a:t>:</a:t>
            </a:r>
            <a:endParaRPr lang="en-US" sz="2400" dirty="0">
              <a:latin typeface="+mn-lt"/>
            </a:endParaRPr>
          </a:p>
        </p:txBody>
      </p:sp>
      <p:sp>
        <p:nvSpPr>
          <p:cNvPr id="3" name="Content Placeholder 2"/>
          <p:cNvSpPr>
            <a:spLocks noGrp="1"/>
          </p:cNvSpPr>
          <p:nvPr>
            <p:ph idx="1"/>
          </p:nvPr>
        </p:nvSpPr>
        <p:spPr/>
        <p:txBody>
          <a:bodyPr>
            <a:noAutofit/>
          </a:bodyPr>
          <a:lstStyle/>
          <a:p>
            <a:pPr marL="0" indent="0">
              <a:buNone/>
            </a:pPr>
            <a:r>
              <a:rPr lang="en-US" sz="2000" dirty="0"/>
              <a:t>Each word in the text  is tagged with the respective parts of speech.</a:t>
            </a:r>
          </a:p>
          <a:p>
            <a:pPr lvl="0"/>
            <a:r>
              <a:rPr lang="en-US" sz="2000" dirty="0"/>
              <a:t>The output text  from the step-1 is given to the step-2 for parts of speech tagging.</a:t>
            </a:r>
          </a:p>
          <a:p>
            <a:pPr lvl="0"/>
            <a:r>
              <a:rPr lang="en-US" sz="2000" dirty="0"/>
              <a:t>In this step the Stanford-postagger.jar  is used to tag the parts of speech of any given text.</a:t>
            </a:r>
          </a:p>
          <a:p>
            <a:pPr lvl="0"/>
            <a:r>
              <a:rPr lang="en-US" sz="2000" dirty="0"/>
              <a:t>The Stanford-POS tagger hence tags the content of the text  containing the reviews.</a:t>
            </a:r>
          </a:p>
          <a:p>
            <a:pPr lvl="0"/>
            <a:r>
              <a:rPr lang="en-US" sz="2000" dirty="0"/>
              <a:t>The output is then written to a text .</a:t>
            </a:r>
          </a:p>
          <a:p>
            <a:endParaRPr lang="en-US" sz="2000" dirty="0"/>
          </a:p>
        </p:txBody>
      </p:sp>
    </p:spTree>
    <p:extLst>
      <p:ext uri="{BB962C8B-B14F-4D97-AF65-F5344CB8AC3E}">
        <p14:creationId xmlns:p14="http://schemas.microsoft.com/office/powerpoint/2010/main" val="71750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2065867"/>
          </a:xfrm>
        </p:spPr>
        <p:txBody>
          <a:bodyPr>
            <a:normAutofit/>
          </a:bodyPr>
          <a:lstStyle/>
          <a:p>
            <a:r>
              <a:rPr lang="en-US" sz="2400" b="1" dirty="0">
                <a:latin typeface="Calibri(body)"/>
              </a:rPr>
              <a:t> </a:t>
            </a:r>
            <a:br>
              <a:rPr lang="en-US" sz="2400" b="1" dirty="0">
                <a:latin typeface="Calibri(body)"/>
              </a:rPr>
            </a:br>
            <a:r>
              <a:rPr lang="en-US" sz="2400" b="1" dirty="0">
                <a:latin typeface="Calibri(body)"/>
              </a:rPr>
              <a:t>Step-3: </a:t>
            </a:r>
            <a:br>
              <a:rPr lang="en-US" sz="2400" b="1" dirty="0">
                <a:latin typeface="Calibri(body)"/>
              </a:rPr>
            </a:br>
            <a:r>
              <a:rPr lang="en-US" sz="2400" b="1" cap="none" dirty="0">
                <a:latin typeface="Calibri(body)"/>
              </a:rPr>
              <a:t>Discretization:</a:t>
            </a:r>
            <a:br>
              <a:rPr lang="en-US" sz="2400" b="1" cap="none" dirty="0">
                <a:latin typeface="Calibri(body)"/>
              </a:rPr>
            </a:br>
            <a:endParaRPr lang="en-US" sz="2400" b="1" dirty="0">
              <a:latin typeface="Calibri(body)"/>
            </a:endParaRPr>
          </a:p>
        </p:txBody>
      </p:sp>
      <p:sp>
        <p:nvSpPr>
          <p:cNvPr id="3" name="Content Placeholder 2"/>
          <p:cNvSpPr>
            <a:spLocks noGrp="1"/>
          </p:cNvSpPr>
          <p:nvPr>
            <p:ph idx="1"/>
          </p:nvPr>
        </p:nvSpPr>
        <p:spPr/>
        <p:txBody>
          <a:bodyPr>
            <a:noAutofit/>
          </a:bodyPr>
          <a:lstStyle/>
          <a:p>
            <a:pPr marL="0" indent="0">
              <a:buNone/>
            </a:pPr>
            <a:r>
              <a:rPr lang="en-US" sz="2400" dirty="0"/>
              <a:t>The adjectives and nouns that are present in the tagged  are separated and stored in two different s.</a:t>
            </a:r>
          </a:p>
          <a:p>
            <a:pPr lvl="0"/>
            <a:r>
              <a:rPr lang="en-US" sz="2400" dirty="0"/>
              <a:t>The output  from step-2 is given to step-3 for discretization.</a:t>
            </a:r>
          </a:p>
          <a:p>
            <a:pPr lvl="0"/>
            <a:r>
              <a:rPr lang="en-US" sz="2400" dirty="0"/>
              <a:t>The Nouns and Adjectives that are present in the tagged text are separated in this step.</a:t>
            </a:r>
          </a:p>
          <a:p>
            <a:pPr lvl="0"/>
            <a:r>
              <a:rPr lang="en-US" sz="2400" dirty="0"/>
              <a:t>The program checks each element of the text and then retrieves the nouns in the text.</a:t>
            </a:r>
          </a:p>
          <a:p>
            <a:pPr lvl="0"/>
            <a:r>
              <a:rPr lang="en-US" sz="2400" dirty="0"/>
              <a:t>The Nouns that are retrieved are shown in a textbox.</a:t>
            </a:r>
          </a:p>
          <a:p>
            <a:pPr lvl="0"/>
            <a:r>
              <a:rPr lang="en-US" sz="2400" dirty="0"/>
              <a:t>The same applies for adjectives as well.</a:t>
            </a:r>
          </a:p>
          <a:p>
            <a:endParaRPr lang="en-US" sz="2400" dirty="0"/>
          </a:p>
        </p:txBody>
      </p:sp>
    </p:spTree>
    <p:extLst>
      <p:ext uri="{BB962C8B-B14F-4D97-AF65-F5344CB8AC3E}">
        <p14:creationId xmlns:p14="http://schemas.microsoft.com/office/powerpoint/2010/main" val="270586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76727"/>
            <a:ext cx="10131425" cy="974557"/>
          </a:xfrm>
        </p:spPr>
        <p:txBody>
          <a:bodyPr>
            <a:normAutofit/>
          </a:bodyPr>
          <a:lstStyle/>
          <a:p>
            <a:pPr algn="ctr"/>
            <a:r>
              <a:rPr lang="en-US" sz="4400" b="1" dirty="0"/>
              <a:t>CONCLUSION </a:t>
            </a:r>
          </a:p>
        </p:txBody>
      </p:sp>
      <p:sp>
        <p:nvSpPr>
          <p:cNvPr id="5" name="TextBox 4"/>
          <p:cNvSpPr txBox="1"/>
          <p:nvPr/>
        </p:nvSpPr>
        <p:spPr>
          <a:xfrm>
            <a:off x="926432" y="1407695"/>
            <a:ext cx="10611852" cy="4093428"/>
          </a:xfrm>
          <a:prstGeom prst="rect">
            <a:avLst/>
          </a:prstGeom>
          <a:noFill/>
        </p:spPr>
        <p:txBody>
          <a:bodyPr wrap="square" rtlCol="0">
            <a:spAutoFit/>
          </a:bodyPr>
          <a:lstStyle/>
          <a:p>
            <a:r>
              <a:rPr lang="en-US" sz="2000" dirty="0"/>
              <a:t>Explicit online customer reviews on a product are processed in such a way that they are repaired, tokenized, preprocessed, their parts of speech are known and only frequently discussed relevant features in the review set are mined using different algorithms. The reviews which have relevant frequent features are considered for sentiment analysis. Sentiments are extracted from the reviews using Senti-WordNet. Based on it, Trend analysis of the product is extracted.</a:t>
            </a:r>
          </a:p>
          <a:p>
            <a:endParaRPr lang="en-US" sz="2000" dirty="0"/>
          </a:p>
          <a:p>
            <a:r>
              <a:rPr lang="en-US" sz="2000" dirty="0"/>
              <a:t>In future, more work is needed on further refining techniques mentioned in this project and to deal with the outstanding problems like subjectivity classification, word sentiment classification based on machine learning techniques and opinion extraction problem. A variety of steps can be taken to expand this work further by creation of categories for sentiment word senses, where the Senti-WordNET is mined for categories of word senses which are particular to products and make the sentiment analysis much easier and reduce the manual work done.  </a:t>
            </a:r>
          </a:p>
          <a:p>
            <a:endParaRPr lang="en-US" sz="2000" dirty="0"/>
          </a:p>
        </p:txBody>
      </p:sp>
    </p:spTree>
    <p:extLst>
      <p:ext uri="{BB962C8B-B14F-4D97-AF65-F5344CB8AC3E}">
        <p14:creationId xmlns:p14="http://schemas.microsoft.com/office/powerpoint/2010/main" val="188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6191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6738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477" y="120315"/>
            <a:ext cx="10181966" cy="1584917"/>
          </a:xfrm>
        </p:spPr>
        <p:txBody>
          <a:bodyPr>
            <a:normAutofit/>
          </a:bodyPr>
          <a:lstStyle/>
          <a:p>
            <a:pPr algn="ctr"/>
            <a:r>
              <a:rPr lang="en-IN" sz="4800" dirty="0"/>
              <a:t>ABSTRACT</a:t>
            </a:r>
          </a:p>
        </p:txBody>
      </p:sp>
      <p:sp>
        <p:nvSpPr>
          <p:cNvPr id="3" name="Content Placeholder 2"/>
          <p:cNvSpPr>
            <a:spLocks noGrp="1"/>
          </p:cNvSpPr>
          <p:nvPr>
            <p:ph idx="1"/>
          </p:nvPr>
        </p:nvSpPr>
        <p:spPr>
          <a:xfrm>
            <a:off x="654909" y="1322171"/>
            <a:ext cx="10820400" cy="5300697"/>
          </a:xfrm>
        </p:spPr>
        <p:txBody>
          <a:bodyPr>
            <a:normAutofit/>
          </a:bodyPr>
          <a:lstStyle/>
          <a:p>
            <a:r>
              <a:rPr lang="en-US" sz="2400" dirty="0"/>
              <a:t> With the rapid expansion of e-commerce, more and more products are sold on the Web, and more and more people are buying products on the Web. In order to enhance customer satisfaction and their shopping experiences, it has become a common practice for online merchants to enable their customers to review or to express opinions on the products that they buy. </a:t>
            </a:r>
          </a:p>
          <a:p>
            <a:r>
              <a:rPr lang="en-US" sz="2400" dirty="0"/>
              <a:t> Explicit online customer reviews on a product are processed in such a way that they are repaired, tokenized, preprocessed, their parts of speech are known and only frequently discussed relevant features in the review set are mined using different algorithms. The reviews which have relevant frequent features are considered for sentiment analysis.</a:t>
            </a:r>
          </a:p>
          <a:p>
            <a:r>
              <a:rPr lang="en-US" sz="2400" dirty="0"/>
              <a:t>This project implements some initial steps of sentiment analysis so that the end user can use it for further steps. </a:t>
            </a:r>
            <a:endParaRPr lang="en-IN" sz="2400" dirty="0"/>
          </a:p>
        </p:txBody>
      </p:sp>
    </p:spTree>
    <p:extLst>
      <p:ext uri="{BB962C8B-B14F-4D97-AF65-F5344CB8AC3E}">
        <p14:creationId xmlns:p14="http://schemas.microsoft.com/office/powerpoint/2010/main" val="844984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473" y="510746"/>
            <a:ext cx="9978080" cy="954505"/>
          </a:xfrm>
        </p:spPr>
        <p:txBody>
          <a:bodyPr>
            <a:normAutofit/>
          </a:bodyPr>
          <a:lstStyle/>
          <a:p>
            <a:pPr algn="ctr"/>
            <a:r>
              <a:rPr lang="en-IN" sz="2800" dirty="0"/>
              <a:t>REFERENCES:</a:t>
            </a:r>
          </a:p>
        </p:txBody>
      </p:sp>
      <p:sp>
        <p:nvSpPr>
          <p:cNvPr id="3" name="Content Placeholder 2"/>
          <p:cNvSpPr>
            <a:spLocks noGrp="1"/>
          </p:cNvSpPr>
          <p:nvPr>
            <p:ph idx="1"/>
          </p:nvPr>
        </p:nvSpPr>
        <p:spPr>
          <a:xfrm>
            <a:off x="1136468" y="627017"/>
            <a:ext cx="10061494" cy="5103106"/>
          </a:xfrm>
        </p:spPr>
        <p:txBody>
          <a:bodyPr>
            <a:normAutofit/>
          </a:bodyPr>
          <a:lstStyle/>
          <a:p>
            <a:pPr lvl="0"/>
            <a:r>
              <a:rPr lang="en-IN" dirty="0"/>
              <a:t>Aspect and Entity Extraction for Opinion Mining-Lei Zhang and Bing Liu.</a:t>
            </a:r>
            <a:endParaRPr lang="en-US" dirty="0"/>
          </a:p>
          <a:p>
            <a:pPr lvl="0"/>
            <a:r>
              <a:rPr lang="en-IN" dirty="0"/>
              <a:t>A survey on sentiment detection of reviews-</a:t>
            </a:r>
            <a:r>
              <a:rPr lang="en-IN" dirty="0" err="1"/>
              <a:t>Huifeng</a:t>
            </a:r>
            <a:r>
              <a:rPr lang="en-IN" dirty="0"/>
              <a:t> Tang, </a:t>
            </a:r>
            <a:r>
              <a:rPr lang="en-IN" dirty="0" err="1"/>
              <a:t>Songbo</a:t>
            </a:r>
            <a:r>
              <a:rPr lang="en-IN" dirty="0"/>
              <a:t> Tan, </a:t>
            </a:r>
            <a:r>
              <a:rPr lang="en-IN" dirty="0" err="1"/>
              <a:t>Xueqi</a:t>
            </a:r>
            <a:r>
              <a:rPr lang="en-IN" dirty="0"/>
              <a:t> </a:t>
            </a:r>
            <a:r>
              <a:rPr lang="en-IN" dirty="0" err="1"/>
              <a:t>cheng</a:t>
            </a:r>
            <a:r>
              <a:rPr lang="en-IN" dirty="0"/>
              <a:t>.</a:t>
            </a:r>
            <a:endParaRPr lang="en-US" dirty="0"/>
          </a:p>
          <a:p>
            <a:pPr lvl="0"/>
            <a:r>
              <a:rPr lang="en-US" dirty="0"/>
              <a:t>Stop Word List: -- http://xpo6.com/list-of-english-stop-words/.</a:t>
            </a:r>
          </a:p>
          <a:p>
            <a:pPr lvl="0"/>
            <a:r>
              <a:rPr lang="en-US" dirty="0"/>
              <a:t>SentiWordNET source: -- </a:t>
            </a:r>
            <a:r>
              <a:rPr lang="en-US" u="sng" dirty="0">
                <a:hlinkClick r:id="rId2"/>
              </a:rPr>
              <a:t>http://sentiwordnet.isti.cnr.it/</a:t>
            </a:r>
            <a:endParaRPr lang="en-US" dirty="0"/>
          </a:p>
          <a:p>
            <a:pPr lvl="0"/>
            <a:r>
              <a:rPr lang="en-US" dirty="0"/>
              <a:t>Obtaining feature and sentiment based linked instance RDF data from unstructured reviews using ontology-based machine learning --D. </a:t>
            </a:r>
            <a:r>
              <a:rPr lang="en-US" dirty="0" err="1"/>
              <a:t>Teja</a:t>
            </a:r>
            <a:r>
              <a:rPr lang="en-US" dirty="0"/>
              <a:t> </a:t>
            </a:r>
            <a:r>
              <a:rPr lang="en-US" dirty="0" err="1"/>
              <a:t>Santosh</a:t>
            </a:r>
            <a:r>
              <a:rPr lang="en-US" dirty="0"/>
              <a:t>, B. Vishnu </a:t>
            </a:r>
            <a:r>
              <a:rPr lang="en-US" dirty="0" err="1"/>
              <a:t>Vardhan</a:t>
            </a:r>
            <a:r>
              <a:rPr lang="en-US" dirty="0"/>
              <a:t>.</a:t>
            </a:r>
          </a:p>
          <a:p>
            <a:pPr lvl="0"/>
            <a:r>
              <a:rPr lang="en-US" dirty="0"/>
              <a:t>Opinion Mining of Online Product Reviews from Traditional LDA Topic Clusters using Feature Ontology Tree and </a:t>
            </a:r>
            <a:r>
              <a:rPr lang="en-US" dirty="0" err="1"/>
              <a:t>Sentiwordnet</a:t>
            </a:r>
            <a:r>
              <a:rPr lang="en-US" dirty="0"/>
              <a:t>- </a:t>
            </a:r>
            <a:r>
              <a:rPr lang="en-US" dirty="0">
                <a:hlinkClick r:id="rId3"/>
              </a:rPr>
              <a:t>http://www.mecs-press.org/ijeme/ijeme-v6-n6/IJEME-V6-N6-4.pdf</a:t>
            </a:r>
            <a:r>
              <a:rPr lang="en-US" dirty="0"/>
              <a:t> - D. </a:t>
            </a:r>
            <a:r>
              <a:rPr lang="en-US" dirty="0" err="1"/>
              <a:t>Teja</a:t>
            </a:r>
            <a:r>
              <a:rPr lang="en-US" dirty="0"/>
              <a:t> </a:t>
            </a:r>
            <a:r>
              <a:rPr lang="en-US" dirty="0" err="1"/>
              <a:t>Santosh</a:t>
            </a:r>
            <a:r>
              <a:rPr lang="en-US" dirty="0"/>
              <a:t>, A. Vivekananda</a:t>
            </a:r>
          </a:p>
          <a:p>
            <a:pPr lvl="0"/>
            <a:r>
              <a:rPr lang="en-US" dirty="0"/>
              <a:t>http://nlp.stanford.edu/software/tagger.shtml</a:t>
            </a:r>
          </a:p>
          <a:p>
            <a:pPr lvl="0"/>
            <a:r>
              <a:rPr lang="en-US" dirty="0"/>
              <a:t>http://nlp.stanford.edu/software/pos-tagger-faq.shtml#b</a:t>
            </a:r>
          </a:p>
        </p:txBody>
      </p:sp>
    </p:spTree>
    <p:extLst>
      <p:ext uri="{BB962C8B-B14F-4D97-AF65-F5344CB8AC3E}">
        <p14:creationId xmlns:p14="http://schemas.microsoft.com/office/powerpoint/2010/main" val="380788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6a00d834515f7b69e201bb07e031da970d-800wi.jpg"/>
          <p:cNvPicPr>
            <a:picLocks noChangeAspect="1"/>
          </p:cNvPicPr>
          <p:nvPr/>
        </p:nvPicPr>
        <p:blipFill>
          <a:blip r:embed="rId2"/>
          <a:stretch>
            <a:fillRect/>
          </a:stretch>
        </p:blipFill>
        <p:spPr>
          <a:xfrm>
            <a:off x="8175171" y="174535"/>
            <a:ext cx="3810000" cy="1701800"/>
          </a:xfrm>
          <a:prstGeom prst="rect">
            <a:avLst/>
          </a:prstGeom>
        </p:spPr>
      </p:pic>
      <p:pic>
        <p:nvPicPr>
          <p:cNvPr id="11" name="Picture 10" descr="customer-review.jpg"/>
          <p:cNvPicPr>
            <a:picLocks noChangeAspect="1"/>
          </p:cNvPicPr>
          <p:nvPr/>
        </p:nvPicPr>
        <p:blipFill>
          <a:blip r:embed="rId3"/>
          <a:stretch>
            <a:fillRect/>
          </a:stretch>
        </p:blipFill>
        <p:spPr>
          <a:xfrm>
            <a:off x="158795" y="4571999"/>
            <a:ext cx="8057742" cy="2089241"/>
          </a:xfrm>
          <a:prstGeom prst="rect">
            <a:avLst/>
          </a:prstGeom>
        </p:spPr>
      </p:pic>
      <p:pic>
        <p:nvPicPr>
          <p:cNvPr id="12" name="Picture 11" descr="download.jpg"/>
          <p:cNvPicPr>
            <a:picLocks noChangeAspect="1"/>
          </p:cNvPicPr>
          <p:nvPr/>
        </p:nvPicPr>
        <p:blipFill>
          <a:blip r:embed="rId4"/>
          <a:stretch>
            <a:fillRect/>
          </a:stretch>
        </p:blipFill>
        <p:spPr>
          <a:xfrm>
            <a:off x="199071" y="218531"/>
            <a:ext cx="3381375" cy="1352550"/>
          </a:xfrm>
          <a:prstGeom prst="rect">
            <a:avLst/>
          </a:prstGeom>
        </p:spPr>
      </p:pic>
      <p:pic>
        <p:nvPicPr>
          <p:cNvPr id="13" name="Picture 12" descr="images (1).jpg"/>
          <p:cNvPicPr>
            <a:picLocks noChangeAspect="1"/>
          </p:cNvPicPr>
          <p:nvPr/>
        </p:nvPicPr>
        <p:blipFill>
          <a:blip r:embed="rId5"/>
          <a:stretch>
            <a:fillRect/>
          </a:stretch>
        </p:blipFill>
        <p:spPr>
          <a:xfrm>
            <a:off x="8608287" y="2927169"/>
            <a:ext cx="3152775" cy="2977242"/>
          </a:xfrm>
          <a:prstGeom prst="rect">
            <a:avLst/>
          </a:prstGeom>
        </p:spPr>
      </p:pic>
      <p:pic>
        <p:nvPicPr>
          <p:cNvPr id="14" name="Picture 13" descr="images.jpg"/>
          <p:cNvPicPr>
            <a:picLocks noChangeAspect="1"/>
          </p:cNvPicPr>
          <p:nvPr/>
        </p:nvPicPr>
        <p:blipFill>
          <a:blip r:embed="rId6"/>
          <a:stretch>
            <a:fillRect/>
          </a:stretch>
        </p:blipFill>
        <p:spPr>
          <a:xfrm>
            <a:off x="2716121" y="1662249"/>
            <a:ext cx="5369787" cy="27200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PROBLEM DEFINITION </a:t>
            </a:r>
            <a:br>
              <a:rPr lang="en-US" sz="4800" b="1" dirty="0"/>
            </a:br>
            <a:endParaRPr lang="en-US" sz="4800" dirty="0"/>
          </a:p>
        </p:txBody>
      </p:sp>
      <p:sp>
        <p:nvSpPr>
          <p:cNvPr id="3" name="Content Placeholder 2"/>
          <p:cNvSpPr>
            <a:spLocks noGrp="1"/>
          </p:cNvSpPr>
          <p:nvPr>
            <p:ph idx="1"/>
          </p:nvPr>
        </p:nvSpPr>
        <p:spPr>
          <a:xfrm>
            <a:off x="574767" y="1397728"/>
            <a:ext cx="11090364" cy="4937758"/>
          </a:xfrm>
        </p:spPr>
        <p:txBody>
          <a:bodyPr>
            <a:normAutofit/>
          </a:bodyPr>
          <a:lstStyle/>
          <a:p>
            <a:pPr>
              <a:buNone/>
            </a:pPr>
            <a:r>
              <a:rPr lang="en-US" sz="2800" dirty="0"/>
              <a:t>      The problem is extracting the features from the reviews which are explicit, is a difficult task because we need to disambiguate the sense of the reviews and then performing sentiment analysis. The main challenge here is to recognizing the false reviews which doesn’t mean the same as they look when we read. A human being can read and understand whether it is a false review or a genuine review but it is not same with automated machine or tool. More over after finding the state of review then we go for the repetition of the review i.e., how many times it is repeated and finding which product is trending. So this will be the problem we need to look in for.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72" y="86498"/>
            <a:ext cx="10131425" cy="620126"/>
          </a:xfrm>
        </p:spPr>
        <p:txBody>
          <a:bodyPr>
            <a:noAutofit/>
          </a:bodyPr>
          <a:lstStyle/>
          <a:p>
            <a:pPr algn="ctr"/>
            <a:r>
              <a:rPr lang="en-US" sz="4000" dirty="0"/>
              <a:t>Existing system</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24216" y="648945"/>
            <a:ext cx="7587049" cy="5731871"/>
          </a:xfrm>
          <a:noFill/>
        </p:spPr>
      </p:pic>
    </p:spTree>
    <p:extLst>
      <p:ext uri="{BB962C8B-B14F-4D97-AF65-F5344CB8AC3E}">
        <p14:creationId xmlns:p14="http://schemas.microsoft.com/office/powerpoint/2010/main" val="38226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0" name="Picture 36"/>
          <p:cNvPicPr>
            <a:picLocks noGrp="1" noChangeAspect="1" noChangeArrowheads="1"/>
          </p:cNvPicPr>
          <p:nvPr>
            <p:ph idx="1"/>
          </p:nvPr>
        </p:nvPicPr>
        <p:blipFill>
          <a:blip r:embed="rId2"/>
          <a:srcRect/>
          <a:stretch>
            <a:fillRect/>
          </a:stretch>
        </p:blipFill>
        <p:spPr bwMode="auto">
          <a:xfrm>
            <a:off x="2547257" y="853587"/>
            <a:ext cx="6844937" cy="5852420"/>
          </a:xfrm>
          <a:prstGeom prst="rect">
            <a:avLst/>
          </a:prstGeom>
          <a:noFill/>
          <a:ln w="9525">
            <a:noFill/>
            <a:miter lim="800000"/>
            <a:headEnd/>
            <a:tailEnd/>
          </a:ln>
          <a:effectLst/>
        </p:spPr>
      </p:pic>
      <p:sp>
        <p:nvSpPr>
          <p:cNvPr id="2" name="Title 1"/>
          <p:cNvSpPr>
            <a:spLocks noGrp="1"/>
          </p:cNvSpPr>
          <p:nvPr>
            <p:ph type="title"/>
          </p:nvPr>
        </p:nvSpPr>
        <p:spPr>
          <a:xfrm>
            <a:off x="605481" y="264694"/>
            <a:ext cx="10787449" cy="441604"/>
          </a:xfrm>
        </p:spPr>
        <p:txBody>
          <a:bodyPr>
            <a:noAutofit/>
          </a:bodyPr>
          <a:lstStyle/>
          <a:p>
            <a:pPr algn="ctr"/>
            <a:r>
              <a:rPr lang="en-IN" sz="4000" dirty="0"/>
              <a:t>PROPOSED THEORY</a:t>
            </a:r>
          </a:p>
        </p:txBody>
      </p:sp>
      <p:sp>
        <p:nvSpPr>
          <p:cNvPr id="3" name="Rectangle 2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2559088" y="1545995"/>
            <a:ext cx="348391" cy="196131"/>
          </a:xfrm>
          <a:prstGeom prst="rect">
            <a:avLst/>
          </a:prstGeom>
        </p:spPr>
      </p:pic>
    </p:spTree>
    <p:extLst>
      <p:ext uri="{BB962C8B-B14F-4D97-AF65-F5344CB8AC3E}">
        <p14:creationId xmlns:p14="http://schemas.microsoft.com/office/powerpoint/2010/main" val="210784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a:t>Requirements -Functional</a:t>
            </a:r>
            <a:endParaRPr lang="en-US" sz="4800" dirty="0"/>
          </a:p>
        </p:txBody>
      </p:sp>
      <p:sp>
        <p:nvSpPr>
          <p:cNvPr id="3" name="Content Placeholder 2"/>
          <p:cNvSpPr>
            <a:spLocks noGrp="1"/>
          </p:cNvSpPr>
          <p:nvPr>
            <p:ph idx="1"/>
          </p:nvPr>
        </p:nvSpPr>
        <p:spPr/>
        <p:txBody>
          <a:bodyPr>
            <a:normAutofit/>
          </a:bodyPr>
          <a:lstStyle/>
          <a:p>
            <a:r>
              <a:rPr lang="en-US" sz="2400" dirty="0"/>
              <a:t>Gather reviews about the product from online websites </a:t>
            </a:r>
          </a:p>
          <a:p>
            <a:r>
              <a:rPr lang="en-US" sz="2400" dirty="0"/>
              <a:t>Select a set of product features to rate on. </a:t>
            </a:r>
          </a:p>
          <a:p>
            <a:r>
              <a:rPr lang="en-US" sz="2400" dirty="0"/>
              <a:t>Determine the ratings for the selected features based on the sentiment of the sentence in which it appears. </a:t>
            </a:r>
          </a:p>
          <a:p>
            <a:r>
              <a:rPr lang="en-US" sz="2400" dirty="0"/>
              <a:t>Summarize the ratings for the features as the total number of positive and negative points for each of the review. </a:t>
            </a:r>
          </a:p>
          <a:p>
            <a:r>
              <a:rPr lang="en-US" sz="2400" dirty="0"/>
              <a:t>Draw a graph based on the summarized ratings and depicting the trend of a particular feature.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a:t>Requirements - Non-Functional</a:t>
            </a:r>
            <a:endParaRPr lang="en-US" sz="4800" dirty="0"/>
          </a:p>
        </p:txBody>
      </p:sp>
      <p:sp>
        <p:nvSpPr>
          <p:cNvPr id="3" name="Content Placeholder 2"/>
          <p:cNvSpPr>
            <a:spLocks noGrp="1"/>
          </p:cNvSpPr>
          <p:nvPr>
            <p:ph idx="1"/>
          </p:nvPr>
        </p:nvSpPr>
        <p:spPr>
          <a:xfrm>
            <a:off x="685801" y="2142066"/>
            <a:ext cx="11070770" cy="4898813"/>
          </a:xfrm>
        </p:spPr>
        <p:txBody>
          <a:bodyPr>
            <a:noAutofit/>
          </a:bodyPr>
          <a:lstStyle/>
          <a:p>
            <a:pPr marL="457200" indent="-330200" algn="just">
              <a:spcAft>
                <a:spcPts val="800"/>
              </a:spcAft>
              <a:buClr>
                <a:schemeClr val="dk1"/>
              </a:buClr>
              <a:buNone/>
            </a:pPr>
            <a:r>
              <a:rPr lang="en-US" sz="2000" b="1" dirty="0">
                <a:ea typeface="Calibri"/>
                <a:cs typeface="Calibri"/>
                <a:sym typeface="Calibri"/>
              </a:rPr>
              <a:t>      Maintainability</a:t>
            </a:r>
            <a:r>
              <a:rPr lang="en-US" sz="2000" dirty="0">
                <a:ea typeface="Calibri"/>
                <a:cs typeface="Calibri"/>
                <a:sym typeface="Calibri"/>
              </a:rPr>
              <a:t>: The software needs to be easily maintained. There must be proper documentation of the entire software in such a way that it is easily readable by a new developer. In Case of any issues the development/maintenance team should be able to fix the problem quickly and push it to production and ensure that there is very less downtime.</a:t>
            </a:r>
          </a:p>
          <a:p>
            <a:pPr marL="457200" lvl="0" indent="-330200" algn="just">
              <a:spcAft>
                <a:spcPts val="800"/>
              </a:spcAft>
              <a:buClr>
                <a:schemeClr val="dk1"/>
              </a:buClr>
              <a:buNone/>
            </a:pPr>
            <a:r>
              <a:rPr lang="en-US" sz="2000" dirty="0">
                <a:ea typeface="Calibri"/>
                <a:cs typeface="Calibri"/>
                <a:sym typeface="Calibri"/>
              </a:rPr>
              <a:t>	</a:t>
            </a:r>
            <a:r>
              <a:rPr lang="en-US" sz="2000" b="1" dirty="0">
                <a:ea typeface="Calibri"/>
                <a:cs typeface="Calibri"/>
                <a:sym typeface="Calibri"/>
              </a:rPr>
              <a:t>Usability</a:t>
            </a:r>
            <a:r>
              <a:rPr lang="en-US" sz="2000" dirty="0">
                <a:ea typeface="Calibri"/>
                <a:cs typeface="Calibri"/>
                <a:sym typeface="Calibri"/>
              </a:rPr>
              <a:t>: The application should be very easy to understand and use. Novice users who are new to technology should be easily able to figure out what to do in the application to accomplish their tasks.</a:t>
            </a:r>
          </a:p>
          <a:p>
            <a:pPr marL="457200" lvl="0" indent="-330200" algn="just">
              <a:spcAft>
                <a:spcPts val="800"/>
              </a:spcAft>
              <a:buClr>
                <a:schemeClr val="dk1"/>
              </a:buClr>
              <a:buNone/>
            </a:pPr>
            <a:r>
              <a:rPr lang="en-US" sz="2000" dirty="0">
                <a:ea typeface="Calibri"/>
                <a:cs typeface="Calibri"/>
                <a:sym typeface="Calibri"/>
              </a:rPr>
              <a:t>	</a:t>
            </a:r>
            <a:r>
              <a:rPr lang="en-US" sz="2000" b="1" dirty="0">
                <a:ea typeface="Calibri"/>
                <a:cs typeface="Calibri"/>
                <a:sym typeface="Calibri"/>
              </a:rPr>
              <a:t>Availability</a:t>
            </a:r>
            <a:r>
              <a:rPr lang="en-US" sz="2000" dirty="0">
                <a:ea typeface="Calibri"/>
                <a:cs typeface="Calibri"/>
                <a:sym typeface="Calibri"/>
              </a:rPr>
              <a:t>: The application should be always online providing the latest status of the reviews and delivering the output in a timely manner.</a:t>
            </a:r>
          </a:p>
          <a:p>
            <a:pPr marL="457200" lvl="0" indent="-330200" algn="just">
              <a:spcAft>
                <a:spcPts val="800"/>
              </a:spcAft>
              <a:buClr>
                <a:schemeClr val="dk1"/>
              </a:buClr>
              <a:buNone/>
            </a:pPr>
            <a:r>
              <a:rPr lang="en-US" sz="2000" dirty="0">
                <a:ea typeface="Calibri"/>
                <a:cs typeface="Calibri"/>
                <a:sym typeface="Calibri"/>
              </a:rPr>
              <a:t>	</a:t>
            </a:r>
            <a:r>
              <a:rPr lang="en-US" sz="2000" b="1" dirty="0">
                <a:ea typeface="Calibri"/>
                <a:cs typeface="Calibri"/>
                <a:sym typeface="Calibri"/>
              </a:rPr>
              <a:t>Scalability</a:t>
            </a:r>
            <a:r>
              <a:rPr lang="en-US" sz="2000" dirty="0">
                <a:ea typeface="Calibri"/>
                <a:cs typeface="Calibri"/>
                <a:sym typeface="Calibri"/>
              </a:rPr>
              <a:t>: This application can be scaled if the user interest grows. The application should be able to handle large number of requests from users and at the same update users quickly.</a:t>
            </a:r>
          </a:p>
          <a:p>
            <a:pPr lvl="0" algn="just">
              <a:spcAft>
                <a:spcPts val="800"/>
              </a:spcAft>
              <a:buNone/>
            </a:pPr>
            <a:endParaRPr lang="en-US" sz="2000" dirty="0">
              <a:ea typeface="Calibri"/>
              <a:cs typeface="Calibri"/>
              <a:sym typeface="Calibri"/>
            </a:endParaRP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a:blip r:embed="rId2"/>
            <a:stretch/>
          </a:blipFill>
          <a:ln>
            <a:noFill/>
          </a:ln>
          <a:effectLst/>
        </p:spPr>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1"/>
              </a:solidFill>
            </a:endParaRPr>
          </a:p>
        </p:txBody>
      </p:sp>
      <p:sp>
        <p:nvSpPr>
          <p:cNvPr id="15"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 name="Group 16"/>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C:\Users\Sai Mounika\AppData\Local\Microsoft\Windows\INetCache\Content.Word\Use Case ssdi.png"/>
          <p:cNvPicPr/>
          <p:nvPr/>
        </p:nvPicPr>
        <p:blipFill rotWithShape="1">
          <a:blip r:embed="rId4">
            <a:extLst>
              <a:ext uri="{28A0092B-C50C-407E-A947-70E740481C1C}">
                <a14:useLocalDpi xmlns:a14="http://schemas.microsoft.com/office/drawing/2010/main" val="0"/>
              </a:ext>
            </a:extLst>
          </a:blip>
          <a:srcRect/>
          <a:stretch/>
        </p:blipFill>
        <p:spPr bwMode="auto">
          <a:xfrm>
            <a:off x="7355001" y="2380594"/>
            <a:ext cx="3686910" cy="3309000"/>
          </a:xfrm>
          <a:prstGeom prst="rect">
            <a:avLst/>
          </a:prstGeom>
          <a:noFill/>
        </p:spPr>
      </p:pic>
      <p:sp>
        <p:nvSpPr>
          <p:cNvPr id="2" name="Title 1"/>
          <p:cNvSpPr>
            <a:spLocks noGrp="1"/>
          </p:cNvSpPr>
          <p:nvPr>
            <p:ph type="title"/>
          </p:nvPr>
        </p:nvSpPr>
        <p:spPr>
          <a:xfrm>
            <a:off x="352977" y="1119536"/>
            <a:ext cx="4513792" cy="790713"/>
          </a:xfrm>
        </p:spPr>
        <p:txBody>
          <a:bodyPr vert="horz" lIns="91440" tIns="45720" rIns="91440" bIns="45720" rtlCol="0" anchor="b">
            <a:normAutofit/>
          </a:bodyPr>
          <a:lstStyle/>
          <a:p>
            <a:pPr algn="r"/>
            <a:r>
              <a:rPr lang="en-US" sz="4000" dirty="0"/>
              <a:t>USE-CASE </a:t>
            </a:r>
            <a:r>
              <a:rPr lang="en-US" sz="4000" dirty="0" err="1"/>
              <a:t>dIAGRAM</a:t>
            </a:r>
            <a:endParaRPr lang="en-US" sz="4000" dirty="0"/>
          </a:p>
        </p:txBody>
      </p:sp>
      <p:pic>
        <p:nvPicPr>
          <p:cNvPr id="6" name="Picture 5" descr="A picture containing object&#10;&#10;Description generated with high confidence"/>
          <p:cNvPicPr>
            <a:picLocks noChangeAspect="1"/>
          </p:cNvPicPr>
          <p:nvPr/>
        </p:nvPicPr>
        <p:blipFill>
          <a:blip r:embed="rId5"/>
          <a:stretch>
            <a:fillRect/>
          </a:stretch>
        </p:blipFill>
        <p:spPr>
          <a:xfrm>
            <a:off x="10261421" y="2694387"/>
            <a:ext cx="377658" cy="672542"/>
          </a:xfrm>
          <a:prstGeom prst="rect">
            <a:avLst/>
          </a:prstGeom>
        </p:spPr>
      </p:pic>
      <p:pic>
        <p:nvPicPr>
          <p:cNvPr id="8" name="Picture 7" descr="A picture containing thing, object&#10;&#10;Description generated with high confidence"/>
          <p:cNvPicPr>
            <a:picLocks noChangeAspect="1"/>
          </p:cNvPicPr>
          <p:nvPr/>
        </p:nvPicPr>
        <p:blipFill>
          <a:blip r:embed="rId6"/>
          <a:stretch>
            <a:fillRect/>
          </a:stretch>
        </p:blipFill>
        <p:spPr>
          <a:xfrm rot="916246">
            <a:off x="9497286" y="2920066"/>
            <a:ext cx="784985" cy="441003"/>
          </a:xfrm>
          <a:prstGeom prst="rect">
            <a:avLst/>
          </a:prstGeom>
        </p:spPr>
      </p:pic>
      <p:pic>
        <p:nvPicPr>
          <p:cNvPr id="12" name="Picture 11" descr="A picture containing thing, object&#10;&#10;Description generated with high confidence"/>
          <p:cNvPicPr>
            <a:picLocks noChangeAspect="1"/>
          </p:cNvPicPr>
          <p:nvPr/>
        </p:nvPicPr>
        <p:blipFill>
          <a:blip r:embed="rId6"/>
          <a:stretch>
            <a:fillRect/>
          </a:stretch>
        </p:blipFill>
        <p:spPr>
          <a:xfrm>
            <a:off x="9483275" y="3436691"/>
            <a:ext cx="813006" cy="456745"/>
          </a:xfrm>
          <a:prstGeom prst="rect">
            <a:avLst/>
          </a:prstGeom>
        </p:spPr>
      </p:pic>
      <p:sp>
        <p:nvSpPr>
          <p:cNvPr id="96" name="TextBox 95"/>
          <p:cNvSpPr txBox="1"/>
          <p:nvPr/>
        </p:nvSpPr>
        <p:spPr>
          <a:xfrm>
            <a:off x="10281133" y="3310198"/>
            <a:ext cx="493545" cy="215444"/>
          </a:xfrm>
          <a:prstGeom prst="rect">
            <a:avLst/>
          </a:prstGeom>
          <a:noFill/>
        </p:spPr>
        <p:txBody>
          <a:bodyPr wrap="square" rtlCol="0">
            <a:spAutoFit/>
          </a:bodyPr>
          <a:lstStyle/>
          <a:p>
            <a:r>
              <a:rPr lang="en-US" sz="800" dirty="0">
                <a:solidFill>
                  <a:schemeClr val="bg1">
                    <a:lumMod val="50000"/>
                    <a:lumOff val="50000"/>
                  </a:schemeClr>
                </a:solidFill>
              </a:rPr>
              <a:t>User</a:t>
            </a:r>
          </a:p>
        </p:txBody>
      </p:sp>
      <p:cxnSp>
        <p:nvCxnSpPr>
          <p:cNvPr id="98" name="Straight Arrow Connector 97"/>
          <p:cNvCxnSpPr>
            <a:cxnSpLocks/>
          </p:cNvCxnSpPr>
          <p:nvPr/>
        </p:nvCxnSpPr>
        <p:spPr>
          <a:xfrm>
            <a:off x="10216904" y="3525642"/>
            <a:ext cx="128804" cy="1677759"/>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 name="Picture 101"/>
          <p:cNvPicPr>
            <a:picLocks noChangeAspect="1"/>
          </p:cNvPicPr>
          <p:nvPr/>
        </p:nvPicPr>
        <p:blipFill>
          <a:blip r:embed="rId7"/>
          <a:stretch>
            <a:fillRect/>
          </a:stretch>
        </p:blipFill>
        <p:spPr>
          <a:xfrm>
            <a:off x="10584987" y="3006274"/>
            <a:ext cx="338925" cy="161676"/>
          </a:xfrm>
          <a:prstGeom prst="rect">
            <a:avLst/>
          </a:prstGeom>
        </p:spPr>
      </p:pic>
      <p:pic>
        <p:nvPicPr>
          <p:cNvPr id="104" name="Picture 103"/>
          <p:cNvPicPr>
            <a:picLocks noChangeAspect="1"/>
          </p:cNvPicPr>
          <p:nvPr/>
        </p:nvPicPr>
        <p:blipFill>
          <a:blip r:embed="rId7"/>
          <a:stretch>
            <a:fillRect/>
          </a:stretch>
        </p:blipFill>
        <p:spPr>
          <a:xfrm>
            <a:off x="10592510" y="2728870"/>
            <a:ext cx="331402" cy="186130"/>
          </a:xfrm>
          <a:prstGeom prst="rect">
            <a:avLst/>
          </a:prstGeom>
        </p:spPr>
      </p:pic>
      <p:cxnSp>
        <p:nvCxnSpPr>
          <p:cNvPr id="106" name="Straight Arrow Connector 105"/>
          <p:cNvCxnSpPr>
            <a:cxnSpLocks/>
          </p:cNvCxnSpPr>
          <p:nvPr/>
        </p:nvCxnSpPr>
        <p:spPr>
          <a:xfrm>
            <a:off x="10491033" y="3515262"/>
            <a:ext cx="57081" cy="171454"/>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flipV="1">
            <a:off x="9483275" y="2562118"/>
            <a:ext cx="758935" cy="293233"/>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2" name="Picture 111"/>
          <p:cNvPicPr>
            <a:picLocks noChangeAspect="1"/>
          </p:cNvPicPr>
          <p:nvPr/>
        </p:nvPicPr>
        <p:blipFill>
          <a:blip r:embed="rId7"/>
          <a:stretch>
            <a:fillRect/>
          </a:stretch>
        </p:blipFill>
        <p:spPr>
          <a:xfrm>
            <a:off x="8454577" y="2741097"/>
            <a:ext cx="338925" cy="161676"/>
          </a:xfrm>
          <a:prstGeom prst="rect">
            <a:avLst/>
          </a:prstGeom>
        </p:spPr>
      </p:pic>
      <p:cxnSp>
        <p:nvCxnSpPr>
          <p:cNvPr id="114" name="Straight Arrow Connector 113"/>
          <p:cNvCxnSpPr>
            <a:cxnSpLocks/>
          </p:cNvCxnSpPr>
          <p:nvPr/>
        </p:nvCxnSpPr>
        <p:spPr>
          <a:xfrm flipH="1">
            <a:off x="7681368" y="2902773"/>
            <a:ext cx="867665" cy="591672"/>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55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1479</TotalTime>
  <Words>1057</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Calibri(body)</vt:lpstr>
      <vt:lpstr>Times New Roman</vt:lpstr>
      <vt:lpstr>Celestial</vt:lpstr>
      <vt:lpstr>Data pre-processing and Discretization</vt:lpstr>
      <vt:lpstr>ABSTRACT</vt:lpstr>
      <vt:lpstr>PowerPoint Presentation</vt:lpstr>
      <vt:lpstr>PROBLEM DEFINITION  </vt:lpstr>
      <vt:lpstr>Existing system</vt:lpstr>
      <vt:lpstr>PROPOSED THEORY</vt:lpstr>
      <vt:lpstr>Requirements -Functional</vt:lpstr>
      <vt:lpstr>Requirements - Non-Functional</vt:lpstr>
      <vt:lpstr>USE-CASE dIAGRAM</vt:lpstr>
      <vt:lpstr>Sequence Diagram</vt:lpstr>
      <vt:lpstr>Component Diagram</vt:lpstr>
      <vt:lpstr>Activity Diagram:</vt:lpstr>
      <vt:lpstr>Deployment Diagram:</vt:lpstr>
      <vt:lpstr>IMPLEMENTATION:</vt:lpstr>
      <vt:lpstr>  Step-2:  Parts Of Speech Tagging:</vt:lpstr>
      <vt:lpstr>  Step-3:  Discretization: </vt:lpstr>
      <vt:lpstr>CONCLUSION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dc:title>
  <dc:creator>vivek ananda</dc:creator>
  <cp:lastModifiedBy>Adepu, Vivekananda</cp:lastModifiedBy>
  <cp:revision>154</cp:revision>
  <dcterms:created xsi:type="dcterms:W3CDTF">2015-10-17T00:03:04Z</dcterms:created>
  <dcterms:modified xsi:type="dcterms:W3CDTF">2017-05-02T00:23:33Z</dcterms:modified>
</cp:coreProperties>
</file>