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39" r:id="rId1"/>
  </p:sldMasterIdLst>
  <p:notesMasterIdLst>
    <p:notesMasterId r:id="rId21"/>
  </p:notesMasterIdLst>
  <p:sldIdLst>
    <p:sldId id="256" r:id="rId2"/>
    <p:sldId id="257" r:id="rId3"/>
    <p:sldId id="258" r:id="rId4"/>
    <p:sldId id="275" r:id="rId5"/>
    <p:sldId id="259" r:id="rId6"/>
    <p:sldId id="276" r:id="rId7"/>
    <p:sldId id="268" r:id="rId8"/>
    <p:sldId id="269" r:id="rId9"/>
    <p:sldId id="279" r:id="rId10"/>
    <p:sldId id="280" r:id="rId11"/>
    <p:sldId id="281" r:id="rId12"/>
    <p:sldId id="282" r:id="rId13"/>
    <p:sldId id="283" r:id="rId14"/>
    <p:sldId id="284" r:id="rId15"/>
    <p:sldId id="285" r:id="rId16"/>
    <p:sldId id="286" r:id="rId17"/>
    <p:sldId id="288" r:id="rId18"/>
    <p:sldId id="287" r:id="rId19"/>
    <p:sldId id="26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79" autoAdjust="0"/>
    <p:restoredTop sz="94660"/>
  </p:normalViewPr>
  <p:slideViewPr>
    <p:cSldViewPr snapToGrid="0">
      <p:cViewPr>
        <p:scale>
          <a:sx n="73" d="100"/>
          <a:sy n="73" d="100"/>
        </p:scale>
        <p:origin x="-804" y="-22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4A3624-DE55-487A-BC97-0DF9E2D515CD}" type="datetimeFigureOut">
              <a:rPr lang="en-US" smtClean="0"/>
              <a:t>24-Apr-16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3D7D22-1F42-4778-A1C7-668B086D5E4D}" type="slidenum">
              <a:rPr lang="en-US" smtClean="0"/>
              <a:t>‹#›</a:t>
            </a:fld>
            <a:endParaRPr lang="en-US"/>
          </a:p>
        </p:txBody>
      </p:sp>
    </p:spTree>
    <p:extLst>
      <p:ext uri="{BB962C8B-B14F-4D97-AF65-F5344CB8AC3E}">
        <p14:creationId xmlns:p14="http://schemas.microsoft.com/office/powerpoint/2010/main" val="1180874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48A87A34-81AB-432B-8DAE-1953F412C126}" type="datetimeFigureOut">
              <a:rPr lang="en-US" smtClean="0"/>
              <a:t>24-Apr-16</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9947419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xmlns=""/>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24-Apr-16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31614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24-Apr-16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160270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24-Apr-16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77685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24-Apr-16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761018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24-Apr-16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64586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24-Apr-16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564146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24-Apr-16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20730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24-Apr-16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85600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24-Apr-16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21775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24-Apr-16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98287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24-Apr-16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16641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24-Apr-16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40748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24-Apr-16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00524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smtClean="0"/>
              <a:t>24-Apr-16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48362569"/>
      </p:ext>
    </p:extLst>
  </p:cSld>
  <p:clrMapOvr>
    <a:masterClrMapping/>
  </p:clrMapOvr>
  <p:extLst>
    <p:ext uri="{DCECCB84-F9BA-43D5-87BE-67443E8EF086}">
      <p15:sldGuideLst xmlns:p15="http://schemas.microsoft.com/office/powerpoint/2012/main" xmlns=""/>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24-Apr-16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57127967"/>
      </p:ext>
    </p:extLst>
  </p:cSld>
  <p:clrMapOvr>
    <a:masterClrMapping/>
  </p:clrMapOvr>
  <p:extLst>
    <p:ext uri="{DCECCB84-F9BA-43D5-87BE-67443E8EF086}">
      <p15:sldGuideLst xmlns:p15="http://schemas.microsoft.com/office/powerpoint/2012/main" xmlns=""/>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24-Apr-16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82304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A87A34-81AB-432B-8DAE-1953F412C126}" type="datetimeFigureOut">
              <a:rPr lang="en-US" smtClean="0"/>
              <a:pPr/>
              <a:t>24-Apr-16</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11314545"/>
      </p:ext>
    </p:extLst>
  </p:cSld>
  <p:clrMap bg1="dk1" tx1="lt1" bg2="dk2" tx2="lt2" accent1="accent1" accent2="accent2" accent3="accent3" accent4="accent4" accent5="accent5" accent6="accent6" hlink="hlink" folHlink="folHlink"/>
  <p:sldLayoutIdLst>
    <p:sldLayoutId id="2147484040" r:id="rId1"/>
    <p:sldLayoutId id="2147484041" r:id="rId2"/>
    <p:sldLayoutId id="2147484042" r:id="rId3"/>
    <p:sldLayoutId id="2147484043" r:id="rId4"/>
    <p:sldLayoutId id="2147484044" r:id="rId5"/>
    <p:sldLayoutId id="2147484045" r:id="rId6"/>
    <p:sldLayoutId id="2147484046" r:id="rId7"/>
    <p:sldLayoutId id="2147484047" r:id="rId8"/>
    <p:sldLayoutId id="2147484048" r:id="rId9"/>
    <p:sldLayoutId id="2147484049" r:id="rId10"/>
    <p:sldLayoutId id="2147484050" r:id="rId11"/>
    <p:sldLayoutId id="2147484051" r:id="rId12"/>
    <p:sldLayoutId id="2147484052" r:id="rId13"/>
    <p:sldLayoutId id="2147484053" r:id="rId14"/>
    <p:sldLayoutId id="2147484054" r:id="rId15"/>
    <p:sldLayoutId id="2147484055" r:id="rId16"/>
    <p:sldLayoutId id="2147484056"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entiwordnet.isti.cnr.i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tomheath.com/papers/bizer-heath-berners-lee-ijswis-linked-data.pd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05050" y="0"/>
            <a:ext cx="9448800" cy="1825096"/>
          </a:xfrm>
        </p:spPr>
        <p:txBody>
          <a:bodyPr/>
          <a:lstStyle/>
          <a:p>
            <a:r>
              <a:rPr lang="en-IN" dirty="0"/>
              <a:t>Project review 1</a:t>
            </a:r>
          </a:p>
        </p:txBody>
      </p:sp>
      <p:sp>
        <p:nvSpPr>
          <p:cNvPr id="3" name="Subtitle 2"/>
          <p:cNvSpPr>
            <a:spLocks noGrp="1"/>
          </p:cNvSpPr>
          <p:nvPr>
            <p:ph type="subTitle" idx="1"/>
          </p:nvPr>
        </p:nvSpPr>
        <p:spPr/>
        <p:txBody>
          <a:bodyPr/>
          <a:lstStyle/>
          <a:p>
            <a:endParaRPr lang="en-IN" dirty="0"/>
          </a:p>
          <a:p>
            <a:endParaRPr lang="en-IN" dirty="0"/>
          </a:p>
        </p:txBody>
      </p:sp>
      <p:sp>
        <p:nvSpPr>
          <p:cNvPr id="4" name="TextBox 3"/>
          <p:cNvSpPr txBox="1"/>
          <p:nvPr/>
        </p:nvSpPr>
        <p:spPr>
          <a:xfrm>
            <a:off x="2538662" y="2839453"/>
            <a:ext cx="5748087" cy="2492990"/>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PROJECT GUIDES:</a:t>
            </a:r>
          </a:p>
          <a:p>
            <a:r>
              <a:rPr lang="en-IN" dirty="0">
                <a:latin typeface="Times New Roman" panose="02020603050405020304" pitchFamily="18" charset="0"/>
                <a:cs typeface="Times New Roman" panose="02020603050405020304" pitchFamily="18" charset="0"/>
              </a:rPr>
              <a:t>D.TEJA SANTOSH</a:t>
            </a:r>
          </a:p>
          <a:p>
            <a:r>
              <a:rPr lang="en-IN" dirty="0">
                <a:latin typeface="Times New Roman" panose="02020603050405020304" pitchFamily="18" charset="0"/>
                <a:cs typeface="Times New Roman" panose="02020603050405020304" pitchFamily="18" charset="0"/>
              </a:rPr>
              <a:t>D.VIJAYA LAKSHMI</a:t>
            </a:r>
          </a:p>
          <a:p>
            <a:endParaRPr lang="en-IN"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TEAM MEMBERS:</a:t>
            </a:r>
          </a:p>
          <a:p>
            <a:r>
              <a:rPr lang="en-IN" dirty="0">
                <a:latin typeface="Times New Roman" panose="02020603050405020304" pitchFamily="18" charset="0"/>
                <a:cs typeface="Times New Roman" panose="02020603050405020304" pitchFamily="18" charset="0"/>
              </a:rPr>
              <a:t>A.VIVEKANANDA-2210312102</a:t>
            </a:r>
          </a:p>
          <a:p>
            <a:r>
              <a:rPr lang="en-IN" dirty="0">
                <a:latin typeface="Times New Roman" panose="02020603050405020304" pitchFamily="18" charset="0"/>
                <a:cs typeface="Times New Roman" panose="02020603050405020304" pitchFamily="18" charset="0"/>
              </a:rPr>
              <a:t>K.VENKATA CHAITHANYA-2210312136</a:t>
            </a:r>
          </a:p>
          <a:p>
            <a:r>
              <a:rPr lang="en-IN" dirty="0">
                <a:latin typeface="Times New Roman" panose="02020603050405020304" pitchFamily="18" charset="0"/>
                <a:cs typeface="Times New Roman" panose="02020603050405020304" pitchFamily="18" charset="0"/>
              </a:rPr>
              <a:t>N.SAI SURAJ-2210312147</a:t>
            </a:r>
          </a:p>
        </p:txBody>
      </p:sp>
      <p:sp>
        <p:nvSpPr>
          <p:cNvPr id="5" name="TextBox 4"/>
          <p:cNvSpPr txBox="1"/>
          <p:nvPr/>
        </p:nvSpPr>
        <p:spPr>
          <a:xfrm>
            <a:off x="1177340" y="1779051"/>
            <a:ext cx="10153806" cy="400110"/>
          </a:xfrm>
          <a:prstGeom prst="rect">
            <a:avLst/>
          </a:prstGeom>
          <a:noFill/>
        </p:spPr>
        <p:txBody>
          <a:bodyPr wrap="square" rtlCol="0">
            <a:spAutoFit/>
          </a:bodyPr>
          <a:lstStyle/>
          <a:p>
            <a:r>
              <a:rPr lang="en-IN" sz="2000" dirty="0"/>
              <a:t>TITLE:TREND ANALYSIS ON GENERATED FEATURES OF ONLINE PRODUCT REVIEWS</a:t>
            </a:r>
          </a:p>
        </p:txBody>
      </p:sp>
    </p:spTree>
    <p:extLst>
      <p:ext uri="{BB962C8B-B14F-4D97-AF65-F5344CB8AC3E}">
        <p14:creationId xmlns:p14="http://schemas.microsoft.com/office/powerpoint/2010/main" val="41784163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a:t>
            </a:r>
            <a:br>
              <a:rPr lang="en-US" dirty="0"/>
            </a:br>
            <a:r>
              <a:rPr lang="en-US" sz="2000" b="1" dirty="0" smtClean="0"/>
              <a:t>Step-3</a:t>
            </a:r>
            <a:r>
              <a:rPr lang="en-US" sz="2000" b="1" dirty="0"/>
              <a:t>:</a:t>
            </a:r>
            <a:r>
              <a:rPr lang="en-US" sz="2000" dirty="0"/>
              <a:t/>
            </a:r>
            <a:br>
              <a:rPr lang="en-US" sz="2000" dirty="0"/>
            </a:br>
            <a:r>
              <a:rPr lang="en-US" sz="2000" b="1" dirty="0"/>
              <a:t>Parts of speech tagging</a:t>
            </a:r>
            <a:r>
              <a:rPr lang="en-US" sz="2000" b="1" dirty="0" smtClean="0"/>
              <a:t>:</a:t>
            </a:r>
            <a:endParaRPr lang="en-US" dirty="0"/>
          </a:p>
        </p:txBody>
      </p:sp>
      <p:sp>
        <p:nvSpPr>
          <p:cNvPr id="3" name="Content Placeholder 2"/>
          <p:cNvSpPr>
            <a:spLocks noGrp="1"/>
          </p:cNvSpPr>
          <p:nvPr>
            <p:ph idx="1"/>
          </p:nvPr>
        </p:nvSpPr>
        <p:spPr/>
        <p:txBody>
          <a:bodyPr/>
          <a:lstStyle/>
          <a:p>
            <a:pPr marL="0" indent="0">
              <a:buNone/>
            </a:pPr>
            <a:r>
              <a:rPr lang="en-US" dirty="0"/>
              <a:t>Each word in the text file is tagged with the respective parts of speech.</a:t>
            </a:r>
          </a:p>
          <a:p>
            <a:pPr lvl="0"/>
            <a:r>
              <a:rPr lang="en-US" dirty="0"/>
              <a:t>The output text file from the step-2 is given to the step-3 for parts of speech tagging.</a:t>
            </a:r>
          </a:p>
          <a:p>
            <a:pPr lvl="0"/>
            <a:r>
              <a:rPr lang="en-US" dirty="0"/>
              <a:t>In this step the Stanford-postagger.jar file is used to tag the parts of speech of any given text.</a:t>
            </a:r>
          </a:p>
          <a:p>
            <a:pPr lvl="0"/>
            <a:r>
              <a:rPr lang="en-US" dirty="0"/>
              <a:t>The .jar file can be accessed by using a command in the command prompt.</a:t>
            </a:r>
          </a:p>
          <a:p>
            <a:pPr lvl="0"/>
            <a:r>
              <a:rPr lang="en-US" dirty="0"/>
              <a:t>The command is embedded in a java program and use process builder that opens the command prompt and directs to the path that is given where the Stanford-</a:t>
            </a:r>
            <a:r>
              <a:rPr lang="en-US" dirty="0" err="1"/>
              <a:t>POStagger</a:t>
            </a:r>
            <a:r>
              <a:rPr lang="en-US" dirty="0"/>
              <a:t> is present.</a:t>
            </a:r>
          </a:p>
          <a:p>
            <a:pPr lvl="0"/>
            <a:r>
              <a:rPr lang="en-US" dirty="0"/>
              <a:t>The Stanford-</a:t>
            </a:r>
            <a:r>
              <a:rPr lang="en-US" dirty="0" err="1"/>
              <a:t>POStagger</a:t>
            </a:r>
            <a:r>
              <a:rPr lang="en-US" dirty="0"/>
              <a:t> hence tags the content of the text file containing the reviews.</a:t>
            </a:r>
          </a:p>
          <a:p>
            <a:pPr lvl="0"/>
            <a:r>
              <a:rPr lang="en-US" dirty="0"/>
              <a:t>The output is then written to a text file.</a:t>
            </a:r>
          </a:p>
          <a:p>
            <a:endParaRPr lang="en-US" dirty="0"/>
          </a:p>
        </p:txBody>
      </p:sp>
    </p:spTree>
    <p:extLst>
      <p:ext uri="{BB962C8B-B14F-4D97-AF65-F5344CB8AC3E}">
        <p14:creationId xmlns:p14="http://schemas.microsoft.com/office/powerpoint/2010/main" val="7175083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 </a:t>
            </a:r>
            <a:r>
              <a:rPr lang="en-US" dirty="0"/>
              <a:t/>
            </a:r>
            <a:br>
              <a:rPr lang="en-US" dirty="0"/>
            </a:br>
            <a:r>
              <a:rPr lang="en-US" sz="2000" b="1" dirty="0" smtClean="0"/>
              <a:t>Step-4</a:t>
            </a:r>
            <a:r>
              <a:rPr lang="en-US" sz="2000" b="1" dirty="0"/>
              <a:t>:</a:t>
            </a:r>
            <a:r>
              <a:rPr lang="en-US" sz="2000" dirty="0"/>
              <a:t/>
            </a:r>
            <a:br>
              <a:rPr lang="en-US" sz="2000" dirty="0"/>
            </a:br>
            <a:r>
              <a:rPr lang="en-US" sz="2000" b="1" dirty="0"/>
              <a:t>Discretization</a:t>
            </a:r>
            <a:r>
              <a:rPr lang="en-US" sz="2000" b="1" dirty="0" smtClean="0"/>
              <a:t>:</a:t>
            </a:r>
            <a:endParaRPr lang="en-US" dirty="0"/>
          </a:p>
        </p:txBody>
      </p:sp>
      <p:sp>
        <p:nvSpPr>
          <p:cNvPr id="3" name="Content Placeholder 2"/>
          <p:cNvSpPr>
            <a:spLocks noGrp="1"/>
          </p:cNvSpPr>
          <p:nvPr>
            <p:ph idx="1"/>
          </p:nvPr>
        </p:nvSpPr>
        <p:spPr/>
        <p:txBody>
          <a:bodyPr/>
          <a:lstStyle/>
          <a:p>
            <a:pPr marL="0" indent="0">
              <a:buNone/>
            </a:pPr>
            <a:r>
              <a:rPr lang="en-US" dirty="0"/>
              <a:t>The adjectives and nouns that are present in the tagged file are separated and stored in two different files.</a:t>
            </a:r>
          </a:p>
          <a:p>
            <a:pPr lvl="0"/>
            <a:r>
              <a:rPr lang="en-US" dirty="0"/>
              <a:t>The output file from step-3 is dynamically given to step-4 for discretization.</a:t>
            </a:r>
          </a:p>
          <a:p>
            <a:pPr lvl="0"/>
            <a:r>
              <a:rPr lang="en-US" dirty="0"/>
              <a:t>The Nouns and Adjectives that are present in the tagged file are separated in this step.</a:t>
            </a:r>
          </a:p>
          <a:p>
            <a:pPr lvl="0"/>
            <a:r>
              <a:rPr lang="en-US" dirty="0"/>
              <a:t>The program checks each element of the file and then retrieves the nouns in the file.</a:t>
            </a:r>
          </a:p>
          <a:p>
            <a:pPr lvl="0"/>
            <a:r>
              <a:rPr lang="en-US" dirty="0"/>
              <a:t>The Nouns that are retrieved are stored in a text file that is created by the program. </a:t>
            </a:r>
          </a:p>
          <a:p>
            <a:endParaRPr lang="en-US" dirty="0"/>
          </a:p>
        </p:txBody>
      </p:sp>
    </p:spTree>
    <p:extLst>
      <p:ext uri="{BB962C8B-B14F-4D97-AF65-F5344CB8AC3E}">
        <p14:creationId xmlns:p14="http://schemas.microsoft.com/office/powerpoint/2010/main" val="27058626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smtClean="0"/>
              <a:t>Step-5</a:t>
            </a:r>
            <a:r>
              <a:rPr lang="en-US" sz="2000" b="1" dirty="0"/>
              <a:t>:</a:t>
            </a:r>
            <a:r>
              <a:rPr lang="en-US" sz="2000" dirty="0"/>
              <a:t/>
            </a:r>
            <a:br>
              <a:rPr lang="en-US" sz="2000" dirty="0"/>
            </a:br>
            <a:r>
              <a:rPr lang="en-US" sz="2000" b="1" dirty="0"/>
              <a:t>Frequent Noun Generation</a:t>
            </a:r>
            <a:r>
              <a:rPr lang="en-US" sz="2000" b="1" dirty="0" smtClean="0"/>
              <a:t>:</a:t>
            </a:r>
            <a:endParaRPr lang="en-US" dirty="0"/>
          </a:p>
        </p:txBody>
      </p:sp>
      <p:sp>
        <p:nvSpPr>
          <p:cNvPr id="3" name="Content Placeholder 2"/>
          <p:cNvSpPr>
            <a:spLocks noGrp="1"/>
          </p:cNvSpPr>
          <p:nvPr>
            <p:ph idx="1"/>
          </p:nvPr>
        </p:nvSpPr>
        <p:spPr/>
        <p:txBody>
          <a:bodyPr/>
          <a:lstStyle/>
          <a:p>
            <a:pPr marL="0" indent="0">
              <a:buNone/>
            </a:pPr>
            <a:r>
              <a:rPr lang="en-US" dirty="0"/>
              <a:t>The frequently repeated Nouns are identified and stored in a file.</a:t>
            </a:r>
          </a:p>
          <a:p>
            <a:pPr lvl="0"/>
            <a:r>
              <a:rPr lang="en-US" dirty="0"/>
              <a:t>The Nouns file from step-3 is dynamically given to step-4 for generating frequent Nouns</a:t>
            </a:r>
          </a:p>
          <a:p>
            <a:pPr lvl="0"/>
            <a:r>
              <a:rPr lang="en-US" dirty="0"/>
              <a:t>The Nouns that are repeated thrice or more than thrice are identified in this step.</a:t>
            </a:r>
          </a:p>
          <a:p>
            <a:pPr lvl="0"/>
            <a:r>
              <a:rPr lang="en-US" dirty="0"/>
              <a:t>The nouns are compared with themselves and the number of times the nouns are repeated calculated.</a:t>
            </a:r>
          </a:p>
          <a:p>
            <a:pPr lvl="0"/>
            <a:r>
              <a:rPr lang="en-US" dirty="0"/>
              <a:t>Depending on the repetitions of the noun, the nouns that are repeated more than thrice are retrieved which are called the frequent nouns.</a:t>
            </a:r>
          </a:p>
          <a:p>
            <a:pPr lvl="0"/>
            <a:r>
              <a:rPr lang="en-US" dirty="0"/>
              <a:t>The frequent nouns that are retrieved are stored in a text file.</a:t>
            </a:r>
          </a:p>
          <a:p>
            <a:endParaRPr lang="en-US" dirty="0"/>
          </a:p>
        </p:txBody>
      </p:sp>
    </p:spTree>
    <p:extLst>
      <p:ext uri="{BB962C8B-B14F-4D97-AF65-F5344CB8AC3E}">
        <p14:creationId xmlns:p14="http://schemas.microsoft.com/office/powerpoint/2010/main" val="32641627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a:t>
            </a:r>
            <a:br>
              <a:rPr lang="en-US" dirty="0"/>
            </a:br>
            <a:r>
              <a:rPr lang="en-US" sz="2000" b="1" dirty="0" smtClean="0"/>
              <a:t>Step-6</a:t>
            </a:r>
            <a:r>
              <a:rPr lang="en-US" sz="2000" b="1" dirty="0"/>
              <a:t>:</a:t>
            </a:r>
            <a:r>
              <a:rPr lang="en-US" sz="2000" dirty="0"/>
              <a:t/>
            </a:r>
            <a:br>
              <a:rPr lang="en-US" sz="2000" dirty="0"/>
            </a:br>
            <a:r>
              <a:rPr lang="en-US" sz="2000" b="1" dirty="0"/>
              <a:t>Relevant Noun Generation</a:t>
            </a:r>
            <a:r>
              <a:rPr lang="en-US" sz="2000" b="1" dirty="0" smtClean="0"/>
              <a:t>:</a:t>
            </a:r>
            <a:endParaRPr lang="en-US" dirty="0"/>
          </a:p>
        </p:txBody>
      </p:sp>
      <p:sp>
        <p:nvSpPr>
          <p:cNvPr id="3" name="Content Placeholder 2"/>
          <p:cNvSpPr>
            <a:spLocks noGrp="1"/>
          </p:cNvSpPr>
          <p:nvPr>
            <p:ph idx="1"/>
          </p:nvPr>
        </p:nvSpPr>
        <p:spPr/>
        <p:txBody>
          <a:bodyPr/>
          <a:lstStyle/>
          <a:p>
            <a:pPr marL="0" indent="0">
              <a:buNone/>
            </a:pPr>
            <a:r>
              <a:rPr lang="en-US" dirty="0"/>
              <a:t>The nouns that are relevant to the product features are extracted.</a:t>
            </a:r>
          </a:p>
          <a:p>
            <a:pPr lvl="0"/>
            <a:r>
              <a:rPr lang="en-US" dirty="0"/>
              <a:t>The Frequent nouns that are generated in step-5 and the Actual features that are generated in step-1 are dynamically given to step-6 for generating Relevant nouns.</a:t>
            </a:r>
          </a:p>
          <a:p>
            <a:pPr lvl="0"/>
            <a:r>
              <a:rPr lang="en-US" dirty="0"/>
              <a:t>The actual features are compared with the frequent features and the relevant features are retained eliminating the unwanted and irrelevant features.</a:t>
            </a:r>
          </a:p>
          <a:p>
            <a:pPr lvl="0"/>
            <a:r>
              <a:rPr lang="en-US" dirty="0"/>
              <a:t>The relevant features thus generated are then written to a text file by the program.</a:t>
            </a:r>
          </a:p>
          <a:p>
            <a:endParaRPr lang="en-US" dirty="0"/>
          </a:p>
        </p:txBody>
      </p:sp>
    </p:spTree>
    <p:extLst>
      <p:ext uri="{BB962C8B-B14F-4D97-AF65-F5344CB8AC3E}">
        <p14:creationId xmlns:p14="http://schemas.microsoft.com/office/powerpoint/2010/main" val="16410690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smtClean="0"/>
              <a:t>Step-7</a:t>
            </a:r>
            <a:r>
              <a:rPr lang="en-US" sz="2000" b="1" dirty="0"/>
              <a:t>:</a:t>
            </a:r>
            <a:r>
              <a:rPr lang="en-US" sz="2000" dirty="0"/>
              <a:t/>
            </a:r>
            <a:br>
              <a:rPr lang="en-US" sz="2000" dirty="0"/>
            </a:br>
            <a:r>
              <a:rPr lang="en-US" sz="2000" b="1" dirty="0"/>
              <a:t>Sentiment word extraction</a:t>
            </a:r>
            <a:r>
              <a:rPr lang="en-US" sz="2000" b="1" dirty="0" smtClean="0"/>
              <a:t>:</a:t>
            </a:r>
            <a:endParaRPr lang="en-US" dirty="0"/>
          </a:p>
        </p:txBody>
      </p:sp>
      <p:sp>
        <p:nvSpPr>
          <p:cNvPr id="3" name="Content Placeholder 2"/>
          <p:cNvSpPr>
            <a:spLocks noGrp="1"/>
          </p:cNvSpPr>
          <p:nvPr>
            <p:ph idx="1"/>
          </p:nvPr>
        </p:nvSpPr>
        <p:spPr/>
        <p:txBody>
          <a:bodyPr/>
          <a:lstStyle/>
          <a:p>
            <a:pPr marL="0" indent="0">
              <a:buNone/>
            </a:pPr>
            <a:r>
              <a:rPr lang="en-US" dirty="0"/>
              <a:t>In this </a:t>
            </a:r>
            <a:r>
              <a:rPr lang="en-US" dirty="0" smtClean="0"/>
              <a:t>step, </a:t>
            </a:r>
            <a:r>
              <a:rPr lang="en-US" dirty="0"/>
              <a:t>sentiment of the generated nouns and adjectives are retrieved in this </a:t>
            </a:r>
            <a:r>
              <a:rPr lang="en-US" dirty="0" smtClean="0"/>
              <a:t>Step </a:t>
            </a:r>
            <a:r>
              <a:rPr lang="en-US" dirty="0"/>
              <a:t>with the help of </a:t>
            </a:r>
            <a:r>
              <a:rPr lang="en-US" dirty="0" smtClean="0"/>
              <a:t>SentiWordNET.</a:t>
            </a:r>
            <a:endParaRPr lang="en-US" dirty="0"/>
          </a:p>
          <a:p>
            <a:pPr lvl="0"/>
            <a:r>
              <a:rPr lang="en-US" dirty="0"/>
              <a:t>The relevant features that are retrieved by processing the reviews are then compared with the corresponding adjectives that are generated in the step-3 from the reviews.</a:t>
            </a:r>
          </a:p>
          <a:p>
            <a:pPr lvl="0"/>
            <a:r>
              <a:rPr lang="en-US" dirty="0"/>
              <a:t>The adjectives are checked for the sentiment using the </a:t>
            </a:r>
            <a:r>
              <a:rPr lang="en-US" dirty="0" smtClean="0"/>
              <a:t>SentiWordNet </a:t>
            </a:r>
            <a:r>
              <a:rPr lang="en-US" dirty="0"/>
              <a:t>tool which consists of the sentiments and meanings of the words.</a:t>
            </a:r>
          </a:p>
          <a:p>
            <a:pPr lvl="0"/>
            <a:r>
              <a:rPr lang="en-US" dirty="0"/>
              <a:t>The determination of the sentiment of the adjectives is done manually.</a:t>
            </a:r>
          </a:p>
          <a:p>
            <a:pPr lvl="0"/>
            <a:r>
              <a:rPr lang="en-US" dirty="0"/>
              <a:t>The sentiment values are noted down in an excel sheet for further reference.</a:t>
            </a:r>
          </a:p>
          <a:p>
            <a:endParaRPr lang="en-US" dirty="0"/>
          </a:p>
        </p:txBody>
      </p:sp>
    </p:spTree>
    <p:extLst>
      <p:ext uri="{BB962C8B-B14F-4D97-AF65-F5344CB8AC3E}">
        <p14:creationId xmlns:p14="http://schemas.microsoft.com/office/powerpoint/2010/main" val="39527478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smtClean="0"/>
              <a:t>Step-8</a:t>
            </a:r>
            <a:r>
              <a:rPr lang="en-US" sz="2000" b="1" dirty="0"/>
              <a:t>:</a:t>
            </a:r>
            <a:r>
              <a:rPr lang="en-US" sz="2000" dirty="0"/>
              <a:t/>
            </a:r>
            <a:br>
              <a:rPr lang="en-US" sz="2000" dirty="0"/>
            </a:br>
            <a:r>
              <a:rPr lang="en-US" sz="2000" b="1" dirty="0"/>
              <a:t>Trend Analysis</a:t>
            </a:r>
            <a:r>
              <a:rPr lang="en-US" sz="2000" b="1" dirty="0" smtClean="0"/>
              <a:t>:</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In this step the sentiment values which are calculated using </a:t>
            </a:r>
            <a:r>
              <a:rPr lang="en-US" dirty="0" err="1" smtClean="0"/>
              <a:t>Senti</a:t>
            </a:r>
            <a:r>
              <a:rPr lang="en-US" dirty="0" smtClean="0"/>
              <a:t> </a:t>
            </a:r>
            <a:r>
              <a:rPr lang="en-US" dirty="0" err="1" smtClean="0"/>
              <a:t>WordNET</a:t>
            </a:r>
            <a:r>
              <a:rPr lang="en-US" dirty="0" smtClean="0"/>
              <a:t> </a:t>
            </a:r>
            <a:r>
              <a:rPr lang="en-US" dirty="0"/>
              <a:t>are processed and the trending features are identified.</a:t>
            </a:r>
          </a:p>
          <a:p>
            <a:pPr lvl="0"/>
            <a:r>
              <a:rPr lang="en-US" dirty="0"/>
              <a:t>The sentiment values that are noted down in the excel sheet are processed.</a:t>
            </a:r>
          </a:p>
          <a:p>
            <a:pPr lvl="0"/>
            <a:r>
              <a:rPr lang="en-US" dirty="0"/>
              <a:t>The number of positive, negative and neutral values for each feature are then noted down into another excel sheet and their average values are calculated.</a:t>
            </a:r>
          </a:p>
          <a:p>
            <a:pPr lvl="0"/>
            <a:r>
              <a:rPr lang="en-US" dirty="0"/>
              <a:t>Using appropriate settings, we draw a horizontal bar graph.</a:t>
            </a:r>
          </a:p>
          <a:p>
            <a:pPr lvl="0"/>
            <a:r>
              <a:rPr lang="en-US" dirty="0"/>
              <a:t>The bar graph contains the feature and the corresponding number of negative and positive scores in graphical format.</a:t>
            </a:r>
          </a:p>
          <a:p>
            <a:pPr lvl="0"/>
            <a:r>
              <a:rPr lang="en-US" dirty="0"/>
              <a:t>Since the average of the values are known we set the average value as a threshold value.</a:t>
            </a:r>
          </a:p>
          <a:p>
            <a:pPr lvl="0"/>
            <a:r>
              <a:rPr lang="en-US" dirty="0"/>
              <a:t>The features that have positive count equal or more than the threshold value are considered as trending features.</a:t>
            </a:r>
          </a:p>
          <a:p>
            <a:endParaRPr lang="en-US" dirty="0"/>
          </a:p>
        </p:txBody>
      </p:sp>
    </p:spTree>
    <p:extLst>
      <p:ext uri="{BB962C8B-B14F-4D97-AF65-F5344CB8AC3E}">
        <p14:creationId xmlns:p14="http://schemas.microsoft.com/office/powerpoint/2010/main" val="27492383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276727"/>
            <a:ext cx="10131425" cy="974557"/>
          </a:xfrm>
        </p:spPr>
        <p:txBody>
          <a:bodyPr/>
          <a:lstStyle/>
          <a:p>
            <a:pPr algn="ctr"/>
            <a:r>
              <a:rPr lang="en-US" dirty="0" smtClean="0"/>
              <a:t>CONCLUSION AND RESULTS</a:t>
            </a:r>
            <a:endParaRPr lang="en-US" dirty="0"/>
          </a:p>
        </p:txBody>
      </p:sp>
      <p:sp>
        <p:nvSpPr>
          <p:cNvPr id="5" name="TextBox 4"/>
          <p:cNvSpPr txBox="1"/>
          <p:nvPr/>
        </p:nvSpPr>
        <p:spPr>
          <a:xfrm>
            <a:off x="926432" y="1407695"/>
            <a:ext cx="10611852" cy="3416320"/>
          </a:xfrm>
          <a:prstGeom prst="rect">
            <a:avLst/>
          </a:prstGeom>
          <a:noFill/>
        </p:spPr>
        <p:txBody>
          <a:bodyPr wrap="square" rtlCol="0">
            <a:spAutoFit/>
          </a:bodyPr>
          <a:lstStyle/>
          <a:p>
            <a:r>
              <a:rPr lang="en-US" dirty="0"/>
              <a:t>Explicit online customer reviews on a product are processed in such a way that they are repaired, tokenized, preprocessed, their parts of speech are known and only frequently discussed relevant features in the review set are mined using different algorithms. The reviews which have relevant frequent features are considered for sentiment analysis. sentiments are extracted from the reviews using sentiword.net. And then Trend analysis of the product is extracted.</a:t>
            </a:r>
          </a:p>
          <a:p>
            <a:r>
              <a:rPr lang="en-US" dirty="0"/>
              <a:t>In future, more work is needed on further refining techniques mentioned in this project and to deal with the outstanding problems like subjectivity classification, word sentiment classification based on machine learning techniques and opinion extraction problem. A variety of steps can be taken to expand this work further by creation of categories for sentiment word senses, where the SentiWordNET is mined for categories of word senses which are particular to products and make the sentiment analysis much easier and reduce the manual work done.  </a:t>
            </a:r>
          </a:p>
          <a:p>
            <a:endParaRPr lang="en-US" dirty="0"/>
          </a:p>
        </p:txBody>
      </p:sp>
    </p:spTree>
    <p:extLst>
      <p:ext uri="{BB962C8B-B14F-4D97-AF65-F5344CB8AC3E}">
        <p14:creationId xmlns:p14="http://schemas.microsoft.com/office/powerpoint/2010/main" val="18840556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5619103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4673847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473" y="510746"/>
            <a:ext cx="9978080" cy="954505"/>
          </a:xfrm>
        </p:spPr>
        <p:txBody>
          <a:bodyPr>
            <a:normAutofit/>
          </a:bodyPr>
          <a:lstStyle/>
          <a:p>
            <a:pPr algn="ctr"/>
            <a:r>
              <a:rPr lang="en-IN" sz="2800" dirty="0"/>
              <a:t>REFERENCES:</a:t>
            </a:r>
          </a:p>
        </p:txBody>
      </p:sp>
      <p:sp>
        <p:nvSpPr>
          <p:cNvPr id="3" name="Content Placeholder 2"/>
          <p:cNvSpPr>
            <a:spLocks noGrp="1"/>
          </p:cNvSpPr>
          <p:nvPr>
            <p:ph idx="1"/>
          </p:nvPr>
        </p:nvSpPr>
        <p:spPr>
          <a:xfrm>
            <a:off x="1136468" y="627017"/>
            <a:ext cx="10061494" cy="5103106"/>
          </a:xfrm>
        </p:spPr>
        <p:txBody>
          <a:bodyPr>
            <a:normAutofit/>
          </a:bodyPr>
          <a:lstStyle/>
          <a:p>
            <a:pPr lvl="0"/>
            <a:r>
              <a:rPr lang="en-IN" dirty="0"/>
              <a:t>Aspect and Entity Extraction for Opinion Mining-Lei Zhang and Bing Liu.</a:t>
            </a:r>
            <a:endParaRPr lang="en-US" dirty="0"/>
          </a:p>
          <a:p>
            <a:pPr lvl="0"/>
            <a:r>
              <a:rPr lang="en-IN" dirty="0"/>
              <a:t>A survey on sentiment detection of reviews-</a:t>
            </a:r>
            <a:r>
              <a:rPr lang="en-IN" dirty="0" err="1"/>
              <a:t>Huifeng</a:t>
            </a:r>
            <a:r>
              <a:rPr lang="en-IN" dirty="0"/>
              <a:t> Tang, </a:t>
            </a:r>
            <a:r>
              <a:rPr lang="en-IN" dirty="0" err="1"/>
              <a:t>Songbo</a:t>
            </a:r>
            <a:r>
              <a:rPr lang="en-IN" dirty="0"/>
              <a:t> Tan, </a:t>
            </a:r>
            <a:r>
              <a:rPr lang="en-IN" dirty="0" err="1"/>
              <a:t>Xueqi</a:t>
            </a:r>
            <a:r>
              <a:rPr lang="en-IN" dirty="0"/>
              <a:t> </a:t>
            </a:r>
            <a:r>
              <a:rPr lang="en-IN" dirty="0" err="1"/>
              <a:t>cheng</a:t>
            </a:r>
            <a:r>
              <a:rPr lang="en-IN" dirty="0"/>
              <a:t>.</a:t>
            </a:r>
            <a:endParaRPr lang="en-US" dirty="0"/>
          </a:p>
          <a:p>
            <a:pPr lvl="0"/>
            <a:r>
              <a:rPr lang="en-US" dirty="0"/>
              <a:t>Stop Word List: -- http://xpo6.com/list-of-english-stop-words/.</a:t>
            </a:r>
          </a:p>
          <a:p>
            <a:pPr lvl="0"/>
            <a:r>
              <a:rPr lang="en-US" dirty="0" smtClean="0"/>
              <a:t>SentiWordNET </a:t>
            </a:r>
            <a:r>
              <a:rPr lang="en-US" dirty="0"/>
              <a:t>source: -- </a:t>
            </a:r>
            <a:r>
              <a:rPr lang="en-US" u="sng" dirty="0">
                <a:hlinkClick r:id="rId2"/>
              </a:rPr>
              <a:t>http://sentiwordnet.isti.cnr.it/</a:t>
            </a:r>
            <a:endParaRPr lang="en-US" dirty="0"/>
          </a:p>
          <a:p>
            <a:pPr lvl="0"/>
            <a:r>
              <a:rPr lang="en-US" dirty="0"/>
              <a:t>Obtaining feature and sentiment based linked instance RDF data from unstructured reviews using ontology-based machine learning --D. </a:t>
            </a:r>
            <a:r>
              <a:rPr lang="en-US" dirty="0" err="1"/>
              <a:t>Teja</a:t>
            </a:r>
            <a:r>
              <a:rPr lang="en-US" dirty="0"/>
              <a:t> </a:t>
            </a:r>
            <a:r>
              <a:rPr lang="en-US" dirty="0" err="1"/>
              <a:t>Santosh</a:t>
            </a:r>
            <a:r>
              <a:rPr lang="en-US" dirty="0"/>
              <a:t>, B. Vishnu </a:t>
            </a:r>
            <a:r>
              <a:rPr lang="en-US" dirty="0" err="1"/>
              <a:t>Vardhan</a:t>
            </a:r>
            <a:r>
              <a:rPr lang="en-US" dirty="0"/>
              <a:t>.</a:t>
            </a:r>
          </a:p>
          <a:p>
            <a:pPr lvl="0"/>
            <a:r>
              <a:rPr lang="en-US" dirty="0"/>
              <a:t>http://nlp.stanford.edu/software/tagger.shtml</a:t>
            </a:r>
          </a:p>
          <a:p>
            <a:pPr lvl="0"/>
            <a:r>
              <a:rPr lang="en-US" dirty="0"/>
              <a:t>http://nlp.stanford.edu/software/pos-tagger-faq.shtml#b</a:t>
            </a:r>
          </a:p>
        </p:txBody>
      </p:sp>
    </p:spTree>
    <p:extLst>
      <p:ext uri="{BB962C8B-B14F-4D97-AF65-F5344CB8AC3E}">
        <p14:creationId xmlns:p14="http://schemas.microsoft.com/office/powerpoint/2010/main" val="38078862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8410" y="385010"/>
            <a:ext cx="2959769" cy="866275"/>
          </a:xfrm>
        </p:spPr>
        <p:txBody>
          <a:bodyPr>
            <a:normAutofit/>
          </a:bodyPr>
          <a:lstStyle/>
          <a:p>
            <a:r>
              <a:rPr lang="en-IN" dirty="0"/>
              <a:t>CONTENTS</a:t>
            </a:r>
          </a:p>
        </p:txBody>
      </p:sp>
      <p:sp>
        <p:nvSpPr>
          <p:cNvPr id="3" name="Content Placeholder 2"/>
          <p:cNvSpPr>
            <a:spLocks noGrp="1"/>
          </p:cNvSpPr>
          <p:nvPr>
            <p:ph idx="1"/>
          </p:nvPr>
        </p:nvSpPr>
        <p:spPr>
          <a:xfrm>
            <a:off x="716691" y="976183"/>
            <a:ext cx="10100535" cy="4815017"/>
          </a:xfrm>
        </p:spPr>
        <p:txBody>
          <a:bodyPr>
            <a:normAutofit/>
          </a:bodyPr>
          <a:lstStyle/>
          <a:p>
            <a:pPr marL="0" indent="0">
              <a:buNone/>
            </a:pPr>
            <a:r>
              <a:rPr lang="en-IN" sz="2000" dirty="0"/>
              <a:t>1.ABSTRACT</a:t>
            </a:r>
          </a:p>
          <a:p>
            <a:pPr marL="0" indent="0">
              <a:buNone/>
            </a:pPr>
            <a:r>
              <a:rPr lang="en-IN" sz="2000" dirty="0"/>
              <a:t>2.INTRODUCTION</a:t>
            </a:r>
          </a:p>
          <a:p>
            <a:pPr marL="0" indent="0">
              <a:buNone/>
            </a:pPr>
            <a:r>
              <a:rPr lang="en-IN" sz="2000" dirty="0"/>
              <a:t>3.LITERATURE SURVEY</a:t>
            </a:r>
          </a:p>
          <a:p>
            <a:pPr marL="0" indent="0">
              <a:buNone/>
            </a:pPr>
            <a:r>
              <a:rPr lang="en-IN" sz="2000" dirty="0"/>
              <a:t>4.EXISTING SYSTEM</a:t>
            </a:r>
          </a:p>
          <a:p>
            <a:pPr marL="0" indent="0">
              <a:buNone/>
            </a:pPr>
            <a:r>
              <a:rPr lang="en-IN" sz="2000" dirty="0"/>
              <a:t>5.PROPOSED THEORY</a:t>
            </a:r>
          </a:p>
          <a:p>
            <a:pPr marL="0" indent="0">
              <a:buNone/>
            </a:pPr>
            <a:r>
              <a:rPr lang="en-IN" sz="2000" dirty="0" smtClean="0"/>
              <a:t>6.IMPLEMENTATION</a:t>
            </a:r>
          </a:p>
          <a:p>
            <a:pPr marL="0" indent="0">
              <a:buNone/>
            </a:pPr>
            <a:r>
              <a:rPr lang="en-IN" sz="2000" dirty="0" smtClean="0"/>
              <a:t>7.CONCLUSION AND RESULTS</a:t>
            </a:r>
            <a:endParaRPr lang="en-IN" sz="2000" dirty="0"/>
          </a:p>
          <a:p>
            <a:pPr marL="0" indent="0">
              <a:buNone/>
            </a:pPr>
            <a:r>
              <a:rPr lang="en-IN" sz="2000" dirty="0"/>
              <a:t>8</a:t>
            </a:r>
            <a:r>
              <a:rPr lang="en-IN" sz="2000" dirty="0" smtClean="0"/>
              <a:t>.REFERENCES</a:t>
            </a:r>
            <a:endParaRPr lang="en-IN" sz="2000" dirty="0"/>
          </a:p>
        </p:txBody>
      </p:sp>
    </p:spTree>
    <p:extLst>
      <p:ext uri="{BB962C8B-B14F-4D97-AF65-F5344CB8AC3E}">
        <p14:creationId xmlns:p14="http://schemas.microsoft.com/office/powerpoint/2010/main" val="12194122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477" y="120315"/>
            <a:ext cx="10181966" cy="1584917"/>
          </a:xfrm>
        </p:spPr>
        <p:txBody>
          <a:bodyPr>
            <a:normAutofit/>
          </a:bodyPr>
          <a:lstStyle/>
          <a:p>
            <a:pPr algn="ctr"/>
            <a:r>
              <a:rPr lang="en-IN" dirty="0"/>
              <a:t>ABSTRACT</a:t>
            </a:r>
          </a:p>
        </p:txBody>
      </p:sp>
      <p:sp>
        <p:nvSpPr>
          <p:cNvPr id="3" name="Content Placeholder 2"/>
          <p:cNvSpPr>
            <a:spLocks noGrp="1"/>
          </p:cNvSpPr>
          <p:nvPr>
            <p:ph idx="1"/>
          </p:nvPr>
        </p:nvSpPr>
        <p:spPr>
          <a:xfrm>
            <a:off x="654909" y="1322172"/>
            <a:ext cx="10820400" cy="4315746"/>
          </a:xfrm>
        </p:spPr>
        <p:txBody>
          <a:bodyPr/>
          <a:lstStyle/>
          <a:p>
            <a:pPr marL="0" indent="0">
              <a:buNone/>
            </a:pPr>
            <a:r>
              <a:rPr lang="en-IN" dirty="0"/>
              <a:t>Sentiment analysis or opinion mining is the computational study of peoples opinions, sentiments, attitudes and emotions expressed in written language .Its popularity is mainly for two reasons , firstly whenever we need to make a decision we want to hear others opinion .Secondly, it presents many challenging research problems which had never been attempted before 2000.</a:t>
            </a:r>
          </a:p>
          <a:p>
            <a:pPr marL="0" indent="0">
              <a:buNone/>
            </a:pPr>
            <a:r>
              <a:rPr lang="en-IN" dirty="0"/>
              <a:t>Sentiment analysis of a feature captures the orientation of a review in this sense. But, to understand the importance of feature relevance with respect to time, sentiment analysis is extended to tend analysis. Trend Analysis is the extension of sentiment analysis which aims to capture the inclination of the features of a product in the long run.</a:t>
            </a:r>
          </a:p>
        </p:txBody>
      </p:sp>
    </p:spTree>
    <p:extLst>
      <p:ext uri="{BB962C8B-B14F-4D97-AF65-F5344CB8AC3E}">
        <p14:creationId xmlns:p14="http://schemas.microsoft.com/office/powerpoint/2010/main" val="8449848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584888"/>
            <a:ext cx="10131425" cy="996778"/>
          </a:xfrm>
        </p:spPr>
        <p:txBody>
          <a:bodyPr/>
          <a:lstStyle/>
          <a:p>
            <a:pPr algn="ctr"/>
            <a:r>
              <a:rPr lang="en-US" dirty="0"/>
              <a:t>INTRODUCTION:</a:t>
            </a:r>
          </a:p>
        </p:txBody>
      </p:sp>
      <p:sp>
        <p:nvSpPr>
          <p:cNvPr id="3" name="Content Placeholder 2"/>
          <p:cNvSpPr>
            <a:spLocks noGrp="1"/>
          </p:cNvSpPr>
          <p:nvPr>
            <p:ph idx="1"/>
          </p:nvPr>
        </p:nvSpPr>
        <p:spPr>
          <a:xfrm>
            <a:off x="685801" y="1581667"/>
            <a:ext cx="10131425" cy="4209534"/>
          </a:xfrm>
        </p:spPr>
        <p:txBody>
          <a:bodyPr>
            <a:normAutofit/>
          </a:bodyPr>
          <a:lstStyle/>
          <a:p>
            <a:pPr algn="just"/>
            <a:r>
              <a:rPr lang="en-US" altLang="en-US" b="1" dirty="0"/>
              <a:t>Opinion Mining</a:t>
            </a:r>
            <a:r>
              <a:rPr lang="en-US" altLang="en-US" dirty="0"/>
              <a:t> is carried out at Review Level and Statement level successfully but not that much at Feature Level. Opinion Mining requirement is </a:t>
            </a:r>
            <a:r>
              <a:rPr lang="en-US" altLang="en-US" b="1" i="1" dirty="0"/>
              <a:t>learn opinion orientation for feature</a:t>
            </a:r>
            <a:r>
              <a:rPr lang="en-US" altLang="en-US" dirty="0"/>
              <a:t>. All these techniques take the help of WordNet.</a:t>
            </a:r>
          </a:p>
          <a:p>
            <a:endParaRPr lang="en-US" altLang="en-US" dirty="0"/>
          </a:p>
          <a:p>
            <a:pPr algn="just"/>
            <a:r>
              <a:rPr lang="en-US" altLang="en-US" b="1" dirty="0"/>
              <a:t>Sentiment Analysis </a:t>
            </a:r>
            <a:r>
              <a:rPr lang="en-US" altLang="en-US" dirty="0"/>
              <a:t>is carried out by many statistical approaches and are successful but very less work as compared to statistical analysis was happened with SentiWordNet.  There is a scope to combine benchmark sentiment seed terms with statistical approach and SentiWordNet to find out the sentiment orientation of the review.</a:t>
            </a:r>
            <a:endParaRPr lang="en-US" altLang="en-US" b="1" dirty="0"/>
          </a:p>
          <a:p>
            <a:endParaRPr lang="en-US" dirty="0"/>
          </a:p>
        </p:txBody>
      </p:sp>
    </p:spTree>
    <p:extLst>
      <p:ext uri="{BB962C8B-B14F-4D97-AF65-F5344CB8AC3E}">
        <p14:creationId xmlns:p14="http://schemas.microsoft.com/office/powerpoint/2010/main" val="17132243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6989" y="0"/>
            <a:ext cx="3818021" cy="1293028"/>
          </a:xfrm>
        </p:spPr>
        <p:txBody>
          <a:bodyPr>
            <a:normAutofit/>
          </a:bodyPr>
          <a:lstStyle/>
          <a:p>
            <a:r>
              <a:rPr lang="en-IN" sz="2800" dirty="0"/>
              <a:t>LITERATURE SURVEY</a:t>
            </a:r>
          </a:p>
        </p:txBody>
      </p:sp>
      <p:sp>
        <p:nvSpPr>
          <p:cNvPr id="4" name="Content Placeholder 3"/>
          <p:cNvSpPr>
            <a:spLocks noGrp="1"/>
          </p:cNvSpPr>
          <p:nvPr>
            <p:ph idx="1"/>
          </p:nvPr>
        </p:nvSpPr>
        <p:spPr>
          <a:xfrm>
            <a:off x="815546" y="1050324"/>
            <a:ext cx="10231865" cy="4740877"/>
          </a:xfrm>
        </p:spPr>
        <p:txBody>
          <a:bodyPr>
            <a:normAutofit/>
          </a:bodyPr>
          <a:lstStyle/>
          <a:p>
            <a:pPr algn="just"/>
            <a:r>
              <a:rPr lang="en-US" altLang="en-US" dirty="0"/>
              <a:t>Bing Liu has done extensive research in the areas of Opinion Mining  and Sentiment Analysis </a:t>
            </a:r>
          </a:p>
          <a:p>
            <a:pPr algn="just">
              <a:buNone/>
            </a:pPr>
            <a:r>
              <a:rPr lang="en-US" altLang="en-US" dirty="0"/>
              <a:t>	[https://www.cs.uic.edu/~liub/FBS/NLP-handbook-sentiment-analysis.pdf].</a:t>
            </a:r>
          </a:p>
          <a:p>
            <a:pPr algn="just">
              <a:buNone/>
            </a:pPr>
            <a:endParaRPr lang="en-US" altLang="en-US" dirty="0"/>
          </a:p>
          <a:p>
            <a:pPr algn="just"/>
            <a:r>
              <a:rPr lang="en-US" altLang="en-US" dirty="0"/>
              <a:t> Sir Tim Berners Lee, father of World Wide Web has done enormous research in RDF and SPARQL </a:t>
            </a:r>
          </a:p>
          <a:p>
            <a:pPr algn="just">
              <a:buNone/>
            </a:pPr>
            <a:r>
              <a:rPr lang="en-US" altLang="en-US" dirty="0"/>
              <a:t>	[</a:t>
            </a:r>
            <a:r>
              <a:rPr lang="en-US" altLang="en-US" dirty="0">
                <a:hlinkClick r:id="rId2"/>
              </a:rPr>
              <a:t>http://tomheath.com/papers/bizer-heath-berners-lee-ijswis-linked-data.pdf</a:t>
            </a:r>
            <a:r>
              <a:rPr lang="en-US" altLang="en-US" dirty="0"/>
              <a:t>]</a:t>
            </a:r>
            <a:endParaRPr lang="en-US" dirty="0"/>
          </a:p>
        </p:txBody>
      </p:sp>
    </p:spTree>
    <p:extLst>
      <p:ext uri="{BB962C8B-B14F-4D97-AF65-F5344CB8AC3E}">
        <p14:creationId xmlns:p14="http://schemas.microsoft.com/office/powerpoint/2010/main" val="4213181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872" y="86498"/>
            <a:ext cx="10131425" cy="620126"/>
          </a:xfrm>
        </p:spPr>
        <p:txBody>
          <a:bodyPr>
            <a:normAutofit fontScale="90000"/>
          </a:bodyPr>
          <a:lstStyle/>
          <a:p>
            <a:pPr algn="ctr"/>
            <a:r>
              <a:rPr lang="en-US" dirty="0"/>
              <a:t>Existing system</a:t>
            </a:r>
          </a:p>
        </p:txBody>
      </p:sp>
      <p:pic>
        <p:nvPicPr>
          <p:cNvPr id="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224216" y="648945"/>
            <a:ext cx="7587049" cy="5731871"/>
          </a:xfrm>
          <a:noFill/>
        </p:spPr>
      </p:pic>
    </p:spTree>
    <p:extLst>
      <p:ext uri="{BB962C8B-B14F-4D97-AF65-F5344CB8AC3E}">
        <p14:creationId xmlns:p14="http://schemas.microsoft.com/office/powerpoint/2010/main" val="3822618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5481" y="264694"/>
            <a:ext cx="10787449" cy="441604"/>
          </a:xfrm>
        </p:spPr>
        <p:txBody>
          <a:bodyPr>
            <a:normAutofit fontScale="90000"/>
          </a:bodyPr>
          <a:lstStyle/>
          <a:p>
            <a:pPr algn="ctr"/>
            <a:r>
              <a:rPr lang="en-IN" dirty="0"/>
              <a:t>PROPOSED THEORY</a:t>
            </a:r>
          </a:p>
        </p:txBody>
      </p:sp>
      <p:sp>
        <p:nvSpPr>
          <p:cNvPr id="3" name="Rectangle 2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108" name="Picture 60"/>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64278" y="553453"/>
            <a:ext cx="9864143" cy="5966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78408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0"/>
            <a:ext cx="10131425" cy="1456267"/>
          </a:xfrm>
        </p:spPr>
        <p:txBody>
          <a:bodyPr/>
          <a:lstStyle/>
          <a:p>
            <a:pPr algn="ctr"/>
            <a:r>
              <a:rPr lang="en-US" dirty="0"/>
              <a:t>IMPLEMENTATION:</a:t>
            </a:r>
          </a:p>
        </p:txBody>
      </p:sp>
      <p:sp>
        <p:nvSpPr>
          <p:cNvPr id="4" name="TextBox 3"/>
          <p:cNvSpPr txBox="1"/>
          <p:nvPr/>
        </p:nvSpPr>
        <p:spPr>
          <a:xfrm>
            <a:off x="698158" y="1616559"/>
            <a:ext cx="11318789" cy="3970318"/>
          </a:xfrm>
          <a:prstGeom prst="rect">
            <a:avLst/>
          </a:prstGeom>
          <a:noFill/>
        </p:spPr>
        <p:txBody>
          <a:bodyPr wrap="square" rtlCol="0">
            <a:spAutoFit/>
          </a:bodyPr>
          <a:lstStyle/>
          <a:p>
            <a:r>
              <a:rPr lang="en-US" b="1" dirty="0" smtClean="0"/>
              <a:t>STEP-1</a:t>
            </a:r>
            <a:r>
              <a:rPr lang="en-US" b="1" dirty="0"/>
              <a:t>:</a:t>
            </a:r>
            <a:r>
              <a:rPr lang="en-US" dirty="0"/>
              <a:t/>
            </a:r>
            <a:br>
              <a:rPr lang="en-US" dirty="0"/>
            </a:br>
            <a:r>
              <a:rPr lang="en-US" b="1" dirty="0"/>
              <a:t>XML Processing</a:t>
            </a:r>
            <a:r>
              <a:rPr lang="en-US" b="1" dirty="0" smtClean="0"/>
              <a:t>:</a:t>
            </a:r>
          </a:p>
          <a:p>
            <a:r>
              <a:rPr lang="en-US" dirty="0"/>
              <a:t/>
            </a:r>
            <a:br>
              <a:rPr lang="en-US" dirty="0"/>
            </a:br>
            <a:r>
              <a:rPr lang="en-US" dirty="0" smtClean="0"/>
              <a:t>There will be an XML file created for storing all the features of any particular product that is available readily on the internet. In this Step the XML file that contains all the features of the product are processed to extract the features excluding all the XML tags.</a:t>
            </a:r>
          </a:p>
          <a:p>
            <a:pPr marL="285750" lvl="0" indent="-285750">
              <a:buFont typeface="Arial" pitchFamily="34" charset="0"/>
              <a:buChar char="•"/>
            </a:pPr>
            <a:r>
              <a:rPr lang="en-US" dirty="0" smtClean="0"/>
              <a:t>The XML file containing the features of the product are given as input to the program.</a:t>
            </a:r>
          </a:p>
          <a:p>
            <a:pPr marL="285750" lvl="0" indent="-285750">
              <a:buFont typeface="Arial" pitchFamily="34" charset="0"/>
              <a:buChar char="•"/>
            </a:pPr>
            <a:r>
              <a:rPr lang="en-US" dirty="0" smtClean="0"/>
              <a:t>The program processes the XML file for the value present in the set of tags.</a:t>
            </a:r>
          </a:p>
          <a:p>
            <a:pPr marL="285750" lvl="0" indent="-285750">
              <a:buFont typeface="Arial" pitchFamily="34" charset="0"/>
              <a:buChar char="•"/>
            </a:pPr>
            <a:r>
              <a:rPr lang="en-US" dirty="0" smtClean="0"/>
              <a:t>Then the program excludes the tags and then extracts the values present between the tags which become the actual features of the product.</a:t>
            </a:r>
          </a:p>
          <a:p>
            <a:pPr marL="285750" lvl="0" indent="-285750">
              <a:buFont typeface="Arial" pitchFamily="34" charset="0"/>
              <a:buChar char="•"/>
            </a:pPr>
            <a:r>
              <a:rPr lang="en-US" dirty="0" smtClean="0"/>
              <a:t>Now, the program creates a text file for storing the features.</a:t>
            </a:r>
          </a:p>
          <a:p>
            <a:pPr marL="285750" lvl="0" indent="-285750">
              <a:buFont typeface="Arial" pitchFamily="34" charset="0"/>
              <a:buChar char="•"/>
            </a:pPr>
            <a:r>
              <a:rPr lang="en-US" dirty="0" smtClean="0"/>
              <a:t>The features that are extracted are stored in the text file that is created.</a:t>
            </a:r>
          </a:p>
          <a:p>
            <a:pPr marL="285750" indent="-285750">
              <a:buFont typeface="Arial" panose="020B0604020202020204" pitchFamily="34" charset="0"/>
              <a:buChar char="•"/>
            </a:pPr>
            <a:endParaRPr lang="en-US" dirty="0" smtClean="0"/>
          </a:p>
          <a:p>
            <a:endParaRPr lang="en-US" dirty="0"/>
          </a:p>
        </p:txBody>
      </p:sp>
    </p:spTree>
    <p:extLst>
      <p:ext uri="{BB962C8B-B14F-4D97-AF65-F5344CB8AC3E}">
        <p14:creationId xmlns:p14="http://schemas.microsoft.com/office/powerpoint/2010/main" val="6455075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smtClean="0"/>
              <a:t>Step-2</a:t>
            </a:r>
            <a:r>
              <a:rPr lang="en-US" sz="2000" b="1" dirty="0"/>
              <a:t>:</a:t>
            </a:r>
            <a:r>
              <a:rPr lang="en-US" sz="2000" dirty="0"/>
              <a:t/>
            </a:r>
            <a:br>
              <a:rPr lang="en-US" sz="2000" dirty="0"/>
            </a:br>
            <a:r>
              <a:rPr lang="en-US" sz="2000" b="1" dirty="0"/>
              <a:t>Pre </a:t>
            </a:r>
            <a:r>
              <a:rPr lang="en-US" sz="2000" b="1" dirty="0" smtClean="0"/>
              <a:t>–Processing:</a:t>
            </a:r>
            <a:endParaRPr lang="en-US" dirty="0"/>
          </a:p>
        </p:txBody>
      </p:sp>
      <p:sp>
        <p:nvSpPr>
          <p:cNvPr id="3" name="Content Placeholder 2"/>
          <p:cNvSpPr>
            <a:spLocks noGrp="1"/>
          </p:cNvSpPr>
          <p:nvPr>
            <p:ph idx="1"/>
          </p:nvPr>
        </p:nvSpPr>
        <p:spPr/>
        <p:txBody>
          <a:bodyPr/>
          <a:lstStyle/>
          <a:p>
            <a:pPr marL="0" indent="0">
              <a:buNone/>
            </a:pPr>
            <a:r>
              <a:rPr lang="en-US" dirty="0"/>
              <a:t>All the stop words present in a given input text file which consists of selected product reviews are removed.</a:t>
            </a:r>
          </a:p>
          <a:p>
            <a:pPr lvl="0"/>
            <a:r>
              <a:rPr lang="en-US" dirty="0"/>
              <a:t>The text file that contains all the selected product reviews is given as input to the program.</a:t>
            </a:r>
          </a:p>
          <a:p>
            <a:pPr lvl="0"/>
            <a:r>
              <a:rPr lang="en-US" dirty="0"/>
              <a:t>The program processes the text file and then splits each word of the file.</a:t>
            </a:r>
          </a:p>
          <a:p>
            <a:pPr lvl="0"/>
            <a:r>
              <a:rPr lang="en-US" dirty="0"/>
              <a:t>Each word of the file is compared with the set of stop words.</a:t>
            </a:r>
          </a:p>
          <a:p>
            <a:pPr lvl="0"/>
            <a:r>
              <a:rPr lang="en-US" dirty="0"/>
              <a:t>If the word that is present in the file is a stop word, then it is eliminated.</a:t>
            </a:r>
          </a:p>
          <a:p>
            <a:pPr lvl="0"/>
            <a:r>
              <a:rPr lang="en-US" dirty="0"/>
              <a:t>Since all the stop words are removed the resultant file has no stop words.</a:t>
            </a:r>
          </a:p>
          <a:p>
            <a:pPr lvl="0"/>
            <a:r>
              <a:rPr lang="en-US" dirty="0"/>
              <a:t>The program creates a file and then writes all the reviews that do not contain the stop words.</a:t>
            </a:r>
          </a:p>
          <a:p>
            <a:r>
              <a:rPr lang="en-US" dirty="0"/>
              <a:t> </a:t>
            </a:r>
          </a:p>
          <a:p>
            <a:endParaRPr lang="en-US" dirty="0"/>
          </a:p>
        </p:txBody>
      </p:sp>
    </p:spTree>
    <p:extLst>
      <p:ext uri="{BB962C8B-B14F-4D97-AF65-F5344CB8AC3E}">
        <p14:creationId xmlns:p14="http://schemas.microsoft.com/office/powerpoint/2010/main" val="44156986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xmlns="" name="Celestial" id="{C4BB2A3D-0E93-4C5F-B0D2-9D3FCE089CC5}" vid="{61DDDE80-2DFA-4F2A-B66F-72059846BD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TM03457452[[fn=Celestial]]</Template>
  <TotalTime>833</TotalTime>
  <Words>1266</Words>
  <Application>Microsoft Office PowerPoint</Application>
  <PresentationFormat>Custom</PresentationFormat>
  <Paragraphs>102</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Celestial</vt:lpstr>
      <vt:lpstr>Project review 1</vt:lpstr>
      <vt:lpstr>CONTENTS</vt:lpstr>
      <vt:lpstr>ABSTRACT</vt:lpstr>
      <vt:lpstr>INTRODUCTION:</vt:lpstr>
      <vt:lpstr>LITERATURE SURVEY</vt:lpstr>
      <vt:lpstr>Existing system</vt:lpstr>
      <vt:lpstr>PROPOSED THEORY</vt:lpstr>
      <vt:lpstr>IMPLEMENTATION:</vt:lpstr>
      <vt:lpstr>Step-2: Pre –Processing:</vt:lpstr>
      <vt:lpstr>  Step-3: Parts of speech tagging:</vt:lpstr>
      <vt:lpstr>  Step-4: Discretization:</vt:lpstr>
      <vt:lpstr>Step-5: Frequent Noun Generation:</vt:lpstr>
      <vt:lpstr>  Step-6: Relevant Noun Generation:</vt:lpstr>
      <vt:lpstr>Step-7: Sentiment word extraction:</vt:lpstr>
      <vt:lpstr>Step-8: Trend Analysis:</vt:lpstr>
      <vt:lpstr>CONCLUSION AND RESULTS</vt:lpstr>
      <vt:lpstr>PowerPoint Presentation</vt:lpstr>
      <vt:lpstr>PowerPoint Presentation</vt:lpstr>
      <vt:lpstr>REFERENCES: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review 1</dc:title>
  <dc:creator>vivek ananda</dc:creator>
  <cp:lastModifiedBy>Welcome</cp:lastModifiedBy>
  <cp:revision>78</cp:revision>
  <dcterms:created xsi:type="dcterms:W3CDTF">2015-10-17T00:03:04Z</dcterms:created>
  <dcterms:modified xsi:type="dcterms:W3CDTF">2016-04-24T13:55:38Z</dcterms:modified>
</cp:coreProperties>
</file>