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Fira Sans" panose="020B0503050000020004" pitchFamily="34" charset="0"/>
      <p:regular r:id="rId10"/>
      <p:bold r:id="rId11"/>
    </p:embeddedFont>
    <p:embeddedFont>
      <p:font typeface="Fira Sans Bold" panose="020B0803050000020004" pitchFamily="34" charset="0"/>
      <p:bold r:id="rId12"/>
    </p:embeddedFont>
    <p:embeddedFont>
      <p:font typeface="Inconsolata Bold" pitchFamily="1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8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284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Comprehensive City Insights Report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Analyzing Listing Prices, Guest Ratings, and Visitor Trends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104209"/>
            <a:ext cx="297775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Vivek Dash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Presentation Agenda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Introduction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Objectives of the analysis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Import, Preparation &amp; Modeling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Visualization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Techniques Used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Insights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2020 Visitor Trends vs. Prior Years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Conclusions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Recommendations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33105"/>
            <a:ext cx="62367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Objectives of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371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5" name="Text 2"/>
          <p:cNvSpPr/>
          <p:nvPr/>
        </p:nvSpPr>
        <p:spPr>
          <a:xfrm>
            <a:off x="963811" y="2422208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337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Listing Prices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Across cities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9" name="Text 6"/>
          <p:cNvSpPr/>
          <p:nvPr/>
        </p:nvSpPr>
        <p:spPr>
          <a:xfrm>
            <a:off x="963811" y="3757493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Guest Ratings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Across cities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3" name="Text 10"/>
          <p:cNvSpPr/>
          <p:nvPr/>
        </p:nvSpPr>
        <p:spPr>
          <a:xfrm>
            <a:off x="963811" y="5092779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Visitor Trends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Across cities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93790" y="63430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7" name="Text 14"/>
          <p:cNvSpPr/>
          <p:nvPr/>
        </p:nvSpPr>
        <p:spPr>
          <a:xfrm>
            <a:off x="963811" y="6428065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530906" y="63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2020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5309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Changes compared to prior years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Import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Listings, Reviews &amp; Visitor Data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City, Price, Rating, Date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Cleaning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47627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types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Handle missing values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47627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Establish relationships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 calculated measures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84332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Visualization Techniques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23327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6027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Listing Prices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51748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City comparisons over time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523327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6027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Guest Ratings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517481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City comparisons over time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523327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6027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Visitor Trends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51748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Multi-year trends, 2020 differentiation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65202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Insights &amp; Findings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Listing Prices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Average prices by city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Guest Ratings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Average ratings by city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Visitor Trends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Shifts during 2020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Comparative Analysis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Cities with significant changes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904042"/>
            <a:ext cx="7589282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Conclusions &amp; Recommendations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1035248" y="1872258"/>
            <a:ext cx="22860" cy="5453301"/>
          </a:xfrm>
          <a:prstGeom prst="roundRect">
            <a:avLst>
              <a:gd name="adj" fmla="val 137388"/>
            </a:avLst>
          </a:prstGeom>
          <a:solidFill>
            <a:srgbClr val="5C4E69"/>
          </a:solidFill>
          <a:ln/>
        </p:spPr>
      </p:sp>
      <p:sp>
        <p:nvSpPr>
          <p:cNvPr id="5" name="Shape 2"/>
          <p:cNvSpPr/>
          <p:nvPr/>
        </p:nvSpPr>
        <p:spPr>
          <a:xfrm>
            <a:off x="1259324" y="2331839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C4E69"/>
          </a:solidFill>
          <a:ln/>
        </p:spPr>
      </p:sp>
      <p:sp>
        <p:nvSpPr>
          <p:cNvPr id="6" name="Shape 3"/>
          <p:cNvSpPr/>
          <p:nvPr/>
        </p:nvSpPr>
        <p:spPr>
          <a:xfrm>
            <a:off x="811173" y="2107763"/>
            <a:ext cx="471011" cy="471011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</p:sp>
      <p:sp>
        <p:nvSpPr>
          <p:cNvPr id="7" name="Text 4"/>
          <p:cNvSpPr/>
          <p:nvPr/>
        </p:nvSpPr>
        <p:spPr>
          <a:xfrm>
            <a:off x="968097" y="2186226"/>
            <a:ext cx="15704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98251" y="2081570"/>
            <a:ext cx="2877503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Pricing &amp; Satisfaction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2198251" y="2534245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Impact on visitor trends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59324" y="3747492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C4E69"/>
          </a:solidFill>
          <a:ln/>
        </p:spPr>
      </p:sp>
      <p:sp>
        <p:nvSpPr>
          <p:cNvPr id="11" name="Shape 8"/>
          <p:cNvSpPr/>
          <p:nvPr/>
        </p:nvSpPr>
        <p:spPr>
          <a:xfrm>
            <a:off x="811173" y="3523417"/>
            <a:ext cx="471011" cy="471011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</p:sp>
      <p:sp>
        <p:nvSpPr>
          <p:cNvPr id="12" name="Text 9"/>
          <p:cNvSpPr/>
          <p:nvPr/>
        </p:nvSpPr>
        <p:spPr>
          <a:xfrm>
            <a:off x="968097" y="3601879"/>
            <a:ext cx="15704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98251" y="349722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2020 Anomalies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2198251" y="3949898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Potential factors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59324" y="5163145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C4E69"/>
          </a:solidFill>
          <a:ln/>
        </p:spPr>
      </p:sp>
      <p:sp>
        <p:nvSpPr>
          <p:cNvPr id="16" name="Shape 13"/>
          <p:cNvSpPr/>
          <p:nvPr/>
        </p:nvSpPr>
        <p:spPr>
          <a:xfrm>
            <a:off x="811173" y="4939070"/>
            <a:ext cx="471011" cy="471011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</p:sp>
      <p:sp>
        <p:nvSpPr>
          <p:cNvPr id="17" name="Text 14"/>
          <p:cNvSpPr/>
          <p:nvPr/>
        </p:nvSpPr>
        <p:spPr>
          <a:xfrm>
            <a:off x="968097" y="5017532"/>
            <a:ext cx="15704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98251" y="491287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Recommendations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2198251" y="5365552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Strategic adjustments</a:t>
            </a: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>
            <a:off x="1259324" y="6578798"/>
            <a:ext cx="732711" cy="22860"/>
          </a:xfrm>
          <a:prstGeom prst="roundRect">
            <a:avLst>
              <a:gd name="adj" fmla="val 137388"/>
            </a:avLst>
          </a:prstGeom>
          <a:solidFill>
            <a:srgbClr val="5C4E69"/>
          </a:solidFill>
          <a:ln/>
        </p:spPr>
      </p:sp>
      <p:sp>
        <p:nvSpPr>
          <p:cNvPr id="21" name="Shape 18"/>
          <p:cNvSpPr/>
          <p:nvPr/>
        </p:nvSpPr>
        <p:spPr>
          <a:xfrm>
            <a:off x="811173" y="6354723"/>
            <a:ext cx="471011" cy="471011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</p:sp>
      <p:sp>
        <p:nvSpPr>
          <p:cNvPr id="22" name="Text 19"/>
          <p:cNvSpPr/>
          <p:nvPr/>
        </p:nvSpPr>
        <p:spPr>
          <a:xfrm>
            <a:off x="968097" y="6433185"/>
            <a:ext cx="15704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2198251" y="6328529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Next Steps</a:t>
            </a:r>
            <a:endParaRPr lang="en-US" sz="2050" dirty="0"/>
          </a:p>
        </p:txBody>
      </p:sp>
      <p:sp>
        <p:nvSpPr>
          <p:cNvPr id="24" name="Text 21"/>
          <p:cNvSpPr/>
          <p:nvPr/>
        </p:nvSpPr>
        <p:spPr>
          <a:xfrm>
            <a:off x="2198251" y="6781205"/>
            <a:ext cx="6213038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Further analysis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Custom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Inconsolata Bold</vt:lpstr>
      <vt:lpstr>Fira Sans Bold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Dash</cp:lastModifiedBy>
  <cp:revision>2</cp:revision>
  <dcterms:created xsi:type="dcterms:W3CDTF">2025-03-01T11:04:33Z</dcterms:created>
  <dcterms:modified xsi:type="dcterms:W3CDTF">2025-03-02T14:13:26Z</dcterms:modified>
</cp:coreProperties>
</file>