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7" r:id="rId4"/>
    <p:sldId id="298" r:id="rId5"/>
    <p:sldId id="301" r:id="rId6"/>
    <p:sldId id="271" r:id="rId7"/>
    <p:sldId id="269" r:id="rId8"/>
    <p:sldId id="279" r:id="rId9"/>
    <p:sldId id="286" r:id="rId10"/>
    <p:sldId id="287" r:id="rId11"/>
    <p:sldId id="259" r:id="rId12"/>
    <p:sldId id="263" r:id="rId13"/>
    <p:sldId id="282" r:id="rId14"/>
    <p:sldId id="283" r:id="rId15"/>
    <p:sldId id="268" r:id="rId16"/>
    <p:sldId id="274" r:id="rId17"/>
    <p:sldId id="280" r:id="rId18"/>
    <p:sldId id="273" r:id="rId19"/>
    <p:sldId id="258" r:id="rId20"/>
    <p:sldId id="299" r:id="rId21"/>
    <p:sldId id="289" r:id="rId22"/>
    <p:sldId id="290" r:id="rId23"/>
    <p:sldId id="291" r:id="rId24"/>
    <p:sldId id="292" r:id="rId25"/>
    <p:sldId id="293" r:id="rId26"/>
    <p:sldId id="294" r:id="rId27"/>
    <p:sldId id="295" r:id="rId28"/>
    <p:sldId id="296" r:id="rId29"/>
    <p:sldId id="288"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6" d="100"/>
          <a:sy n="86" d="100"/>
        </p:scale>
        <p:origin x="55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enji_Dunn" TargetMode="External"/><Relationship Id="rId2" Type="http://schemas.openxmlformats.org/officeDocument/2006/relationships/hyperlink" Target="https://en.wikipedia.org/wiki/Mission:_Impossible_%E2%80%93_Rogue_N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A63F-2A6F-4A47-8BDA-F517813BB5A1}"/>
              </a:ext>
            </a:extLst>
          </p:cNvPr>
          <p:cNvSpPr>
            <a:spLocks noGrp="1"/>
          </p:cNvSpPr>
          <p:nvPr>
            <p:ph type="ctrTitle"/>
          </p:nvPr>
        </p:nvSpPr>
        <p:spPr>
          <a:xfrm>
            <a:off x="1448659" y="21669"/>
            <a:ext cx="10489339" cy="2568791"/>
          </a:xfrm>
        </p:spPr>
        <p:txBody>
          <a:bodyPr>
            <a:normAutofit/>
          </a:bodyPr>
          <a:lstStyle/>
          <a:p>
            <a:pPr algn="ctr">
              <a:lnSpc>
                <a:spcPct val="90000"/>
              </a:lnSpc>
            </a:pPr>
            <a:r>
              <a:rPr lang="en-IN" sz="5600" dirty="0">
                <a:effectLst>
                  <a:outerShdw blurRad="38100" dist="38100" dir="2700000" algn="tl">
                    <a:srgbClr val="000000">
                      <a:alpha val="43137"/>
                    </a:srgbClr>
                  </a:outerShdw>
                </a:effectLst>
              </a:rPr>
              <a:t>Human Recognition through Gait analysis</a:t>
            </a:r>
          </a:p>
        </p:txBody>
      </p:sp>
      <p:sp>
        <p:nvSpPr>
          <p:cNvPr id="3" name="Subtitle 2">
            <a:extLst>
              <a:ext uri="{FF2B5EF4-FFF2-40B4-BE49-F238E27FC236}">
                <a16:creationId xmlns:a16="http://schemas.microsoft.com/office/drawing/2014/main" id="{77D1028C-5071-4070-AAE4-B73481EF24C8}"/>
              </a:ext>
            </a:extLst>
          </p:cNvPr>
          <p:cNvSpPr>
            <a:spLocks noGrp="1"/>
          </p:cNvSpPr>
          <p:nvPr>
            <p:ph type="subTitle" idx="1"/>
          </p:nvPr>
        </p:nvSpPr>
        <p:spPr>
          <a:xfrm>
            <a:off x="6771230" y="5367867"/>
            <a:ext cx="5166768" cy="1388534"/>
          </a:xfrm>
        </p:spPr>
        <p:txBody>
          <a:bodyPr>
            <a:normAutofit/>
          </a:bodyPr>
          <a:lstStyle/>
          <a:p>
            <a:pPr>
              <a:lnSpc>
                <a:spcPct val="90000"/>
              </a:lnSpc>
            </a:pPr>
            <a:r>
              <a:rPr lang="en-IN" sz="1600" dirty="0"/>
              <a:t>Submitted by : </a:t>
            </a:r>
            <a:r>
              <a:rPr lang="en-IN" sz="1600" dirty="0" err="1"/>
              <a:t>Apoorv</a:t>
            </a:r>
            <a:r>
              <a:rPr lang="en-IN" sz="1600" dirty="0"/>
              <a:t> </a:t>
            </a:r>
            <a:r>
              <a:rPr lang="en-IN" sz="1600" dirty="0" err="1"/>
              <a:t>Khare</a:t>
            </a:r>
            <a:r>
              <a:rPr lang="en-IN" sz="1600" dirty="0"/>
              <a:t> (9917102079) </a:t>
            </a:r>
          </a:p>
          <a:p>
            <a:pPr>
              <a:lnSpc>
                <a:spcPct val="90000"/>
              </a:lnSpc>
            </a:pPr>
            <a:r>
              <a:rPr lang="en-IN" sz="1600" dirty="0"/>
              <a:t>Vivek Garg(9917102068)</a:t>
            </a:r>
          </a:p>
          <a:p>
            <a:pPr>
              <a:lnSpc>
                <a:spcPct val="90000"/>
              </a:lnSpc>
            </a:pPr>
            <a:r>
              <a:rPr lang="en-IN" sz="1600" dirty="0"/>
              <a:t>Naman Wadhwa(9917102095)</a:t>
            </a:r>
          </a:p>
          <a:p>
            <a:pPr>
              <a:lnSpc>
                <a:spcPct val="90000"/>
              </a:lnSpc>
            </a:pPr>
            <a:r>
              <a:rPr lang="en-IN" sz="1600" b="1" dirty="0"/>
              <a:t>Mentor: </a:t>
            </a:r>
            <a:r>
              <a:rPr lang="en-IN" sz="1600" b="1" dirty="0" err="1"/>
              <a:t>Dr.</a:t>
            </a:r>
            <a:r>
              <a:rPr lang="en-IN" sz="1600" b="1" dirty="0"/>
              <a:t> </a:t>
            </a:r>
            <a:r>
              <a:rPr lang="en-IN" sz="1600" b="1" dirty="0" err="1"/>
              <a:t>Parul</a:t>
            </a:r>
            <a:r>
              <a:rPr lang="en-IN" sz="1600" b="1" dirty="0"/>
              <a:t> Arora</a:t>
            </a:r>
          </a:p>
        </p:txBody>
      </p:sp>
      <p:pic>
        <p:nvPicPr>
          <p:cNvPr id="18" name="Picture 17">
            <a:extLst>
              <a:ext uri="{FF2B5EF4-FFF2-40B4-BE49-F238E27FC236}">
                <a16:creationId xmlns:a16="http://schemas.microsoft.com/office/drawing/2014/main" id="{DD834EBB-641A-46D5-B6D8-0EA66AD999DA}"/>
              </a:ext>
            </a:extLst>
          </p:cNvPr>
          <p:cNvPicPr>
            <a:picLocks noChangeAspect="1"/>
          </p:cNvPicPr>
          <p:nvPr/>
        </p:nvPicPr>
        <p:blipFill>
          <a:blip r:embed="rId3"/>
          <a:stretch>
            <a:fillRect/>
          </a:stretch>
        </p:blipFill>
        <p:spPr>
          <a:xfrm>
            <a:off x="5314363" y="3022430"/>
            <a:ext cx="2757933" cy="3430360"/>
          </a:xfrm>
          <a:prstGeom prst="rect">
            <a:avLst/>
          </a:prstGeom>
        </p:spPr>
      </p:pic>
    </p:spTree>
    <p:extLst>
      <p:ext uri="{BB962C8B-B14F-4D97-AF65-F5344CB8AC3E}">
        <p14:creationId xmlns:p14="http://schemas.microsoft.com/office/powerpoint/2010/main" val="277208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A7E-0187-4AE8-B5DF-09BF1B2D7E80}"/>
              </a:ext>
            </a:extLst>
          </p:cNvPr>
          <p:cNvSpPr>
            <a:spLocks noGrp="1"/>
          </p:cNvSpPr>
          <p:nvPr>
            <p:ph type="title"/>
          </p:nvPr>
        </p:nvSpPr>
        <p:spPr/>
        <p:txBody>
          <a:bodyPr/>
          <a:lstStyle/>
          <a:p>
            <a:r>
              <a:rPr lang="en-IN" b="1" dirty="0"/>
              <a:t>Components to Extract the Gait</a:t>
            </a:r>
          </a:p>
        </p:txBody>
      </p:sp>
      <p:sp>
        <p:nvSpPr>
          <p:cNvPr id="3" name="Content Placeholder 2">
            <a:extLst>
              <a:ext uri="{FF2B5EF4-FFF2-40B4-BE49-F238E27FC236}">
                <a16:creationId xmlns:a16="http://schemas.microsoft.com/office/drawing/2014/main" id="{1BB6015B-5320-4D1D-8105-362F7D14BBC6}"/>
              </a:ext>
            </a:extLst>
          </p:cNvPr>
          <p:cNvSpPr>
            <a:spLocks noGrp="1"/>
          </p:cNvSpPr>
          <p:nvPr>
            <p:ph idx="1"/>
          </p:nvPr>
        </p:nvSpPr>
        <p:spPr>
          <a:xfrm>
            <a:off x="1484310" y="2597086"/>
            <a:ext cx="10018713" cy="3645024"/>
          </a:xfrm>
        </p:spPr>
        <p:txBody>
          <a:bodyPr>
            <a:normAutofit/>
          </a:bodyPr>
          <a:lstStyle/>
          <a:p>
            <a:pPr algn="just"/>
            <a:r>
              <a:rPr lang="en-US" sz="2000" b="1" dirty="0"/>
              <a:t>Contours</a:t>
            </a:r>
            <a:r>
              <a:rPr lang="en-US" sz="2000" dirty="0"/>
              <a:t>: they have low computational cost but suffer from intraclass </a:t>
            </a:r>
            <a:r>
              <a:rPr lang="en-IN" sz="2000" dirty="0"/>
              <a:t>variations</a:t>
            </a:r>
          </a:p>
          <a:p>
            <a:pPr algn="just"/>
            <a:r>
              <a:rPr lang="en-US" sz="2000" b="1" dirty="0"/>
              <a:t>Silhouettes: </a:t>
            </a:r>
            <a:r>
              <a:rPr lang="en-US" sz="2000" dirty="0"/>
              <a:t>a whole silhouette is taken into consideration per subject. This can be advantageous because the errors of silhouette </a:t>
            </a:r>
            <a:r>
              <a:rPr lang="en-IN" sz="2000" dirty="0"/>
              <a:t>segmentation are avoided (A sequence of binarized black and white image with removal of unnecessary background images).</a:t>
            </a:r>
          </a:p>
          <a:p>
            <a:pPr algn="just"/>
            <a:r>
              <a:rPr lang="en-US" sz="2000" b="1" dirty="0"/>
              <a:t>Energy: </a:t>
            </a:r>
            <a:r>
              <a:rPr lang="en-US" sz="2000" dirty="0"/>
              <a:t>energy features attempt to extract the spatial and temporal information of the gait using a single and robust signature. The average image representation along a gait cycle is a good example (The energy generated by taking the average of every pixel, pixel here is which stays at the same position throughout the set of images of the same person).</a:t>
            </a:r>
          </a:p>
          <a:p>
            <a:pPr algn="just"/>
            <a:r>
              <a:rPr lang="en-US" sz="2000" b="1" dirty="0"/>
              <a:t>Depth: </a:t>
            </a:r>
            <a:r>
              <a:rPr lang="en-US" sz="2000" dirty="0"/>
              <a:t>instead of using solely color images, some works tried to </a:t>
            </a:r>
            <a:r>
              <a:rPr lang="en-IN" sz="2000" dirty="0"/>
              <a:t>exploit depth information based on devices such as Microsoft Kinect</a:t>
            </a:r>
            <a:endParaRPr lang="en-US" sz="2000" dirty="0"/>
          </a:p>
          <a:p>
            <a:pPr algn="just"/>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300418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3E33-87B1-47F3-93FC-D1C9C4BC0031}"/>
              </a:ext>
            </a:extLst>
          </p:cNvPr>
          <p:cNvSpPr>
            <a:spLocks noGrp="1"/>
          </p:cNvSpPr>
          <p:nvPr>
            <p:ph type="title"/>
          </p:nvPr>
        </p:nvSpPr>
        <p:spPr>
          <a:xfrm>
            <a:off x="1356989" y="-228599"/>
            <a:ext cx="10018711" cy="1085126"/>
          </a:xfrm>
        </p:spPr>
        <p:txBody>
          <a:bodyPr>
            <a:normAutofit/>
          </a:bodyPr>
          <a:lstStyle/>
          <a:p>
            <a:r>
              <a:rPr lang="en-IN" dirty="0"/>
              <a:t>Literature Survey</a:t>
            </a:r>
          </a:p>
        </p:txBody>
      </p:sp>
      <p:graphicFrame>
        <p:nvGraphicFramePr>
          <p:cNvPr id="7" name="Content Placeholder 6">
            <a:extLst>
              <a:ext uri="{FF2B5EF4-FFF2-40B4-BE49-F238E27FC236}">
                <a16:creationId xmlns:a16="http://schemas.microsoft.com/office/drawing/2014/main" id="{8DC8A3D2-9995-4958-9D68-881096910C64}"/>
              </a:ext>
            </a:extLst>
          </p:cNvPr>
          <p:cNvGraphicFramePr>
            <a:graphicFrameLocks noGrp="1"/>
          </p:cNvGraphicFramePr>
          <p:nvPr>
            <p:ph idx="1"/>
            <p:extLst>
              <p:ext uri="{D42A27DB-BD31-4B8C-83A1-F6EECF244321}">
                <p14:modId xmlns:p14="http://schemas.microsoft.com/office/powerpoint/2010/main" val="4062733113"/>
              </p:ext>
            </p:extLst>
          </p:nvPr>
        </p:nvGraphicFramePr>
        <p:xfrm>
          <a:off x="321059" y="622578"/>
          <a:ext cx="11774204" cy="6106695"/>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957978">
                  <a:extLst>
                    <a:ext uri="{9D8B030D-6E8A-4147-A177-3AD203B41FA5}">
                      <a16:colId xmlns:a16="http://schemas.microsoft.com/office/drawing/2014/main" val="2004223392"/>
                    </a:ext>
                  </a:extLst>
                </a:gridCol>
                <a:gridCol w="2911316">
                  <a:extLst>
                    <a:ext uri="{9D8B030D-6E8A-4147-A177-3AD203B41FA5}">
                      <a16:colId xmlns:a16="http://schemas.microsoft.com/office/drawing/2014/main" val="3869363666"/>
                    </a:ext>
                  </a:extLst>
                </a:gridCol>
                <a:gridCol w="975859">
                  <a:extLst>
                    <a:ext uri="{9D8B030D-6E8A-4147-A177-3AD203B41FA5}">
                      <a16:colId xmlns:a16="http://schemas.microsoft.com/office/drawing/2014/main" val="2348273670"/>
                    </a:ext>
                  </a:extLst>
                </a:gridCol>
                <a:gridCol w="3929051">
                  <a:extLst>
                    <a:ext uri="{9D8B030D-6E8A-4147-A177-3AD203B41FA5}">
                      <a16:colId xmlns:a16="http://schemas.microsoft.com/office/drawing/2014/main" val="2809160189"/>
                    </a:ext>
                  </a:extLst>
                </a:gridCol>
              </a:tblGrid>
              <a:tr h="645932">
                <a:tc>
                  <a:txBody>
                    <a:bodyPr/>
                    <a:lstStyle/>
                    <a:p>
                      <a:pPr algn="l" rtl="0" fontAlgn="ctr"/>
                      <a:r>
                        <a:rPr lang="en-IN" sz="2800" u="none" strike="noStrike" dirty="0">
                          <a:effectLst/>
                        </a:rPr>
                        <a:t>PAPER TITLE</a:t>
                      </a:r>
                      <a:endParaRPr lang="en-IN" sz="2800" b="1" i="0" u="none" strike="noStrike" dirty="0">
                        <a:solidFill>
                          <a:srgbClr val="FFFFFF"/>
                        </a:solidFill>
                        <a:effectLst/>
                        <a:latin typeface="Corbel" panose="020B0503020204020204" pitchFamily="34" charset="0"/>
                      </a:endParaRPr>
                    </a:p>
                  </a:txBody>
                  <a:tcPr marL="2583" marR="2583" marT="2583" marB="0" anchor="ctr"/>
                </a:tc>
                <a:tc>
                  <a:txBody>
                    <a:bodyPr/>
                    <a:lstStyle/>
                    <a:p>
                      <a:pPr algn="l" rtl="0" fontAlgn="ctr"/>
                      <a:r>
                        <a:rPr lang="en-IN" sz="2800" u="none" strike="noStrike" dirty="0">
                          <a:effectLst/>
                        </a:rPr>
                        <a:t>AUTHORS</a:t>
                      </a:r>
                      <a:endParaRPr lang="en-IN" sz="2800" b="1" i="0" u="none" strike="noStrike" dirty="0">
                        <a:solidFill>
                          <a:srgbClr val="FFFFFF"/>
                        </a:solidFill>
                        <a:effectLst/>
                        <a:latin typeface="Corbel" panose="020B0503020204020204" pitchFamily="34" charset="0"/>
                      </a:endParaRPr>
                    </a:p>
                  </a:txBody>
                  <a:tcPr marL="2583" marR="2583" marT="2583" marB="0" anchor="ctr"/>
                </a:tc>
                <a:tc>
                  <a:txBody>
                    <a:bodyPr/>
                    <a:lstStyle/>
                    <a:p>
                      <a:pPr algn="l" rtl="0" fontAlgn="ctr"/>
                      <a:r>
                        <a:rPr lang="en-IN" sz="2800" u="none" strike="noStrike">
                          <a:effectLst/>
                        </a:rPr>
                        <a:t>YEAR</a:t>
                      </a:r>
                      <a:endParaRPr lang="en-IN" sz="2800" b="1" i="0" u="none" strike="noStrike">
                        <a:solidFill>
                          <a:srgbClr val="FFFFFF"/>
                        </a:solidFill>
                        <a:effectLst/>
                        <a:latin typeface="Corbel" panose="020B0503020204020204" pitchFamily="34" charset="0"/>
                      </a:endParaRPr>
                    </a:p>
                  </a:txBody>
                  <a:tcPr marL="2583" marR="2583" marT="2583" marB="0" anchor="ctr"/>
                </a:tc>
                <a:tc>
                  <a:txBody>
                    <a:bodyPr/>
                    <a:lstStyle/>
                    <a:p>
                      <a:pPr algn="l" rtl="0" fontAlgn="ctr"/>
                      <a:r>
                        <a:rPr lang="en-IN" sz="2800" u="none" strike="noStrike">
                          <a:effectLst/>
                        </a:rPr>
                        <a:t>CONTRIBUTION</a:t>
                      </a:r>
                      <a:endParaRPr lang="en-IN" sz="2800" b="1" i="0" u="none" strike="noStrike">
                        <a:solidFill>
                          <a:srgbClr val="FFFFFF"/>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804184436"/>
                  </a:ext>
                </a:extLst>
              </a:tr>
              <a:tr h="1018609">
                <a:tc>
                  <a:txBody>
                    <a:bodyPr/>
                    <a:lstStyle/>
                    <a:p>
                      <a:pPr algn="l" rtl="0" fontAlgn="ctr"/>
                      <a:r>
                        <a:rPr lang="en-US" sz="1400" u="none" strike="noStrike" dirty="0">
                          <a:effectLst/>
                        </a:rPr>
                        <a:t>Automatic Gait Recognition Based on Statistical Shape Analysis (IEEE TRANSACTIONS ON IMAGE PROCESSING)</a:t>
                      </a:r>
                      <a:endParaRPr lang="en-US"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err="1">
                          <a:effectLst/>
                        </a:rPr>
                        <a:t>liang</a:t>
                      </a:r>
                      <a:r>
                        <a:rPr lang="en-IN" sz="1400" u="none" strike="noStrike" dirty="0">
                          <a:effectLst/>
                        </a:rPr>
                        <a:t> Wang, </a:t>
                      </a:r>
                      <a:r>
                        <a:rPr lang="en-IN" sz="1400" u="none" strike="noStrike" dirty="0" err="1">
                          <a:effectLst/>
                        </a:rPr>
                        <a:t>Tieniu</a:t>
                      </a:r>
                      <a:r>
                        <a:rPr lang="en-IN" sz="1400" u="none" strike="noStrike" dirty="0">
                          <a:effectLst/>
                        </a:rPr>
                        <a:t> Tan, Senior Member, IEEE, </a:t>
                      </a:r>
                      <a:r>
                        <a:rPr lang="en-IN" sz="1400" u="none" strike="noStrike" dirty="0" err="1">
                          <a:effectLst/>
                        </a:rPr>
                        <a:t>Weiming</a:t>
                      </a:r>
                      <a:r>
                        <a:rPr lang="en-IN" sz="1400" u="none" strike="noStrike" dirty="0">
                          <a:effectLst/>
                        </a:rPr>
                        <a:t> Hu, and Huazhong Ning</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a:effectLst/>
                        </a:rPr>
                        <a:t>2003</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u="none" strike="noStrike" dirty="0">
                          <a:effectLst/>
                        </a:rPr>
                        <a:t>The development of computer vision techniques has also assured that vision-based automatic gait analysis can be gradually achieved. Increasing the applicative possibility. </a:t>
                      </a:r>
                      <a:endParaRPr lang="en-US" sz="1400" b="0" i="0" u="none" strike="noStrike" dirty="0">
                        <a:solidFill>
                          <a:srgbClr val="000000"/>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2812723157"/>
                  </a:ext>
                </a:extLst>
              </a:tr>
              <a:tr h="1018609">
                <a:tc>
                  <a:txBody>
                    <a:bodyPr/>
                    <a:lstStyle/>
                    <a:p>
                      <a:pPr algn="l" rtl="0" fontAlgn="ctr"/>
                      <a:r>
                        <a:rPr lang="en-US" sz="1400" u="none" strike="noStrike" dirty="0">
                          <a:effectLst/>
                        </a:rPr>
                        <a:t>A Framework for Evaluating the Effect of View Angle, Clothing and Carrying Condition on Gait Recognition9(The 18th International Conference on Pattern Recognition (ICPR'06))</a:t>
                      </a:r>
                      <a:endParaRPr lang="en-US"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err="1">
                          <a:effectLst/>
                        </a:rPr>
                        <a:t>Shiqi</a:t>
                      </a:r>
                      <a:r>
                        <a:rPr lang="en-IN" sz="1400" u="none" strike="noStrike" dirty="0">
                          <a:effectLst/>
                        </a:rPr>
                        <a:t> Yu, </a:t>
                      </a:r>
                      <a:r>
                        <a:rPr lang="en-IN" sz="1400" u="none" strike="noStrike" dirty="0" err="1">
                          <a:effectLst/>
                        </a:rPr>
                        <a:t>Daoliang</a:t>
                      </a:r>
                      <a:r>
                        <a:rPr lang="en-IN" sz="1400" u="none" strike="noStrike" dirty="0">
                          <a:effectLst/>
                        </a:rPr>
                        <a:t> Tan, and </a:t>
                      </a:r>
                      <a:r>
                        <a:rPr lang="en-IN" sz="1400" u="none" strike="noStrike" dirty="0" err="1">
                          <a:effectLst/>
                        </a:rPr>
                        <a:t>Tieniu</a:t>
                      </a:r>
                      <a:r>
                        <a:rPr lang="en-IN" sz="1400" u="none" strike="noStrike" dirty="0">
                          <a:effectLst/>
                        </a:rPr>
                        <a:t> Tan</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a:effectLst/>
                        </a:rPr>
                        <a:t>2006</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u="none" strike="noStrike" dirty="0">
                          <a:effectLst/>
                        </a:rPr>
                        <a:t>Learning the set up for gait data collection</a:t>
                      </a:r>
                      <a:endParaRPr lang="en-US" sz="1400" b="0" i="0" u="none" strike="noStrike" dirty="0">
                        <a:solidFill>
                          <a:srgbClr val="000000"/>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2253620041"/>
                  </a:ext>
                </a:extLst>
              </a:tr>
              <a:tr h="932327">
                <a:tc>
                  <a:txBody>
                    <a:bodyPr/>
                    <a:lstStyle/>
                    <a:p>
                      <a:pPr algn="l" rtl="0" fontAlgn="ctr"/>
                      <a:r>
                        <a:rPr lang="en-US" sz="1400" b="1" u="none" strike="noStrike" dirty="0">
                          <a:effectLst/>
                        </a:rPr>
                        <a:t>Individual Recognition Using Gait Energy Image</a:t>
                      </a:r>
                      <a:endParaRPr lang="en-US" sz="1400" b="1"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b="1" u="none" strike="noStrike" dirty="0">
                          <a:effectLst/>
                        </a:rPr>
                        <a:t>Ju Han, Student Member, IEEE, and Bir Bhanu, Fellow, IEEE</a:t>
                      </a:r>
                      <a:endParaRPr lang="en-US" sz="1400" b="1"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b="1" u="none" strike="noStrike" dirty="0">
                          <a:effectLst/>
                        </a:rPr>
                        <a:t>2006</a:t>
                      </a:r>
                      <a:endParaRPr lang="en-IN" sz="1400" b="1"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b="1" u="none" strike="noStrike" dirty="0">
                          <a:effectLst/>
                        </a:rPr>
                        <a:t>Feature extraction through Gait energy image </a:t>
                      </a:r>
                      <a:endParaRPr lang="en-US" sz="1400" b="1" i="0" u="none" strike="noStrike" dirty="0">
                        <a:solidFill>
                          <a:srgbClr val="000000"/>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2424606348"/>
                  </a:ext>
                </a:extLst>
              </a:tr>
              <a:tr h="1218726">
                <a:tc>
                  <a:txBody>
                    <a:bodyPr/>
                    <a:lstStyle/>
                    <a:p>
                      <a:pPr algn="l" rtl="0" fontAlgn="ctr"/>
                      <a:r>
                        <a:rPr lang="en-US" sz="1400" u="none" strike="noStrike" dirty="0">
                          <a:effectLst/>
                        </a:rPr>
                        <a:t>The OU-ISIR Gait Database Comprising the Large Population Dataset and Performance Evaluation of Gait Recognition(IEEE TRANSACTIONS ON INFORMATION FORENSICS AND SECURITY)</a:t>
                      </a:r>
                      <a:endParaRPr lang="en-US"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err="1">
                          <a:effectLst/>
                        </a:rPr>
                        <a:t>Haruyuki</a:t>
                      </a:r>
                      <a:r>
                        <a:rPr lang="en-IN" sz="1400" u="none" strike="noStrike" dirty="0">
                          <a:effectLst/>
                        </a:rPr>
                        <a:t> </a:t>
                      </a:r>
                      <a:r>
                        <a:rPr lang="en-IN" sz="1400" u="none" strike="noStrike" dirty="0" err="1">
                          <a:effectLst/>
                        </a:rPr>
                        <a:t>Iwama</a:t>
                      </a:r>
                      <a:r>
                        <a:rPr lang="en-IN" sz="1400" u="none" strike="noStrike" dirty="0">
                          <a:effectLst/>
                        </a:rPr>
                        <a:t>, </a:t>
                      </a:r>
                      <a:r>
                        <a:rPr lang="en-IN" sz="1400" u="none" strike="noStrike" dirty="0" err="1">
                          <a:effectLst/>
                        </a:rPr>
                        <a:t>Mayu</a:t>
                      </a:r>
                      <a:r>
                        <a:rPr lang="en-IN" sz="1400" u="none" strike="noStrike" dirty="0">
                          <a:effectLst/>
                        </a:rPr>
                        <a:t> Okumura, Yasushi </a:t>
                      </a:r>
                      <a:r>
                        <a:rPr lang="en-IN" sz="1400" u="none" strike="noStrike" dirty="0" err="1">
                          <a:effectLst/>
                        </a:rPr>
                        <a:t>Makihara</a:t>
                      </a:r>
                      <a:r>
                        <a:rPr lang="en-IN" sz="1400" u="none" strike="noStrike" dirty="0">
                          <a:effectLst/>
                        </a:rPr>
                        <a:t>, and Yasushi Yagi, Member, IEEE</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a:effectLst/>
                        </a:rPr>
                        <a:t>2012</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u="none" strike="noStrike" dirty="0">
                          <a:effectLst/>
                        </a:rPr>
                        <a:t>Getting to realize the dataset, on the no. of data set and using it accordingly</a:t>
                      </a:r>
                      <a:endParaRPr lang="en-US" sz="1400" b="0" i="0" u="none" strike="noStrike" dirty="0">
                        <a:solidFill>
                          <a:srgbClr val="000000"/>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1315152994"/>
                  </a:ext>
                </a:extLst>
              </a:tr>
              <a:tr h="1272492">
                <a:tc>
                  <a:txBody>
                    <a:bodyPr/>
                    <a:lstStyle/>
                    <a:p>
                      <a:pPr algn="l" rtl="0" fontAlgn="ctr"/>
                      <a:r>
                        <a:rPr lang="en-US" sz="1400" u="none" strike="noStrike" dirty="0">
                          <a:effectLst/>
                        </a:rPr>
                        <a:t>A Survey on Gait Recognition(ACM Computing Surveys.)</a:t>
                      </a:r>
                      <a:endParaRPr lang="en-US"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a:effectLst/>
                        </a:rPr>
                        <a:t>CHANGSHENG WAN, LI WANG and VIR V. PHOHA, </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IN" sz="1400" u="none" strike="noStrike" dirty="0">
                          <a:effectLst/>
                        </a:rPr>
                        <a:t>2018</a:t>
                      </a:r>
                      <a:endParaRPr lang="en-IN" sz="1400" b="0" i="0" u="none" strike="noStrike" dirty="0">
                        <a:solidFill>
                          <a:srgbClr val="000000"/>
                        </a:solidFill>
                        <a:effectLst/>
                        <a:latin typeface="Corbel" panose="020B0503020204020204" pitchFamily="34" charset="0"/>
                      </a:endParaRPr>
                    </a:p>
                  </a:txBody>
                  <a:tcPr marL="2583" marR="2583" marT="2583" marB="0" anchor="ctr"/>
                </a:tc>
                <a:tc>
                  <a:txBody>
                    <a:bodyPr/>
                    <a:lstStyle/>
                    <a:p>
                      <a:pPr algn="l" rtl="0" fontAlgn="ctr"/>
                      <a:r>
                        <a:rPr lang="en-US" sz="1400" u="none" strike="noStrike" dirty="0">
                          <a:effectLst/>
                        </a:rPr>
                        <a:t>First, we got to know about history of gait recognition. Early gait recognition systems are built on video. In the past several years, the industry also built gait systems using floor sensors, accelerometers, and wave radars.</a:t>
                      </a:r>
                      <a:endParaRPr lang="en-US" sz="1400" b="0" i="0" u="none" strike="noStrike" dirty="0">
                        <a:solidFill>
                          <a:srgbClr val="000000"/>
                        </a:solidFill>
                        <a:effectLst/>
                        <a:latin typeface="Corbel" panose="020B0503020204020204" pitchFamily="34" charset="0"/>
                      </a:endParaRPr>
                    </a:p>
                  </a:txBody>
                  <a:tcPr marL="2583" marR="2583" marT="2583" marB="0" anchor="ctr"/>
                </a:tc>
                <a:extLst>
                  <a:ext uri="{0D108BD9-81ED-4DB2-BD59-A6C34878D82A}">
                    <a16:rowId xmlns:a16="http://schemas.microsoft.com/office/drawing/2014/main" val="3449418136"/>
                  </a:ext>
                </a:extLst>
              </a:tr>
            </a:tbl>
          </a:graphicData>
        </a:graphic>
      </p:graphicFrame>
    </p:spTree>
    <p:extLst>
      <p:ext uri="{BB962C8B-B14F-4D97-AF65-F5344CB8AC3E}">
        <p14:creationId xmlns:p14="http://schemas.microsoft.com/office/powerpoint/2010/main" val="423041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B185-95A3-409D-BE32-78B600C540A2}"/>
              </a:ext>
            </a:extLst>
          </p:cNvPr>
          <p:cNvSpPr>
            <a:spLocks noGrp="1"/>
          </p:cNvSpPr>
          <p:nvPr>
            <p:ph type="title"/>
          </p:nvPr>
        </p:nvSpPr>
        <p:spPr/>
        <p:txBody>
          <a:bodyPr/>
          <a:lstStyle/>
          <a:p>
            <a:r>
              <a:rPr lang="en-IN" dirty="0"/>
              <a:t>Flow Chart of our Approach</a:t>
            </a:r>
          </a:p>
        </p:txBody>
      </p:sp>
      <p:pic>
        <p:nvPicPr>
          <p:cNvPr id="4" name="Content Placeholder 3" descr="A screenshot of a cell phone&#10;&#10;Description automatically generated">
            <a:extLst>
              <a:ext uri="{FF2B5EF4-FFF2-40B4-BE49-F238E27FC236}">
                <a16:creationId xmlns:a16="http://schemas.microsoft.com/office/drawing/2014/main" id="{0F4CEDCF-772D-48A5-8B52-E5A3F7E9AF62}"/>
              </a:ext>
            </a:extLst>
          </p:cNvPr>
          <p:cNvPicPr>
            <a:picLocks noGrp="1" noChangeAspect="1"/>
          </p:cNvPicPr>
          <p:nvPr>
            <p:ph idx="1"/>
          </p:nvPr>
        </p:nvPicPr>
        <p:blipFill>
          <a:blip r:embed="rId2"/>
          <a:stretch>
            <a:fillRect/>
          </a:stretch>
        </p:blipFill>
        <p:spPr>
          <a:xfrm>
            <a:off x="1327083" y="2693757"/>
            <a:ext cx="10667691" cy="2156036"/>
          </a:xfrm>
          <a:prstGeom prst="rect">
            <a:avLst/>
          </a:prstGeom>
        </p:spPr>
      </p:pic>
    </p:spTree>
    <p:extLst>
      <p:ext uri="{BB962C8B-B14F-4D97-AF65-F5344CB8AC3E}">
        <p14:creationId xmlns:p14="http://schemas.microsoft.com/office/powerpoint/2010/main" val="374413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FD96-0E9C-4658-9E01-FDC7BD724C03}"/>
              </a:ext>
            </a:extLst>
          </p:cNvPr>
          <p:cNvSpPr>
            <a:spLocks noGrp="1"/>
          </p:cNvSpPr>
          <p:nvPr>
            <p:ph type="title"/>
          </p:nvPr>
        </p:nvSpPr>
        <p:spPr>
          <a:xfrm>
            <a:off x="1484310" y="0"/>
            <a:ext cx="10018713" cy="1752599"/>
          </a:xfrm>
        </p:spPr>
        <p:txBody>
          <a:bodyPr/>
          <a:lstStyle/>
          <a:p>
            <a:r>
              <a:rPr lang="en-IN" dirty="0"/>
              <a:t>Gait Database</a:t>
            </a:r>
          </a:p>
        </p:txBody>
      </p:sp>
      <p:sp>
        <p:nvSpPr>
          <p:cNvPr id="3" name="Content Placeholder 2">
            <a:extLst>
              <a:ext uri="{FF2B5EF4-FFF2-40B4-BE49-F238E27FC236}">
                <a16:creationId xmlns:a16="http://schemas.microsoft.com/office/drawing/2014/main" id="{7B02BFF0-A88A-46A5-A6D6-75E8382411B3}"/>
              </a:ext>
            </a:extLst>
          </p:cNvPr>
          <p:cNvSpPr>
            <a:spLocks noGrp="1"/>
          </p:cNvSpPr>
          <p:nvPr>
            <p:ph idx="1"/>
          </p:nvPr>
        </p:nvSpPr>
        <p:spPr/>
        <p:txBody>
          <a:bodyPr>
            <a:noAutofit/>
          </a:bodyPr>
          <a:lstStyle/>
          <a:p>
            <a:pPr marL="342900" indent="-342900" algn="just">
              <a:buFont typeface="Arial" panose="020B0604020202020204" pitchFamily="34" charset="0"/>
              <a:buChar char="•"/>
            </a:pPr>
            <a:r>
              <a:rPr lang="en-US" sz="2100" dirty="0"/>
              <a:t>Database is important in Evaluating the robustness of the gait recognition , because walking conditions depend on time often differ between gallery and probe. </a:t>
            </a:r>
          </a:p>
          <a:p>
            <a:pPr algn="just"/>
            <a:r>
              <a:rPr lang="en-US" sz="2100" dirty="0"/>
              <a:t>For instance, the clothing and carrying conditions when walking along a street in a suit with a bag while on  business can differ from those when strolling empty-handed in casual clothes during leisure time. </a:t>
            </a:r>
          </a:p>
          <a:p>
            <a:pPr algn="just"/>
            <a:r>
              <a:rPr lang="en-US" sz="2100" dirty="0"/>
              <a:t>The second considerations important to ensure statistical reliability of the performance evaluation. </a:t>
            </a:r>
            <a:endParaRPr lang="en-US" sz="2100" dirty="0">
              <a:latin typeface="TimesNewRoman"/>
            </a:endParaRPr>
          </a:p>
          <a:p>
            <a:pPr algn="just"/>
            <a:r>
              <a:rPr lang="en-US" sz="2100" dirty="0">
                <a:solidFill>
                  <a:srgbClr val="FF0000"/>
                </a:solidFill>
                <a:latin typeface="TimesNewRoman"/>
              </a:rPr>
              <a:t>There are two considerations in constructing a gait database: </a:t>
            </a:r>
          </a:p>
          <a:p>
            <a:pPr marL="457200" lvl="1" indent="0" algn="just">
              <a:buNone/>
            </a:pPr>
            <a:r>
              <a:rPr lang="en-US" sz="1700" dirty="0">
                <a:solidFill>
                  <a:srgbClr val="FF0000"/>
                </a:solidFill>
                <a:latin typeface="TimesNewRoman"/>
              </a:rPr>
              <a:t> (1) the variation in walking condition  </a:t>
            </a:r>
            <a:r>
              <a:rPr lang="en-US" sz="1700" dirty="0" err="1">
                <a:solidFill>
                  <a:srgbClr val="FF0000"/>
                </a:solidFill>
                <a:latin typeface="TimesNewRoman"/>
              </a:rPr>
              <a:t>eg</a:t>
            </a:r>
            <a:r>
              <a:rPr lang="en-US" sz="1700" dirty="0">
                <a:solidFill>
                  <a:srgbClr val="FF0000"/>
                </a:solidFill>
                <a:latin typeface="TimesNewRoman"/>
              </a:rPr>
              <a:t> speed, view clothing </a:t>
            </a:r>
          </a:p>
          <a:p>
            <a:pPr marL="457200" lvl="1" indent="0" algn="just">
              <a:buNone/>
            </a:pPr>
            <a:r>
              <a:rPr lang="en-US" sz="1700" dirty="0">
                <a:solidFill>
                  <a:srgbClr val="FF0000"/>
                </a:solidFill>
                <a:latin typeface="TimesNewRoman"/>
              </a:rPr>
              <a:t> (2) the number and diversity of the subjects</a:t>
            </a:r>
            <a:endParaRPr lang="en-IN" sz="1700" dirty="0">
              <a:solidFill>
                <a:srgbClr val="FF0000"/>
              </a:solidFill>
            </a:endParaRPr>
          </a:p>
          <a:p>
            <a:pPr algn="just"/>
            <a:endParaRPr lang="en-IN" sz="2100" dirty="0"/>
          </a:p>
        </p:txBody>
      </p:sp>
    </p:spTree>
    <p:extLst>
      <p:ext uri="{BB962C8B-B14F-4D97-AF65-F5344CB8AC3E}">
        <p14:creationId xmlns:p14="http://schemas.microsoft.com/office/powerpoint/2010/main" val="24806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7993-DFF3-4727-AD21-B3268506CEC4}"/>
              </a:ext>
            </a:extLst>
          </p:cNvPr>
          <p:cNvSpPr>
            <a:spLocks noGrp="1"/>
          </p:cNvSpPr>
          <p:nvPr>
            <p:ph type="title"/>
          </p:nvPr>
        </p:nvSpPr>
        <p:spPr>
          <a:xfrm>
            <a:off x="1484311" y="685800"/>
            <a:ext cx="10018713" cy="1185333"/>
          </a:xfrm>
        </p:spPr>
        <p:txBody>
          <a:bodyPr>
            <a:normAutofit/>
          </a:bodyPr>
          <a:lstStyle/>
          <a:p>
            <a:pPr>
              <a:lnSpc>
                <a:spcPct val="90000"/>
              </a:lnSpc>
            </a:pPr>
            <a:r>
              <a:rPr lang="en-US" sz="2500" b="1"/>
              <a:t>OU-ISIR Biometric Database</a:t>
            </a:r>
            <a:br>
              <a:rPr lang="en-US" sz="2500" b="1"/>
            </a:br>
            <a:r>
              <a:rPr lang="en-US" sz="2500" b="1"/>
              <a:t>(</a:t>
            </a:r>
            <a:r>
              <a:rPr lang="en-US" sz="2500"/>
              <a:t>Gait Database Treadmill Dataset)</a:t>
            </a:r>
            <a:br>
              <a:rPr lang="en-US" sz="2500"/>
            </a:br>
            <a:endParaRPr lang="en-IN" sz="2500"/>
          </a:p>
        </p:txBody>
      </p:sp>
      <p:sp>
        <p:nvSpPr>
          <p:cNvPr id="3" name="Content Placeholder 2">
            <a:extLst>
              <a:ext uri="{FF2B5EF4-FFF2-40B4-BE49-F238E27FC236}">
                <a16:creationId xmlns:a16="http://schemas.microsoft.com/office/drawing/2014/main" id="{4339F8C3-E8DA-407A-8AA2-C3FDC16E0ACC}"/>
              </a:ext>
            </a:extLst>
          </p:cNvPr>
          <p:cNvSpPr>
            <a:spLocks noGrp="1"/>
          </p:cNvSpPr>
          <p:nvPr>
            <p:ph idx="1"/>
          </p:nvPr>
        </p:nvSpPr>
        <p:spPr>
          <a:xfrm>
            <a:off x="1484311" y="1998131"/>
            <a:ext cx="5370348" cy="3793069"/>
          </a:xfrm>
        </p:spPr>
        <p:txBody>
          <a:bodyPr>
            <a:normAutofit lnSpcReduction="10000"/>
          </a:bodyPr>
          <a:lstStyle/>
          <a:p>
            <a:pPr algn="just"/>
            <a:r>
              <a:rPr lang="en-US" dirty="0"/>
              <a:t>The OU-ISIR Gait Database is meant to aid research efforts in the general area of developing, testing and evaluating algorithms for gait-based human identification.</a:t>
            </a:r>
          </a:p>
          <a:p>
            <a:pPr algn="just"/>
            <a:r>
              <a:rPr lang="en-US" dirty="0"/>
              <a:t>The datasets are basically distributed </a:t>
            </a:r>
            <a:r>
              <a:rPr lang="en-US" b="1" dirty="0"/>
              <a:t>in a form of silhouette sequences</a:t>
            </a:r>
            <a:r>
              <a:rPr lang="en-US" dirty="0"/>
              <a:t> registered and size-normalized to 88 by 128 pixels size. </a:t>
            </a:r>
            <a:br>
              <a:rPr lang="en-US" dirty="0"/>
            </a:br>
            <a:endParaRPr lang="en-IN" dirty="0"/>
          </a:p>
        </p:txBody>
      </p:sp>
      <p:pic>
        <p:nvPicPr>
          <p:cNvPr id="7" name="Picture 6" descr="A person in a green room&#10;&#10;Description automatically generated">
            <a:extLst>
              <a:ext uri="{FF2B5EF4-FFF2-40B4-BE49-F238E27FC236}">
                <a16:creationId xmlns:a16="http://schemas.microsoft.com/office/drawing/2014/main" id="{9FCA24F7-0871-4136-9C6C-DBC81B28362D}"/>
              </a:ext>
            </a:extLst>
          </p:cNvPr>
          <p:cNvPicPr>
            <a:picLocks noChangeAspect="1"/>
          </p:cNvPicPr>
          <p:nvPr/>
        </p:nvPicPr>
        <p:blipFill>
          <a:blip r:embed="rId3"/>
          <a:stretch>
            <a:fillRect/>
          </a:stretch>
        </p:blipFill>
        <p:spPr>
          <a:xfrm>
            <a:off x="6953477" y="1871133"/>
            <a:ext cx="5039770" cy="131034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A picture containing indoor, green, playing, room&#10;&#10;Description automatically generated">
            <a:extLst>
              <a:ext uri="{FF2B5EF4-FFF2-40B4-BE49-F238E27FC236}">
                <a16:creationId xmlns:a16="http://schemas.microsoft.com/office/drawing/2014/main" id="{95EB2482-1884-4675-83A5-040ED7E65DE6}"/>
              </a:ext>
            </a:extLst>
          </p:cNvPr>
          <p:cNvPicPr>
            <a:picLocks noChangeAspect="1"/>
          </p:cNvPicPr>
          <p:nvPr/>
        </p:nvPicPr>
        <p:blipFill>
          <a:blip r:embed="rId4"/>
          <a:stretch>
            <a:fillRect/>
          </a:stretch>
        </p:blipFill>
        <p:spPr>
          <a:xfrm>
            <a:off x="6854654" y="4366806"/>
            <a:ext cx="5138593" cy="131034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DF4D7DD8-5156-4959-82C7-054DECEAEA02}"/>
              </a:ext>
            </a:extLst>
          </p:cNvPr>
          <p:cNvSpPr txBox="1"/>
          <p:nvPr/>
        </p:nvSpPr>
        <p:spPr>
          <a:xfrm>
            <a:off x="7622603" y="3353362"/>
            <a:ext cx="3880421" cy="646331"/>
          </a:xfrm>
          <a:prstGeom prst="rect">
            <a:avLst/>
          </a:prstGeom>
          <a:noFill/>
        </p:spPr>
        <p:txBody>
          <a:bodyPr wrap="none" rtlCol="0">
            <a:spAutoFit/>
          </a:bodyPr>
          <a:lstStyle/>
          <a:p>
            <a:r>
              <a:rPr lang="en-US" b="1" dirty="0"/>
              <a:t>Treadmill dataset A -Speed variation-</a:t>
            </a:r>
          </a:p>
          <a:p>
            <a:endParaRPr lang="en-IN" dirty="0"/>
          </a:p>
        </p:txBody>
      </p:sp>
      <p:sp>
        <p:nvSpPr>
          <p:cNvPr id="8" name="TextBox 7">
            <a:extLst>
              <a:ext uri="{FF2B5EF4-FFF2-40B4-BE49-F238E27FC236}">
                <a16:creationId xmlns:a16="http://schemas.microsoft.com/office/drawing/2014/main" id="{C09252C8-25F3-4764-8FF3-E03A7CF38192}"/>
              </a:ext>
            </a:extLst>
          </p:cNvPr>
          <p:cNvSpPr txBox="1"/>
          <p:nvPr/>
        </p:nvSpPr>
        <p:spPr>
          <a:xfrm>
            <a:off x="7556623" y="5816344"/>
            <a:ext cx="4012380" cy="646331"/>
          </a:xfrm>
          <a:prstGeom prst="rect">
            <a:avLst/>
          </a:prstGeom>
          <a:noFill/>
        </p:spPr>
        <p:txBody>
          <a:bodyPr wrap="none" rtlCol="0">
            <a:spAutoFit/>
          </a:bodyPr>
          <a:lstStyle/>
          <a:p>
            <a:r>
              <a:rPr lang="en-US" b="1" dirty="0"/>
              <a:t>Treadmill dataset B -Clothes variation-</a:t>
            </a:r>
          </a:p>
          <a:p>
            <a:endParaRPr lang="en-IN" dirty="0"/>
          </a:p>
        </p:txBody>
      </p:sp>
    </p:spTree>
    <p:extLst>
      <p:ext uri="{BB962C8B-B14F-4D97-AF65-F5344CB8AC3E}">
        <p14:creationId xmlns:p14="http://schemas.microsoft.com/office/powerpoint/2010/main" val="258861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3500-0BE7-4F83-8587-D5B89F2D153D}"/>
              </a:ext>
            </a:extLst>
          </p:cNvPr>
          <p:cNvSpPr>
            <a:spLocks noGrp="1"/>
          </p:cNvSpPr>
          <p:nvPr>
            <p:ph type="title"/>
          </p:nvPr>
        </p:nvSpPr>
        <p:spPr>
          <a:xfrm>
            <a:off x="1484310" y="41136"/>
            <a:ext cx="10018713" cy="1478280"/>
          </a:xfrm>
        </p:spPr>
        <p:txBody>
          <a:bodyPr/>
          <a:lstStyle/>
          <a:p>
            <a:r>
              <a:rPr lang="en-IN" b="1" dirty="0"/>
              <a:t>Types of Gait Recognition</a:t>
            </a:r>
          </a:p>
        </p:txBody>
      </p:sp>
      <p:sp>
        <p:nvSpPr>
          <p:cNvPr id="3" name="Content Placeholder 2">
            <a:extLst>
              <a:ext uri="{FF2B5EF4-FFF2-40B4-BE49-F238E27FC236}">
                <a16:creationId xmlns:a16="http://schemas.microsoft.com/office/drawing/2014/main" id="{85BD7DC1-0B16-4BF7-B0BC-B944B66ABCC4}"/>
              </a:ext>
            </a:extLst>
          </p:cNvPr>
          <p:cNvSpPr>
            <a:spLocks noGrp="1"/>
          </p:cNvSpPr>
          <p:nvPr>
            <p:ph idx="1"/>
          </p:nvPr>
        </p:nvSpPr>
        <p:spPr>
          <a:xfrm>
            <a:off x="1452147" y="1154837"/>
            <a:ext cx="10319070" cy="3550920"/>
          </a:xfrm>
        </p:spPr>
        <p:txBody>
          <a:bodyPr/>
          <a:lstStyle/>
          <a:p>
            <a:pPr algn="just"/>
            <a:r>
              <a:rPr lang="en-US" i="1" dirty="0"/>
              <a:t>Fixed-view: </a:t>
            </a:r>
            <a:r>
              <a:rPr lang="en-US" dirty="0"/>
              <a:t>gait recognition where both probe and gallery gaits are captured from the same view; </a:t>
            </a:r>
          </a:p>
          <a:p>
            <a:pPr algn="just"/>
            <a:r>
              <a:rPr lang="en-US" dirty="0"/>
              <a:t> </a:t>
            </a:r>
            <a:r>
              <a:rPr lang="en-US" i="1" dirty="0"/>
              <a:t>Cross-view: </a:t>
            </a:r>
            <a:r>
              <a:rPr lang="en-US" dirty="0"/>
              <a:t>gait recognition where the probe and gallery gait are captured from different views; and </a:t>
            </a:r>
          </a:p>
          <a:p>
            <a:pPr algn="just"/>
            <a:r>
              <a:rPr lang="en-US" dirty="0"/>
              <a:t> </a:t>
            </a:r>
            <a:r>
              <a:rPr lang="en-US" i="1" dirty="0"/>
              <a:t>Multi-view: </a:t>
            </a:r>
            <a:r>
              <a:rPr lang="en-US" dirty="0"/>
              <a:t>gait recognition where the probe gait under a specific view are recognized by gallery gaits from multiple view</a:t>
            </a:r>
            <a:endParaRPr lang="en-IN" dirty="0"/>
          </a:p>
        </p:txBody>
      </p:sp>
      <p:sp>
        <p:nvSpPr>
          <p:cNvPr id="7" name="Rectangle 6">
            <a:extLst>
              <a:ext uri="{FF2B5EF4-FFF2-40B4-BE49-F238E27FC236}">
                <a16:creationId xmlns:a16="http://schemas.microsoft.com/office/drawing/2014/main" id="{24ACA865-4C87-4C62-8985-42CA9861CC87}"/>
              </a:ext>
            </a:extLst>
          </p:cNvPr>
          <p:cNvSpPr/>
          <p:nvPr/>
        </p:nvSpPr>
        <p:spPr>
          <a:xfrm>
            <a:off x="2459115" y="4199138"/>
            <a:ext cx="7981024" cy="248574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CE27702-DA56-419F-BFA7-8F4D927550C3}"/>
              </a:ext>
            </a:extLst>
          </p:cNvPr>
          <p:cNvSpPr/>
          <p:nvPr/>
        </p:nvSpPr>
        <p:spPr>
          <a:xfrm>
            <a:off x="2527175" y="5289608"/>
            <a:ext cx="2763915" cy="1315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GALLERY: </a:t>
            </a:r>
            <a:r>
              <a:rPr lang="en-US" dirty="0"/>
              <a:t>It is a collection of biometric templates that form the search dataset.</a:t>
            </a:r>
            <a:endParaRPr lang="en-IN" dirty="0"/>
          </a:p>
        </p:txBody>
      </p:sp>
      <p:sp>
        <p:nvSpPr>
          <p:cNvPr id="5" name="Rectangle: Rounded Corners 4">
            <a:extLst>
              <a:ext uri="{FF2B5EF4-FFF2-40B4-BE49-F238E27FC236}">
                <a16:creationId xmlns:a16="http://schemas.microsoft.com/office/drawing/2014/main" id="{F512967E-8A3C-409C-81C4-B79B9681532B}"/>
              </a:ext>
            </a:extLst>
          </p:cNvPr>
          <p:cNvSpPr/>
          <p:nvPr/>
        </p:nvSpPr>
        <p:spPr>
          <a:xfrm>
            <a:off x="7609717" y="5289608"/>
            <a:ext cx="2763915" cy="1315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PROBE: </a:t>
            </a:r>
            <a:r>
              <a:rPr lang="en-US" sz="1600" dirty="0"/>
              <a:t>It is a collection of biometric templates that need to be recognized or identified by matching against the gallery.</a:t>
            </a:r>
            <a:endParaRPr lang="en-IN" sz="1600" dirty="0"/>
          </a:p>
        </p:txBody>
      </p:sp>
      <p:sp>
        <p:nvSpPr>
          <p:cNvPr id="9" name="TextBox 8">
            <a:extLst>
              <a:ext uri="{FF2B5EF4-FFF2-40B4-BE49-F238E27FC236}">
                <a16:creationId xmlns:a16="http://schemas.microsoft.com/office/drawing/2014/main" id="{CF28BA43-21D1-4B4D-9073-00BEE7706267}"/>
              </a:ext>
            </a:extLst>
          </p:cNvPr>
          <p:cNvSpPr txBox="1"/>
          <p:nvPr/>
        </p:nvSpPr>
        <p:spPr>
          <a:xfrm>
            <a:off x="5454978" y="4265791"/>
            <a:ext cx="2077376" cy="400110"/>
          </a:xfrm>
          <a:prstGeom prst="rect">
            <a:avLst/>
          </a:prstGeom>
          <a:noFill/>
        </p:spPr>
        <p:txBody>
          <a:bodyPr wrap="square" rtlCol="0">
            <a:spAutoFit/>
          </a:bodyPr>
          <a:lstStyle/>
          <a:p>
            <a:r>
              <a:rPr lang="en-IN" sz="2000" b="1" u="sng" dirty="0">
                <a:solidFill>
                  <a:srgbClr val="30ACEC"/>
                </a:solidFill>
              </a:rPr>
              <a:t>DATA SET MAIN</a:t>
            </a:r>
          </a:p>
        </p:txBody>
      </p:sp>
      <p:sp>
        <p:nvSpPr>
          <p:cNvPr id="15" name="Arrow: Right 14">
            <a:extLst>
              <a:ext uri="{FF2B5EF4-FFF2-40B4-BE49-F238E27FC236}">
                <a16:creationId xmlns:a16="http://schemas.microsoft.com/office/drawing/2014/main" id="{275AB31E-F1B0-40A2-9298-A18D032109FA}"/>
              </a:ext>
            </a:extLst>
          </p:cNvPr>
          <p:cNvSpPr/>
          <p:nvPr/>
        </p:nvSpPr>
        <p:spPr>
          <a:xfrm rot="3169468">
            <a:off x="6707839" y="4822387"/>
            <a:ext cx="886204" cy="651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64F5B534-5A5B-4633-BA50-C000277F2315}"/>
              </a:ext>
            </a:extLst>
          </p:cNvPr>
          <p:cNvSpPr/>
          <p:nvPr/>
        </p:nvSpPr>
        <p:spPr>
          <a:xfrm rot="7374043">
            <a:off x="5317454" y="4827378"/>
            <a:ext cx="886204" cy="651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99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58FF-0B6C-4A50-BDF2-07B66D2F8EC5}"/>
              </a:ext>
            </a:extLst>
          </p:cNvPr>
          <p:cNvSpPr>
            <a:spLocks noGrp="1"/>
          </p:cNvSpPr>
          <p:nvPr>
            <p:ph type="title"/>
          </p:nvPr>
        </p:nvSpPr>
        <p:spPr>
          <a:xfrm>
            <a:off x="1484311" y="0"/>
            <a:ext cx="10018713" cy="1752599"/>
          </a:xfrm>
        </p:spPr>
        <p:txBody>
          <a:bodyPr/>
          <a:lstStyle/>
          <a:p>
            <a:r>
              <a:rPr lang="en-IN" dirty="0"/>
              <a:t>SETUP FOR DATA COLLECTION </a:t>
            </a:r>
          </a:p>
        </p:txBody>
      </p:sp>
      <p:pic>
        <p:nvPicPr>
          <p:cNvPr id="9" name="Content Placeholder 3">
            <a:extLst>
              <a:ext uri="{FF2B5EF4-FFF2-40B4-BE49-F238E27FC236}">
                <a16:creationId xmlns:a16="http://schemas.microsoft.com/office/drawing/2014/main" id="{681A4227-7022-41FB-90A3-D46C5AFA4541}"/>
              </a:ext>
            </a:extLst>
          </p:cNvPr>
          <p:cNvPicPr>
            <a:picLocks noGrp="1" noChangeAspect="1"/>
          </p:cNvPicPr>
          <p:nvPr>
            <p:ph idx="1"/>
          </p:nvPr>
        </p:nvPicPr>
        <p:blipFill>
          <a:blip r:embed="rId2"/>
          <a:stretch>
            <a:fillRect/>
          </a:stretch>
        </p:blipFill>
        <p:spPr>
          <a:xfrm>
            <a:off x="2429364" y="1660002"/>
            <a:ext cx="8128606" cy="47847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450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DB26-AC83-4775-A9C9-169E5457F0C1}"/>
              </a:ext>
            </a:extLst>
          </p:cNvPr>
          <p:cNvSpPr>
            <a:spLocks noGrp="1"/>
          </p:cNvSpPr>
          <p:nvPr>
            <p:ph type="title"/>
          </p:nvPr>
        </p:nvSpPr>
        <p:spPr>
          <a:xfrm>
            <a:off x="1484311" y="119817"/>
            <a:ext cx="5747778" cy="1752599"/>
          </a:xfrm>
        </p:spPr>
        <p:txBody>
          <a:bodyPr>
            <a:normAutofit/>
          </a:bodyPr>
          <a:lstStyle/>
          <a:p>
            <a:r>
              <a:rPr lang="en-IN" b="1" dirty="0"/>
              <a:t>Gait Cycle</a:t>
            </a:r>
          </a:p>
        </p:txBody>
      </p:sp>
      <p:sp>
        <p:nvSpPr>
          <p:cNvPr id="8" name="Content Placeholder 7">
            <a:extLst>
              <a:ext uri="{FF2B5EF4-FFF2-40B4-BE49-F238E27FC236}">
                <a16:creationId xmlns:a16="http://schemas.microsoft.com/office/drawing/2014/main" id="{F886B32E-0CA6-4C1B-A7AD-4B40F44E0AE5}"/>
              </a:ext>
            </a:extLst>
          </p:cNvPr>
          <p:cNvSpPr>
            <a:spLocks noGrp="1"/>
          </p:cNvSpPr>
          <p:nvPr>
            <p:ph idx="1"/>
          </p:nvPr>
        </p:nvSpPr>
        <p:spPr>
          <a:xfrm>
            <a:off x="1236870" y="1200151"/>
            <a:ext cx="5747778" cy="5038724"/>
          </a:xfrm>
        </p:spPr>
        <p:txBody>
          <a:bodyPr>
            <a:normAutofit/>
          </a:bodyPr>
          <a:lstStyle/>
          <a:p>
            <a:pPr algn="just">
              <a:lnSpc>
                <a:spcPct val="90000"/>
              </a:lnSpc>
            </a:pPr>
            <a:endParaRPr lang="en-US" sz="2000" dirty="0"/>
          </a:p>
          <a:p>
            <a:pPr algn="just">
              <a:lnSpc>
                <a:spcPct val="90000"/>
              </a:lnSpc>
            </a:pPr>
            <a:r>
              <a:rPr lang="en-US" sz="2000" dirty="0"/>
              <a:t>Defined as the period from heel strike to the next heel strike of the same limb</a:t>
            </a:r>
          </a:p>
          <a:p>
            <a:pPr algn="just">
              <a:lnSpc>
                <a:spcPct val="90000"/>
              </a:lnSpc>
            </a:pPr>
            <a:r>
              <a:rPr lang="en-US" sz="2000" dirty="0"/>
              <a:t>Human gait can be generally treated as a periodic motion and expressed using the gait cycle or stride</a:t>
            </a:r>
          </a:p>
          <a:p>
            <a:pPr algn="just">
              <a:lnSpc>
                <a:spcPct val="90000"/>
              </a:lnSpc>
            </a:pPr>
            <a:r>
              <a:rPr lang="en-US" sz="2000" dirty="0"/>
              <a:t>A complete gait period consists of two steps, where each step denotes motion between successive heel strikes of opposite feet </a:t>
            </a:r>
          </a:p>
          <a:p>
            <a:pPr algn="just">
              <a:lnSpc>
                <a:spcPct val="90000"/>
              </a:lnSpc>
            </a:pPr>
            <a:r>
              <a:rPr lang="en-US" sz="2000" dirty="0"/>
              <a:t>It aims to discriminate individuals by the way they walk </a:t>
            </a:r>
          </a:p>
          <a:p>
            <a:pPr algn="just">
              <a:lnSpc>
                <a:spcPct val="90000"/>
              </a:lnSpc>
            </a:pPr>
            <a:r>
              <a:rPr lang="en-US" sz="2000" dirty="0"/>
              <a:t>It is unobtrusive</a:t>
            </a:r>
          </a:p>
          <a:p>
            <a:pPr algn="just">
              <a:lnSpc>
                <a:spcPct val="90000"/>
              </a:lnSpc>
            </a:pPr>
            <a:r>
              <a:rPr lang="en-US" sz="2000" dirty="0"/>
              <a:t>It depends on how the silhouette shape of an individual changes over time in image sequence </a:t>
            </a:r>
          </a:p>
        </p:txBody>
      </p:sp>
      <p:pic>
        <p:nvPicPr>
          <p:cNvPr id="4" name="Picture 3" descr="A picture containing building, fence&#10;&#10;Description automatically generated">
            <a:extLst>
              <a:ext uri="{FF2B5EF4-FFF2-40B4-BE49-F238E27FC236}">
                <a16:creationId xmlns:a16="http://schemas.microsoft.com/office/drawing/2014/main" id="{4E402E41-ED2D-4BA5-8802-858CEEDA23E8}"/>
              </a:ext>
            </a:extLst>
          </p:cNvPr>
          <p:cNvPicPr>
            <a:picLocks noChangeAspect="1"/>
          </p:cNvPicPr>
          <p:nvPr/>
        </p:nvPicPr>
        <p:blipFill>
          <a:blip r:embed="rId3"/>
          <a:stretch>
            <a:fillRect/>
          </a:stretch>
        </p:blipFill>
        <p:spPr>
          <a:xfrm>
            <a:off x="6984648" y="523265"/>
            <a:ext cx="4460254"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2" name="Arrow: Right 11">
            <a:extLst>
              <a:ext uri="{FF2B5EF4-FFF2-40B4-BE49-F238E27FC236}">
                <a16:creationId xmlns:a16="http://schemas.microsoft.com/office/drawing/2014/main" id="{415AB534-B8EA-4E1B-B190-417A5881E4B8}"/>
              </a:ext>
            </a:extLst>
          </p:cNvPr>
          <p:cNvSpPr/>
          <p:nvPr/>
        </p:nvSpPr>
        <p:spPr>
          <a:xfrm>
            <a:off x="5458408" y="996116"/>
            <a:ext cx="1427584" cy="204035"/>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descr="A picture containing knife, white&#10;&#10;Description automatically generated">
            <a:extLst>
              <a:ext uri="{FF2B5EF4-FFF2-40B4-BE49-F238E27FC236}">
                <a16:creationId xmlns:a16="http://schemas.microsoft.com/office/drawing/2014/main" id="{EB3C5736-C1BC-4671-9FB8-F9D596DA73AE}"/>
              </a:ext>
            </a:extLst>
          </p:cNvPr>
          <p:cNvPicPr>
            <a:picLocks noChangeAspect="1"/>
          </p:cNvPicPr>
          <p:nvPr/>
        </p:nvPicPr>
        <p:blipFill>
          <a:blip r:embed="rId4"/>
          <a:stretch>
            <a:fillRect/>
          </a:stretch>
        </p:blipFill>
        <p:spPr>
          <a:xfrm>
            <a:off x="6885992" y="3436502"/>
            <a:ext cx="4558910" cy="3015342"/>
          </a:xfrm>
          <a:prstGeom prst="rect">
            <a:avLst/>
          </a:prstGeom>
        </p:spPr>
      </p:pic>
    </p:spTree>
    <p:extLst>
      <p:ext uri="{BB962C8B-B14F-4D97-AF65-F5344CB8AC3E}">
        <p14:creationId xmlns:p14="http://schemas.microsoft.com/office/powerpoint/2010/main" val="407567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A0A9-E33D-42F1-BE5C-8E07062F09FD}"/>
              </a:ext>
            </a:extLst>
          </p:cNvPr>
          <p:cNvSpPr>
            <a:spLocks noGrp="1"/>
          </p:cNvSpPr>
          <p:nvPr>
            <p:ph type="title"/>
          </p:nvPr>
        </p:nvSpPr>
        <p:spPr>
          <a:xfrm>
            <a:off x="1484312" y="685800"/>
            <a:ext cx="5747778" cy="1752599"/>
          </a:xfrm>
        </p:spPr>
        <p:txBody>
          <a:bodyPr>
            <a:normAutofit/>
          </a:bodyPr>
          <a:lstStyle/>
          <a:p>
            <a:r>
              <a:rPr lang="en-IN" dirty="0"/>
              <a:t>GAIT ENERGY IMAGE (GEI)</a:t>
            </a:r>
          </a:p>
        </p:txBody>
      </p:sp>
      <p:sp>
        <p:nvSpPr>
          <p:cNvPr id="3" name="Content Placeholder 2">
            <a:extLst>
              <a:ext uri="{FF2B5EF4-FFF2-40B4-BE49-F238E27FC236}">
                <a16:creationId xmlns:a16="http://schemas.microsoft.com/office/drawing/2014/main" id="{D244AB25-229E-4978-9F4F-129F741D1BB5}"/>
              </a:ext>
            </a:extLst>
          </p:cNvPr>
          <p:cNvSpPr>
            <a:spLocks noGrp="1"/>
          </p:cNvSpPr>
          <p:nvPr>
            <p:ph idx="1"/>
          </p:nvPr>
        </p:nvSpPr>
        <p:spPr>
          <a:xfrm>
            <a:off x="1484311" y="2666999"/>
            <a:ext cx="5747778" cy="3124201"/>
          </a:xfrm>
        </p:spPr>
        <p:txBody>
          <a:bodyPr>
            <a:normAutofit/>
          </a:bodyPr>
          <a:lstStyle/>
          <a:p>
            <a:pPr algn="just">
              <a:lnSpc>
                <a:spcPct val="90000"/>
              </a:lnSpc>
            </a:pPr>
            <a:r>
              <a:rPr lang="en-IN" sz="1700" dirty="0" err="1"/>
              <a:t>Spatio</a:t>
            </a:r>
            <a:r>
              <a:rPr lang="en-IN" sz="1700" dirty="0"/>
              <a:t>-temporal gait representation, </a:t>
            </a:r>
            <a:r>
              <a:rPr lang="en-US" sz="1700" dirty="0"/>
              <a:t>called Gait Energy Image (GEI), to characterize human walking properties for </a:t>
            </a:r>
            <a:r>
              <a:rPr lang="en-IN" sz="1700" dirty="0"/>
              <a:t>individual recognition by gait.</a:t>
            </a:r>
          </a:p>
          <a:p>
            <a:pPr algn="just">
              <a:lnSpc>
                <a:spcPct val="90000"/>
              </a:lnSpc>
            </a:pPr>
            <a:r>
              <a:rPr lang="en-IN" sz="1700" dirty="0"/>
              <a:t>Gait Energy is the sum of the walking silhouette divided by the number of images</a:t>
            </a:r>
          </a:p>
          <a:p>
            <a:pPr algn="just">
              <a:lnSpc>
                <a:spcPct val="90000"/>
              </a:lnSpc>
            </a:pPr>
            <a:r>
              <a:rPr lang="en-IN" sz="1700" dirty="0"/>
              <a:t>GEI is the useful representation with superior selective power and strength </a:t>
            </a:r>
          </a:p>
          <a:p>
            <a:pPr algn="just">
              <a:lnSpc>
                <a:spcPct val="90000"/>
              </a:lnSpc>
            </a:pPr>
            <a:r>
              <a:rPr lang="en-US" sz="1700" dirty="0"/>
              <a:t>In one gait cycle, there are N numbers of   frames, therefore   for   one   pixel   taken   from   each   frame   (x1,x2,x3,,,xi,....,</a:t>
            </a:r>
            <a:r>
              <a:rPr lang="en-US" sz="1700" dirty="0" err="1"/>
              <a:t>xN</a:t>
            </a:r>
            <a:r>
              <a:rPr lang="en-US" sz="1700" dirty="0"/>
              <a:t>),  we  get  N  number  of  pixels  in  a  vector </a:t>
            </a:r>
            <a:endParaRPr lang="en-IN" sz="1700" dirty="0"/>
          </a:p>
          <a:p>
            <a:pPr marL="0" indent="0" algn="just">
              <a:lnSpc>
                <a:spcPct val="90000"/>
              </a:lnSpc>
              <a:buNone/>
            </a:pPr>
            <a:endParaRPr lang="en-IN" sz="1700" dirty="0"/>
          </a:p>
        </p:txBody>
      </p:sp>
      <p:pic>
        <p:nvPicPr>
          <p:cNvPr id="10" name="Picture 9" descr="A picture containing clock, drawing&#10;&#10;Description automatically generated">
            <a:extLst>
              <a:ext uri="{FF2B5EF4-FFF2-40B4-BE49-F238E27FC236}">
                <a16:creationId xmlns:a16="http://schemas.microsoft.com/office/drawing/2014/main" id="{29E4B16C-2D34-470F-98DA-B13AD4B4BFB9}"/>
              </a:ext>
            </a:extLst>
          </p:cNvPr>
          <p:cNvPicPr>
            <a:picLocks noChangeAspect="1"/>
          </p:cNvPicPr>
          <p:nvPr/>
        </p:nvPicPr>
        <p:blipFill>
          <a:blip r:embed="rId3"/>
          <a:stretch>
            <a:fillRect/>
          </a:stretch>
        </p:blipFill>
        <p:spPr>
          <a:xfrm>
            <a:off x="7378509" y="304800"/>
            <a:ext cx="4495251" cy="31242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1" name="Picture 10">
            <a:extLst>
              <a:ext uri="{FF2B5EF4-FFF2-40B4-BE49-F238E27FC236}">
                <a16:creationId xmlns:a16="http://schemas.microsoft.com/office/drawing/2014/main" id="{1843F834-DB48-4006-B382-672150865895}"/>
              </a:ext>
            </a:extLst>
          </p:cNvPr>
          <p:cNvPicPr>
            <a:picLocks noChangeAspect="1"/>
          </p:cNvPicPr>
          <p:nvPr/>
        </p:nvPicPr>
        <p:blipFill>
          <a:blip r:embed="rId4"/>
          <a:stretch>
            <a:fillRect/>
          </a:stretch>
        </p:blipFill>
        <p:spPr>
          <a:xfrm>
            <a:off x="7232089" y="4668767"/>
            <a:ext cx="4823603" cy="177267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Arrow: Down 8">
            <a:extLst>
              <a:ext uri="{FF2B5EF4-FFF2-40B4-BE49-F238E27FC236}">
                <a16:creationId xmlns:a16="http://schemas.microsoft.com/office/drawing/2014/main" id="{568B0C8D-C715-4334-B4B5-3110B5BD2770}"/>
              </a:ext>
            </a:extLst>
          </p:cNvPr>
          <p:cNvSpPr/>
          <p:nvPr/>
        </p:nvSpPr>
        <p:spPr>
          <a:xfrm rot="19781687">
            <a:off x="11256886" y="4258593"/>
            <a:ext cx="213064" cy="355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ECD9884-F30A-4968-AF60-6156CDC6E0E0}"/>
              </a:ext>
            </a:extLst>
          </p:cNvPr>
          <p:cNvSpPr txBox="1"/>
          <p:nvPr/>
        </p:nvSpPr>
        <p:spPr>
          <a:xfrm>
            <a:off x="9643890" y="3935460"/>
            <a:ext cx="2259367" cy="369332"/>
          </a:xfrm>
          <a:prstGeom prst="rect">
            <a:avLst/>
          </a:prstGeom>
          <a:noFill/>
        </p:spPr>
        <p:txBody>
          <a:bodyPr wrap="square" rtlCol="0">
            <a:spAutoFit/>
          </a:bodyPr>
          <a:lstStyle/>
          <a:p>
            <a:r>
              <a:rPr lang="en-IN" dirty="0"/>
              <a:t>ENERGY IMAGE</a:t>
            </a:r>
          </a:p>
        </p:txBody>
      </p:sp>
      <p:cxnSp>
        <p:nvCxnSpPr>
          <p:cNvPr id="14" name="Straight Connector 13">
            <a:extLst>
              <a:ext uri="{FF2B5EF4-FFF2-40B4-BE49-F238E27FC236}">
                <a16:creationId xmlns:a16="http://schemas.microsoft.com/office/drawing/2014/main" id="{53A08F6F-3A36-4DA8-8122-62EFC7384FBD}"/>
              </a:ext>
            </a:extLst>
          </p:cNvPr>
          <p:cNvCxnSpPr>
            <a:cxnSpLocks/>
          </p:cNvCxnSpPr>
          <p:nvPr/>
        </p:nvCxnSpPr>
        <p:spPr>
          <a:xfrm>
            <a:off x="11363417" y="4776186"/>
            <a:ext cx="0" cy="1603110"/>
          </a:xfrm>
          <a:prstGeom prst="line">
            <a:avLst/>
          </a:prstGeom>
          <a:ln w="762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DB8BC95A-5E4A-4F88-80C5-4A358F47E4F2}"/>
              </a:ext>
            </a:extLst>
          </p:cNvPr>
          <p:cNvCxnSpPr>
            <a:cxnSpLocks/>
          </p:cNvCxnSpPr>
          <p:nvPr/>
        </p:nvCxnSpPr>
        <p:spPr>
          <a:xfrm>
            <a:off x="11363417" y="4776186"/>
            <a:ext cx="53984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807740B-311C-4363-8E06-CEC819838198}"/>
              </a:ext>
            </a:extLst>
          </p:cNvPr>
          <p:cNvCxnSpPr>
            <a:cxnSpLocks/>
          </p:cNvCxnSpPr>
          <p:nvPr/>
        </p:nvCxnSpPr>
        <p:spPr>
          <a:xfrm>
            <a:off x="11903257" y="4776186"/>
            <a:ext cx="0" cy="16031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AD616B-99E4-4DF9-B3F1-FEA1ACD4D401}"/>
              </a:ext>
            </a:extLst>
          </p:cNvPr>
          <p:cNvCxnSpPr>
            <a:cxnSpLocks/>
          </p:cNvCxnSpPr>
          <p:nvPr/>
        </p:nvCxnSpPr>
        <p:spPr>
          <a:xfrm>
            <a:off x="11363417" y="6379296"/>
            <a:ext cx="54871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7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6D719A3-35D9-4467-8E86-FB5B7E7FCD27}"/>
              </a:ext>
            </a:extLst>
          </p:cNvPr>
          <p:cNvSpPr>
            <a:spLocks noGrp="1"/>
          </p:cNvSpPr>
          <p:nvPr>
            <p:ph idx="1"/>
          </p:nvPr>
        </p:nvSpPr>
        <p:spPr>
          <a:xfrm>
            <a:off x="1484311" y="2666999"/>
            <a:ext cx="5747778" cy="3124201"/>
          </a:xfrm>
        </p:spPr>
        <p:txBody>
          <a:bodyPr>
            <a:normAutofit/>
          </a:bodyPr>
          <a:lstStyle/>
          <a:p>
            <a:r>
              <a:rPr lang="en-US" dirty="0"/>
              <a:t>The result obtained from Gait Energy Image Process.</a:t>
            </a:r>
          </a:p>
          <a:p>
            <a:endParaRPr lang="en-US" dirty="0"/>
          </a:p>
        </p:txBody>
      </p:sp>
      <p:sp>
        <p:nvSpPr>
          <p:cNvPr id="50" name="Rounded Rectangle 6">
            <a:extLst>
              <a:ext uri="{FF2B5EF4-FFF2-40B4-BE49-F238E27FC236}">
                <a16:creationId xmlns:a16="http://schemas.microsoft.com/office/drawing/2014/main" id="{61DCA37C-CB0B-475A-B462-77C9CBA37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1757CB-9448-4218-B9DB-100CB5B940E8}"/>
              </a:ext>
            </a:extLst>
          </p:cNvPr>
          <p:cNvPicPr>
            <a:picLocks noChangeAspect="1"/>
          </p:cNvPicPr>
          <p:nvPr/>
        </p:nvPicPr>
        <p:blipFill>
          <a:blip r:embed="rId3"/>
          <a:stretch>
            <a:fillRect/>
          </a:stretch>
        </p:blipFill>
        <p:spPr>
          <a:xfrm>
            <a:off x="8509397" y="3154009"/>
            <a:ext cx="2069180" cy="2637191"/>
          </a:xfrm>
          <a:prstGeom prst="rect">
            <a:avLst/>
          </a:prstGeom>
        </p:spPr>
      </p:pic>
      <p:pic>
        <p:nvPicPr>
          <p:cNvPr id="45" name="Picture 44">
            <a:extLst>
              <a:ext uri="{FF2B5EF4-FFF2-40B4-BE49-F238E27FC236}">
                <a16:creationId xmlns:a16="http://schemas.microsoft.com/office/drawing/2014/main" id="{5BC70CD8-9032-4F5E-9899-DC44ED544B42}"/>
              </a:ext>
            </a:extLst>
          </p:cNvPr>
          <p:cNvPicPr>
            <a:picLocks noChangeAspect="1"/>
          </p:cNvPicPr>
          <p:nvPr/>
        </p:nvPicPr>
        <p:blipFill>
          <a:blip r:embed="rId4"/>
          <a:stretch>
            <a:fillRect/>
          </a:stretch>
        </p:blipFill>
        <p:spPr>
          <a:xfrm>
            <a:off x="7777972" y="1212044"/>
            <a:ext cx="3541385" cy="1035855"/>
          </a:xfrm>
          <a:prstGeom prst="rect">
            <a:avLst/>
          </a:prstGeom>
        </p:spPr>
      </p:pic>
    </p:spTree>
    <p:extLst>
      <p:ext uri="{BB962C8B-B14F-4D97-AF65-F5344CB8AC3E}">
        <p14:creationId xmlns:p14="http://schemas.microsoft.com/office/powerpoint/2010/main" val="371600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8AFE-77B1-45D4-B7DA-8A5BE9A4A7B2}"/>
              </a:ext>
            </a:extLst>
          </p:cNvPr>
          <p:cNvSpPr>
            <a:spLocks noGrp="1"/>
          </p:cNvSpPr>
          <p:nvPr>
            <p:ph type="title"/>
          </p:nvPr>
        </p:nvSpPr>
        <p:spPr>
          <a:xfrm>
            <a:off x="1484310" y="190500"/>
            <a:ext cx="4278928" cy="1752599"/>
          </a:xfrm>
        </p:spPr>
        <p:txBody>
          <a:bodyPr>
            <a:normAutofit/>
          </a:bodyPr>
          <a:lstStyle/>
          <a:p>
            <a:r>
              <a:rPr lang="en-IN" b="1" dirty="0"/>
              <a:t>Introduction</a:t>
            </a:r>
          </a:p>
        </p:txBody>
      </p:sp>
      <p:sp>
        <p:nvSpPr>
          <p:cNvPr id="3" name="Content Placeholder 2">
            <a:extLst>
              <a:ext uri="{FF2B5EF4-FFF2-40B4-BE49-F238E27FC236}">
                <a16:creationId xmlns:a16="http://schemas.microsoft.com/office/drawing/2014/main" id="{632BF3E0-9854-47DD-8142-3E2197591131}"/>
              </a:ext>
            </a:extLst>
          </p:cNvPr>
          <p:cNvSpPr>
            <a:spLocks noGrp="1"/>
          </p:cNvSpPr>
          <p:nvPr>
            <p:ph idx="1"/>
          </p:nvPr>
        </p:nvSpPr>
        <p:spPr>
          <a:xfrm>
            <a:off x="1484310" y="1866900"/>
            <a:ext cx="4278929" cy="3924300"/>
          </a:xfrm>
        </p:spPr>
        <p:txBody>
          <a:bodyPr>
            <a:normAutofit fontScale="70000" lnSpcReduction="20000"/>
          </a:bodyPr>
          <a:lstStyle/>
          <a:p>
            <a:pPr algn="just">
              <a:lnSpc>
                <a:spcPct val="90000"/>
              </a:lnSpc>
            </a:pPr>
            <a:r>
              <a:rPr lang="en-IN" dirty="0"/>
              <a:t>Biometrics </a:t>
            </a:r>
          </a:p>
          <a:p>
            <a:pPr marL="971550" lvl="1" indent="-514350" algn="just">
              <a:lnSpc>
                <a:spcPct val="90000"/>
              </a:lnSpc>
              <a:buFont typeface="+mj-lt"/>
              <a:buAutoNum type="romanLcPeriod"/>
            </a:pPr>
            <a:r>
              <a:rPr lang="en-IN" sz="2400" dirty="0"/>
              <a:t>The physiological </a:t>
            </a:r>
            <a:r>
              <a:rPr lang="en-US" sz="2400" dirty="0"/>
              <a:t>characteristics are the physical human traits hand</a:t>
            </a:r>
            <a:r>
              <a:rPr lang="en-IN" sz="2400" dirty="0"/>
              <a:t> shape, facial recognition, fingerprints, iris scans, ear shapes, skin reflection, finger vein patter recognition and palm vein images,</a:t>
            </a:r>
          </a:p>
          <a:p>
            <a:pPr algn="just">
              <a:lnSpc>
                <a:spcPct val="90000"/>
              </a:lnSpc>
            </a:pPr>
            <a:r>
              <a:rPr lang="en-IN" dirty="0"/>
              <a:t>Classifications of Biometrics &amp; examples</a:t>
            </a:r>
          </a:p>
          <a:p>
            <a:pPr lvl="1" algn="just">
              <a:lnSpc>
                <a:spcPct val="90000"/>
              </a:lnSpc>
              <a:buFont typeface="+mj-lt"/>
              <a:buAutoNum type="romanLcPeriod"/>
            </a:pPr>
            <a:r>
              <a:rPr lang="en-IN" sz="2400" dirty="0"/>
              <a:t>Behavioural(measuring of the measurable patterns we see in our day to day life)</a:t>
            </a:r>
          </a:p>
          <a:p>
            <a:pPr lvl="1" algn="just">
              <a:lnSpc>
                <a:spcPct val="90000"/>
              </a:lnSpc>
              <a:buFont typeface="+mj-lt"/>
              <a:buAutoNum type="romanLcPeriod"/>
            </a:pPr>
            <a:r>
              <a:rPr lang="en-IN" sz="2400" dirty="0"/>
              <a:t>Physiological(related to specific measurements, dimensions and characteristics of your body)</a:t>
            </a:r>
          </a:p>
          <a:p>
            <a:pPr algn="just">
              <a:lnSpc>
                <a:spcPct val="90000"/>
              </a:lnSpc>
            </a:pPr>
            <a:endParaRPr lang="en-IN" sz="1500" dirty="0"/>
          </a:p>
        </p:txBody>
      </p:sp>
      <p:pic>
        <p:nvPicPr>
          <p:cNvPr id="7" name="Picture 6" descr="A screenshot of a cell phone&#10;&#10;Description automatically generated">
            <a:extLst>
              <a:ext uri="{FF2B5EF4-FFF2-40B4-BE49-F238E27FC236}">
                <a16:creationId xmlns:a16="http://schemas.microsoft.com/office/drawing/2014/main" id="{8A1B6AAB-1C02-4826-9077-B765EDAAC779}"/>
              </a:ext>
            </a:extLst>
          </p:cNvPr>
          <p:cNvPicPr>
            <a:picLocks noChangeAspect="1"/>
          </p:cNvPicPr>
          <p:nvPr/>
        </p:nvPicPr>
        <p:blipFill>
          <a:blip r:embed="rId3"/>
          <a:stretch>
            <a:fillRect/>
          </a:stretch>
        </p:blipFill>
        <p:spPr>
          <a:xfrm>
            <a:off x="6434407" y="1488271"/>
            <a:ext cx="4744154" cy="3593696"/>
          </a:xfrm>
          <a:prstGeom prst="rect">
            <a:avLst/>
          </a:prstGeom>
        </p:spPr>
      </p:pic>
      <p:sp>
        <p:nvSpPr>
          <p:cNvPr id="8" name="TextBox 7">
            <a:extLst>
              <a:ext uri="{FF2B5EF4-FFF2-40B4-BE49-F238E27FC236}">
                <a16:creationId xmlns:a16="http://schemas.microsoft.com/office/drawing/2014/main" id="{34EE11B2-41CA-465D-A5A5-F93B8E7A2FCC}"/>
              </a:ext>
            </a:extLst>
          </p:cNvPr>
          <p:cNvSpPr txBox="1"/>
          <p:nvPr/>
        </p:nvSpPr>
        <p:spPr>
          <a:xfrm>
            <a:off x="6486143" y="5376672"/>
            <a:ext cx="5132833" cy="215444"/>
          </a:xfrm>
          <a:prstGeom prst="rect">
            <a:avLst/>
          </a:prstGeom>
          <a:noFill/>
        </p:spPr>
        <p:txBody>
          <a:bodyPr wrap="square" rtlCol="0">
            <a:spAutoFit/>
          </a:bodyPr>
          <a:lstStyle/>
          <a:p>
            <a:r>
              <a:rPr lang="en-IN" sz="800" dirty="0"/>
              <a:t>Image Courtesy: https://www.researchgate.net/figure/Various-types-of-biometric-modalities_fig1_321082969</a:t>
            </a:r>
          </a:p>
        </p:txBody>
      </p:sp>
    </p:spTree>
    <p:extLst>
      <p:ext uri="{BB962C8B-B14F-4D97-AF65-F5344CB8AC3E}">
        <p14:creationId xmlns:p14="http://schemas.microsoft.com/office/powerpoint/2010/main" val="1538196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0766-999D-4ACE-BED0-1678D6A3494D}"/>
              </a:ext>
            </a:extLst>
          </p:cNvPr>
          <p:cNvSpPr>
            <a:spLocks noGrp="1"/>
          </p:cNvSpPr>
          <p:nvPr>
            <p:ph type="title"/>
          </p:nvPr>
        </p:nvSpPr>
        <p:spPr>
          <a:xfrm>
            <a:off x="845119" y="0"/>
            <a:ext cx="5120675" cy="867792"/>
          </a:xfrm>
        </p:spPr>
        <p:txBody>
          <a:bodyPr/>
          <a:lstStyle/>
          <a:p>
            <a:r>
              <a:rPr lang="en-IN" dirty="0"/>
              <a:t>Implementation</a:t>
            </a:r>
          </a:p>
        </p:txBody>
      </p:sp>
      <p:sp>
        <p:nvSpPr>
          <p:cNvPr id="3" name="Content Placeholder 2">
            <a:extLst>
              <a:ext uri="{FF2B5EF4-FFF2-40B4-BE49-F238E27FC236}">
                <a16:creationId xmlns:a16="http://schemas.microsoft.com/office/drawing/2014/main" id="{EB4AFA8E-BE3C-41B5-9167-A52959611114}"/>
              </a:ext>
            </a:extLst>
          </p:cNvPr>
          <p:cNvSpPr>
            <a:spLocks noGrp="1"/>
          </p:cNvSpPr>
          <p:nvPr>
            <p:ph idx="1"/>
          </p:nvPr>
        </p:nvSpPr>
        <p:spPr>
          <a:xfrm>
            <a:off x="1457677" y="719091"/>
            <a:ext cx="10018713" cy="5930283"/>
          </a:xfrm>
        </p:spPr>
        <p:txBody>
          <a:bodyPr>
            <a:normAutofit fontScale="77500" lnSpcReduction="20000"/>
          </a:bodyPr>
          <a:lstStyle/>
          <a:p>
            <a:r>
              <a:rPr lang="en-US" dirty="0"/>
              <a:t>Importing libraries like </a:t>
            </a:r>
            <a:r>
              <a:rPr lang="en-US" dirty="0" err="1"/>
              <a:t>numpy</a:t>
            </a:r>
            <a:r>
              <a:rPr lang="en-US" dirty="0"/>
              <a:t>, </a:t>
            </a:r>
            <a:r>
              <a:rPr lang="en-US" dirty="0" err="1"/>
              <a:t>matplotlib.pyplot</a:t>
            </a:r>
            <a:r>
              <a:rPr lang="en-US" dirty="0"/>
              <a:t> and pandas.</a:t>
            </a:r>
          </a:p>
          <a:p>
            <a:r>
              <a:rPr lang="en-US" dirty="0"/>
              <a:t>Loading raw </a:t>
            </a:r>
            <a:r>
              <a:rPr lang="en-US" dirty="0" err="1"/>
              <a:t>datset</a:t>
            </a:r>
            <a:r>
              <a:rPr lang="en-US" dirty="0"/>
              <a:t> in the </a:t>
            </a:r>
            <a:r>
              <a:rPr lang="en-US" dirty="0" err="1"/>
              <a:t>jupyter</a:t>
            </a:r>
            <a:r>
              <a:rPr lang="en-US" dirty="0"/>
              <a:t> notebook using OS library.</a:t>
            </a:r>
          </a:p>
          <a:p>
            <a:r>
              <a:rPr lang="en-IN" dirty="0"/>
              <a:t>Calculation of Gait Cycle</a:t>
            </a:r>
          </a:p>
          <a:p>
            <a:r>
              <a:rPr lang="en-US" dirty="0"/>
              <a:t>Calculation of Gait Energy Image using </a:t>
            </a:r>
            <a:r>
              <a:rPr lang="en-US" dirty="0" err="1"/>
              <a:t>numpy</a:t>
            </a:r>
            <a:r>
              <a:rPr lang="en-US" dirty="0"/>
              <a:t> arrays and Gait Cycle</a:t>
            </a:r>
          </a:p>
          <a:p>
            <a:r>
              <a:rPr lang="en-US" dirty="0"/>
              <a:t> Creating Dataset using pandas and </a:t>
            </a:r>
            <a:r>
              <a:rPr lang="en-US" dirty="0" err="1"/>
              <a:t>numpy</a:t>
            </a:r>
            <a:r>
              <a:rPr lang="en-US" dirty="0"/>
              <a:t> libraries</a:t>
            </a:r>
          </a:p>
          <a:p>
            <a:r>
              <a:rPr lang="en-IN" dirty="0"/>
              <a:t>Importing the Dataset.</a:t>
            </a:r>
          </a:p>
          <a:p>
            <a:r>
              <a:rPr lang="en-US" dirty="0"/>
              <a:t> Dataset handling and removing noises using pandas in python.</a:t>
            </a:r>
          </a:p>
          <a:p>
            <a:r>
              <a:rPr lang="en-US" dirty="0"/>
              <a:t> Importing the </a:t>
            </a:r>
            <a:r>
              <a:rPr lang="en-US" dirty="0" err="1"/>
              <a:t>sklearn.neighbors</a:t>
            </a:r>
            <a:r>
              <a:rPr lang="en-US" dirty="0"/>
              <a:t> library and fitting K-Nearest </a:t>
            </a:r>
            <a:r>
              <a:rPr lang="en-US" dirty="0" err="1"/>
              <a:t>Neighbours</a:t>
            </a:r>
            <a:r>
              <a:rPr lang="en-US" dirty="0"/>
              <a:t> to training</a:t>
            </a:r>
          </a:p>
          <a:p>
            <a:r>
              <a:rPr lang="en-IN" dirty="0"/>
              <a:t>data.</a:t>
            </a:r>
          </a:p>
          <a:p>
            <a:r>
              <a:rPr lang="en-US" dirty="0"/>
              <a:t> Importing the </a:t>
            </a:r>
            <a:r>
              <a:rPr lang="en-US" dirty="0" err="1"/>
              <a:t>sklearn.tree</a:t>
            </a:r>
            <a:r>
              <a:rPr lang="en-US" dirty="0"/>
              <a:t> library and fitting Decision Tree to training data.</a:t>
            </a:r>
          </a:p>
          <a:p>
            <a:r>
              <a:rPr lang="en-US" dirty="0"/>
              <a:t> Importing the </a:t>
            </a:r>
            <a:r>
              <a:rPr lang="en-US" dirty="0" err="1"/>
              <a:t>sklearn.ensemble</a:t>
            </a:r>
            <a:r>
              <a:rPr lang="en-US" dirty="0"/>
              <a:t> library and fitting Random Forest to training data.</a:t>
            </a:r>
          </a:p>
          <a:p>
            <a:r>
              <a:rPr lang="en-US" dirty="0"/>
              <a:t>Testing the classifiers of different models to the testing data (new data).</a:t>
            </a:r>
          </a:p>
          <a:p>
            <a:r>
              <a:rPr lang="en-US" dirty="0"/>
              <a:t> Plotting the confusion matrix for analyzing correct/incorrect results.</a:t>
            </a:r>
          </a:p>
          <a:p>
            <a:r>
              <a:rPr lang="en-US" dirty="0"/>
              <a:t> Plotting ROC for analyzing the prediction ability of models.  </a:t>
            </a:r>
          </a:p>
          <a:p>
            <a:r>
              <a:rPr lang="en-US" dirty="0"/>
              <a:t> Plotting the bar graphs showing comparison of accuracies of different</a:t>
            </a:r>
          </a:p>
          <a:p>
            <a:r>
              <a:rPr lang="en-IN" dirty="0"/>
              <a:t>models.</a:t>
            </a:r>
          </a:p>
        </p:txBody>
      </p:sp>
    </p:spTree>
    <p:extLst>
      <p:ext uri="{BB962C8B-B14F-4D97-AF65-F5344CB8AC3E}">
        <p14:creationId xmlns:p14="http://schemas.microsoft.com/office/powerpoint/2010/main" val="317994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6226-9A13-47E4-A66D-8B48159C6E2E}"/>
              </a:ext>
            </a:extLst>
          </p:cNvPr>
          <p:cNvSpPr>
            <a:spLocks noGrp="1"/>
          </p:cNvSpPr>
          <p:nvPr>
            <p:ph type="title"/>
          </p:nvPr>
        </p:nvSpPr>
        <p:spPr>
          <a:xfrm>
            <a:off x="1484310" y="375213"/>
            <a:ext cx="4696572" cy="726311"/>
          </a:xfrm>
        </p:spPr>
        <p:txBody>
          <a:bodyPr/>
          <a:lstStyle/>
          <a:p>
            <a:r>
              <a:rPr lang="en-IN" dirty="0"/>
              <a:t>Result Analysis</a:t>
            </a:r>
          </a:p>
        </p:txBody>
      </p:sp>
      <p:sp>
        <p:nvSpPr>
          <p:cNvPr id="3" name="Content Placeholder 2">
            <a:extLst>
              <a:ext uri="{FF2B5EF4-FFF2-40B4-BE49-F238E27FC236}">
                <a16:creationId xmlns:a16="http://schemas.microsoft.com/office/drawing/2014/main" id="{9A6748A6-7DC3-47D9-9A64-03687329B083}"/>
              </a:ext>
            </a:extLst>
          </p:cNvPr>
          <p:cNvSpPr>
            <a:spLocks noGrp="1"/>
          </p:cNvSpPr>
          <p:nvPr>
            <p:ph idx="1"/>
          </p:nvPr>
        </p:nvSpPr>
        <p:spPr>
          <a:xfrm>
            <a:off x="1380138" y="1101524"/>
            <a:ext cx="10018713" cy="4489048"/>
          </a:xfrm>
        </p:spPr>
        <p:txBody>
          <a:bodyPr>
            <a:normAutofit/>
          </a:bodyPr>
          <a:lstStyle/>
          <a:p>
            <a:r>
              <a:rPr lang="en-IN" dirty="0"/>
              <a:t>In this project, we have used 3 different type of algorithms in Classification of Dataset.</a:t>
            </a:r>
          </a:p>
          <a:p>
            <a:r>
              <a:rPr lang="en-IN" dirty="0"/>
              <a:t>They are:-</a:t>
            </a:r>
          </a:p>
          <a:p>
            <a:pPr lvl="1"/>
            <a:r>
              <a:rPr lang="en-IN" dirty="0" err="1"/>
              <a:t>kNN</a:t>
            </a:r>
            <a:r>
              <a:rPr lang="en-IN" dirty="0"/>
              <a:t>(k-Nearest Neighbours)</a:t>
            </a:r>
          </a:p>
          <a:p>
            <a:pPr lvl="1"/>
            <a:r>
              <a:rPr lang="en-IN" dirty="0"/>
              <a:t>Decision Tree</a:t>
            </a:r>
          </a:p>
          <a:p>
            <a:pPr lvl="1"/>
            <a:r>
              <a:rPr lang="en-IN" dirty="0"/>
              <a:t>Random Forest </a:t>
            </a:r>
          </a:p>
          <a:p>
            <a:r>
              <a:rPr lang="en-IN" dirty="0"/>
              <a:t>Also we have used method like  ROC and Confusion matrix methods to diagnose the ability of the classifier in prediction.</a:t>
            </a:r>
          </a:p>
        </p:txBody>
      </p:sp>
    </p:spTree>
    <p:extLst>
      <p:ext uri="{BB962C8B-B14F-4D97-AF65-F5344CB8AC3E}">
        <p14:creationId xmlns:p14="http://schemas.microsoft.com/office/powerpoint/2010/main" val="125005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4E9D-5DD9-4576-BA81-88EAB3C8D107}"/>
              </a:ext>
            </a:extLst>
          </p:cNvPr>
          <p:cNvSpPr>
            <a:spLocks noGrp="1"/>
          </p:cNvSpPr>
          <p:nvPr>
            <p:ph type="title"/>
          </p:nvPr>
        </p:nvSpPr>
        <p:spPr>
          <a:xfrm>
            <a:off x="674084" y="130215"/>
            <a:ext cx="8527790" cy="1258747"/>
          </a:xfrm>
        </p:spPr>
        <p:txBody>
          <a:bodyPr/>
          <a:lstStyle/>
          <a:p>
            <a:r>
              <a:rPr lang="en-IN" dirty="0" err="1"/>
              <a:t>kNN</a:t>
            </a:r>
            <a:r>
              <a:rPr lang="en-IN" dirty="0"/>
              <a:t>(k-Nearest Neighbour) </a:t>
            </a:r>
          </a:p>
        </p:txBody>
      </p:sp>
      <p:sp>
        <p:nvSpPr>
          <p:cNvPr id="3" name="Content Placeholder 2">
            <a:extLst>
              <a:ext uri="{FF2B5EF4-FFF2-40B4-BE49-F238E27FC236}">
                <a16:creationId xmlns:a16="http://schemas.microsoft.com/office/drawing/2014/main" id="{0F07BFF3-6D34-4012-B67E-30508FA92C5C}"/>
              </a:ext>
            </a:extLst>
          </p:cNvPr>
          <p:cNvSpPr>
            <a:spLocks noGrp="1"/>
          </p:cNvSpPr>
          <p:nvPr>
            <p:ph idx="1"/>
          </p:nvPr>
        </p:nvSpPr>
        <p:spPr>
          <a:xfrm>
            <a:off x="1310689" y="324092"/>
            <a:ext cx="10018713" cy="4703180"/>
          </a:xfrm>
        </p:spPr>
        <p:txBody>
          <a:bodyPr/>
          <a:lstStyle/>
          <a:p>
            <a:r>
              <a:rPr lang="en-US" dirty="0"/>
              <a:t>The k-Nearest Neighbors (k-NN) is a popular method of classification in machine learning.</a:t>
            </a:r>
          </a:p>
          <a:p>
            <a:r>
              <a:rPr lang="en-US" dirty="0"/>
              <a:t>An object is classified by a majority vote of its neighbors, with the object being assigned to the class most common among its k nearest neighbors. This value is the average of the values of its k nearest neighbors.</a:t>
            </a:r>
          </a:p>
          <a:p>
            <a:r>
              <a:rPr lang="en-US" dirty="0"/>
              <a:t>It classifies test data by finding the most similar data points in the training data, and making an educated guess based on their classifications. </a:t>
            </a:r>
            <a:endParaRPr lang="en-IN" dirty="0"/>
          </a:p>
        </p:txBody>
      </p:sp>
      <p:pic>
        <p:nvPicPr>
          <p:cNvPr id="1026" name="Picture 2" descr="The Majority Voting KNN (K=6).  ">
            <a:extLst>
              <a:ext uri="{FF2B5EF4-FFF2-40B4-BE49-F238E27FC236}">
                <a16:creationId xmlns:a16="http://schemas.microsoft.com/office/drawing/2014/main" id="{661BC791-918F-4D83-B871-681256621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378" y="4151371"/>
            <a:ext cx="5825080" cy="257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7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F321-161E-494F-AF02-A3C9BB607EB5}"/>
              </a:ext>
            </a:extLst>
          </p:cNvPr>
          <p:cNvSpPr>
            <a:spLocks noGrp="1"/>
          </p:cNvSpPr>
          <p:nvPr>
            <p:ph type="title"/>
          </p:nvPr>
        </p:nvSpPr>
        <p:spPr>
          <a:xfrm>
            <a:off x="222672" y="95493"/>
            <a:ext cx="8585664" cy="1177724"/>
          </a:xfrm>
        </p:spPr>
        <p:txBody>
          <a:bodyPr/>
          <a:lstStyle/>
          <a:p>
            <a:r>
              <a:rPr lang="en-IN" dirty="0"/>
              <a:t>Accuracy obtained-92.21%</a:t>
            </a:r>
          </a:p>
        </p:txBody>
      </p:sp>
      <p:pic>
        <p:nvPicPr>
          <p:cNvPr id="4" name="Picture 3">
            <a:extLst>
              <a:ext uri="{FF2B5EF4-FFF2-40B4-BE49-F238E27FC236}">
                <a16:creationId xmlns:a16="http://schemas.microsoft.com/office/drawing/2014/main" id="{CAF94CA9-ED0B-4634-AD7D-67A2A153D1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80138" y="1273217"/>
            <a:ext cx="5425776" cy="3758285"/>
          </a:xfrm>
          <a:prstGeom prst="rect">
            <a:avLst/>
          </a:prstGeom>
          <a:noFill/>
          <a:ln>
            <a:noFill/>
          </a:ln>
        </p:spPr>
      </p:pic>
      <p:pic>
        <p:nvPicPr>
          <p:cNvPr id="5" name="Picture 4">
            <a:extLst>
              <a:ext uri="{FF2B5EF4-FFF2-40B4-BE49-F238E27FC236}">
                <a16:creationId xmlns:a16="http://schemas.microsoft.com/office/drawing/2014/main" id="{2B0A5690-4D0A-480D-B740-2F8211A0B2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05914" y="1273217"/>
            <a:ext cx="5116854" cy="3758285"/>
          </a:xfrm>
          <a:prstGeom prst="rect">
            <a:avLst/>
          </a:prstGeom>
          <a:noFill/>
          <a:ln>
            <a:noFill/>
          </a:ln>
        </p:spPr>
      </p:pic>
    </p:spTree>
    <p:extLst>
      <p:ext uri="{BB962C8B-B14F-4D97-AF65-F5344CB8AC3E}">
        <p14:creationId xmlns:p14="http://schemas.microsoft.com/office/powerpoint/2010/main" val="2965414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902F-3C28-4C46-9F8B-DC6D3022C294}"/>
              </a:ext>
            </a:extLst>
          </p:cNvPr>
          <p:cNvSpPr>
            <a:spLocks noGrp="1"/>
          </p:cNvSpPr>
          <p:nvPr>
            <p:ph type="title"/>
          </p:nvPr>
        </p:nvSpPr>
        <p:spPr>
          <a:xfrm>
            <a:off x="1484310" y="326986"/>
            <a:ext cx="5333178" cy="876782"/>
          </a:xfrm>
        </p:spPr>
        <p:txBody>
          <a:bodyPr/>
          <a:lstStyle/>
          <a:p>
            <a:r>
              <a:rPr lang="en-IN" dirty="0"/>
              <a:t>Decision Tree</a:t>
            </a:r>
          </a:p>
        </p:txBody>
      </p:sp>
      <p:sp>
        <p:nvSpPr>
          <p:cNvPr id="3" name="Content Placeholder 2">
            <a:extLst>
              <a:ext uri="{FF2B5EF4-FFF2-40B4-BE49-F238E27FC236}">
                <a16:creationId xmlns:a16="http://schemas.microsoft.com/office/drawing/2014/main" id="{65625262-B40C-451E-BDF5-25BBFE42EE80}"/>
              </a:ext>
            </a:extLst>
          </p:cNvPr>
          <p:cNvSpPr>
            <a:spLocks noGrp="1"/>
          </p:cNvSpPr>
          <p:nvPr>
            <p:ph idx="1"/>
          </p:nvPr>
        </p:nvSpPr>
        <p:spPr>
          <a:xfrm>
            <a:off x="1484310" y="28341"/>
            <a:ext cx="10018713" cy="4818927"/>
          </a:xfrm>
        </p:spPr>
        <p:txBody>
          <a:bodyPr/>
          <a:lstStyle/>
          <a:p>
            <a:r>
              <a:rPr lang="en-US" dirty="0"/>
              <a:t>A Decision tree is a decision support tool that uses a tree-like model.</a:t>
            </a:r>
          </a:p>
          <a:p>
            <a:r>
              <a:rPr lang="en-US" dirty="0"/>
              <a:t>It is one way to display an algorithm that only contains conditional control statements.</a:t>
            </a:r>
            <a:endParaRPr lang="en-IN" dirty="0"/>
          </a:p>
          <a:p>
            <a:endParaRPr lang="en-IN" dirty="0"/>
          </a:p>
        </p:txBody>
      </p:sp>
      <p:pic>
        <p:nvPicPr>
          <p:cNvPr id="4" name="Picture 3">
            <a:extLst>
              <a:ext uri="{FF2B5EF4-FFF2-40B4-BE49-F238E27FC236}">
                <a16:creationId xmlns:a16="http://schemas.microsoft.com/office/drawing/2014/main" id="{EE9C080F-ADCE-4D05-BDB3-2A4A24BA5E1F}"/>
              </a:ext>
            </a:extLst>
          </p:cNvPr>
          <p:cNvPicPr/>
          <p:nvPr/>
        </p:nvPicPr>
        <p:blipFill>
          <a:blip r:embed="rId2">
            <a:extLst>
              <a:ext uri="{28A0092B-C50C-407E-A947-70E740481C1C}">
                <a14:useLocalDpi xmlns:a14="http://schemas.microsoft.com/office/drawing/2010/main" val="0"/>
              </a:ext>
            </a:extLst>
          </a:blip>
          <a:stretch>
            <a:fillRect/>
          </a:stretch>
        </p:blipFill>
        <p:spPr>
          <a:xfrm>
            <a:off x="3873106" y="3058382"/>
            <a:ext cx="4182873" cy="2859174"/>
          </a:xfrm>
          <a:prstGeom prst="rect">
            <a:avLst/>
          </a:prstGeom>
        </p:spPr>
      </p:pic>
    </p:spTree>
    <p:extLst>
      <p:ext uri="{BB962C8B-B14F-4D97-AF65-F5344CB8AC3E}">
        <p14:creationId xmlns:p14="http://schemas.microsoft.com/office/powerpoint/2010/main" val="42397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4B8-EBEC-4A82-8B85-9CB008010CF8}"/>
              </a:ext>
            </a:extLst>
          </p:cNvPr>
          <p:cNvSpPr>
            <a:spLocks noGrp="1"/>
          </p:cNvSpPr>
          <p:nvPr>
            <p:ph type="title"/>
          </p:nvPr>
        </p:nvSpPr>
        <p:spPr>
          <a:xfrm>
            <a:off x="1484310" y="350135"/>
            <a:ext cx="6259152" cy="830484"/>
          </a:xfrm>
        </p:spPr>
        <p:txBody>
          <a:bodyPr/>
          <a:lstStyle/>
          <a:p>
            <a:r>
              <a:rPr lang="en-IN" dirty="0"/>
              <a:t>Accuracy obtained – 60%</a:t>
            </a:r>
          </a:p>
        </p:txBody>
      </p:sp>
      <p:sp>
        <p:nvSpPr>
          <p:cNvPr id="3" name="Content Placeholder 2">
            <a:extLst>
              <a:ext uri="{FF2B5EF4-FFF2-40B4-BE49-F238E27FC236}">
                <a16:creationId xmlns:a16="http://schemas.microsoft.com/office/drawing/2014/main" id="{A781B962-205B-4C21-8A5E-C4FEC3CD7F56}"/>
              </a:ext>
            </a:extLst>
          </p:cNvPr>
          <p:cNvSpPr>
            <a:spLocks noGrp="1"/>
          </p:cNvSpPr>
          <p:nvPr>
            <p:ph idx="1"/>
          </p:nvPr>
        </p:nvSpPr>
        <p:spPr>
          <a:xfrm flipV="1">
            <a:off x="1484310" y="5791200"/>
            <a:ext cx="10018713" cy="830484"/>
          </a:xfrm>
        </p:spPr>
        <p:txBody>
          <a:bodyPr/>
          <a:lstStyle/>
          <a:p>
            <a:endParaRPr lang="en-IN" dirty="0"/>
          </a:p>
        </p:txBody>
      </p:sp>
      <p:pic>
        <p:nvPicPr>
          <p:cNvPr id="4" name="Picture 3">
            <a:extLst>
              <a:ext uri="{FF2B5EF4-FFF2-40B4-BE49-F238E27FC236}">
                <a16:creationId xmlns:a16="http://schemas.microsoft.com/office/drawing/2014/main" id="{A4D69727-2A61-4EA9-AFD3-251646F81C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93666" y="1557821"/>
            <a:ext cx="5578729" cy="3546614"/>
          </a:xfrm>
          <a:prstGeom prst="rect">
            <a:avLst/>
          </a:prstGeom>
          <a:noFill/>
          <a:ln>
            <a:noFill/>
          </a:ln>
        </p:spPr>
      </p:pic>
      <p:pic>
        <p:nvPicPr>
          <p:cNvPr id="5" name="Picture 4">
            <a:extLst>
              <a:ext uri="{FF2B5EF4-FFF2-40B4-BE49-F238E27FC236}">
                <a16:creationId xmlns:a16="http://schemas.microsoft.com/office/drawing/2014/main" id="{374CF896-F8B0-47BA-B91B-67EA7A9065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68562" y="1557820"/>
            <a:ext cx="4985939" cy="3546613"/>
          </a:xfrm>
          <a:prstGeom prst="rect">
            <a:avLst/>
          </a:prstGeom>
          <a:noFill/>
          <a:ln>
            <a:noFill/>
          </a:ln>
        </p:spPr>
      </p:pic>
    </p:spTree>
    <p:extLst>
      <p:ext uri="{BB962C8B-B14F-4D97-AF65-F5344CB8AC3E}">
        <p14:creationId xmlns:p14="http://schemas.microsoft.com/office/powerpoint/2010/main" val="359915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20E3-59D1-4B25-8587-A61B4C4B68F5}"/>
              </a:ext>
            </a:extLst>
          </p:cNvPr>
          <p:cNvSpPr>
            <a:spLocks noGrp="1"/>
          </p:cNvSpPr>
          <p:nvPr>
            <p:ph type="title"/>
          </p:nvPr>
        </p:nvSpPr>
        <p:spPr>
          <a:xfrm>
            <a:off x="836129" y="57873"/>
            <a:ext cx="5553097" cy="1189299"/>
          </a:xfrm>
        </p:spPr>
        <p:txBody>
          <a:bodyPr/>
          <a:lstStyle/>
          <a:p>
            <a:r>
              <a:rPr lang="en-IN" dirty="0"/>
              <a:t>Random Forest </a:t>
            </a:r>
          </a:p>
        </p:txBody>
      </p:sp>
      <p:sp>
        <p:nvSpPr>
          <p:cNvPr id="3" name="Content Placeholder 2">
            <a:extLst>
              <a:ext uri="{FF2B5EF4-FFF2-40B4-BE49-F238E27FC236}">
                <a16:creationId xmlns:a16="http://schemas.microsoft.com/office/drawing/2014/main" id="{7F84D29C-5553-49D2-AB77-E5195DD48F98}"/>
              </a:ext>
            </a:extLst>
          </p:cNvPr>
          <p:cNvSpPr>
            <a:spLocks noGrp="1"/>
          </p:cNvSpPr>
          <p:nvPr>
            <p:ph idx="1"/>
          </p:nvPr>
        </p:nvSpPr>
        <p:spPr>
          <a:xfrm>
            <a:off x="1337158" y="969380"/>
            <a:ext cx="10018713" cy="3124201"/>
          </a:xfrm>
        </p:spPr>
        <p:txBody>
          <a:bodyPr/>
          <a:lstStyle/>
          <a:p>
            <a:r>
              <a:rPr lang="en-IN" dirty="0"/>
              <a:t>A Random Forest is a data construct applied to machine learning that develops large numbers of random decision trees analysing sets of variables.</a:t>
            </a:r>
          </a:p>
          <a:p>
            <a:r>
              <a:rPr lang="en-IN" dirty="0"/>
              <a:t>This type of algorithm helps to enhance the ways that technologies analyse complex data. </a:t>
            </a:r>
          </a:p>
          <a:p>
            <a:r>
              <a:rPr lang="en-IN" dirty="0"/>
              <a:t>Random forest builds multiple decision trees and merges them together to get a more accurate and stable prediction.</a:t>
            </a:r>
          </a:p>
        </p:txBody>
      </p:sp>
      <p:pic>
        <p:nvPicPr>
          <p:cNvPr id="4" name="Picture 3" descr="Image result for random forest">
            <a:extLst>
              <a:ext uri="{FF2B5EF4-FFF2-40B4-BE49-F238E27FC236}">
                <a16:creationId xmlns:a16="http://schemas.microsoft.com/office/drawing/2014/main" id="{5328E85F-B2EC-4A8F-BFBC-2ED1B59A3D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0641" y="4093581"/>
            <a:ext cx="5791746" cy="2569150"/>
          </a:xfrm>
          <a:prstGeom prst="rect">
            <a:avLst/>
          </a:prstGeom>
          <a:noFill/>
          <a:ln>
            <a:noFill/>
          </a:ln>
        </p:spPr>
      </p:pic>
    </p:spTree>
    <p:extLst>
      <p:ext uri="{BB962C8B-B14F-4D97-AF65-F5344CB8AC3E}">
        <p14:creationId xmlns:p14="http://schemas.microsoft.com/office/powerpoint/2010/main" val="1999554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57E2-7816-4F81-A20F-609DA974F7A3}"/>
              </a:ext>
            </a:extLst>
          </p:cNvPr>
          <p:cNvSpPr>
            <a:spLocks noGrp="1"/>
          </p:cNvSpPr>
          <p:nvPr>
            <p:ph type="title"/>
          </p:nvPr>
        </p:nvSpPr>
        <p:spPr>
          <a:xfrm>
            <a:off x="1333840" y="-170727"/>
            <a:ext cx="10018713" cy="1752599"/>
          </a:xfrm>
        </p:spPr>
        <p:txBody>
          <a:bodyPr>
            <a:normAutofit fontScale="90000"/>
          </a:bodyPr>
          <a:lstStyle/>
          <a:p>
            <a:r>
              <a:rPr lang="en-IN" dirty="0"/>
              <a:t>Accuracy obtained:-78.8%(without </a:t>
            </a:r>
            <a:r>
              <a:rPr lang="en-IN" dirty="0" err="1"/>
              <a:t>n_estimators</a:t>
            </a:r>
            <a:r>
              <a:rPr lang="en-IN" dirty="0"/>
              <a:t>)</a:t>
            </a:r>
            <a:br>
              <a:rPr lang="en-IN" dirty="0"/>
            </a:br>
            <a:r>
              <a:rPr lang="en-IN" dirty="0"/>
              <a:t>Accuracy obtained:-90.12%(with </a:t>
            </a:r>
            <a:r>
              <a:rPr lang="en-IN" dirty="0" err="1"/>
              <a:t>n_estimators</a:t>
            </a:r>
            <a:r>
              <a:rPr lang="en-IN" dirty="0"/>
              <a:t>=30)</a:t>
            </a:r>
          </a:p>
        </p:txBody>
      </p:sp>
      <p:sp>
        <p:nvSpPr>
          <p:cNvPr id="3" name="Content Placeholder 2">
            <a:extLst>
              <a:ext uri="{FF2B5EF4-FFF2-40B4-BE49-F238E27FC236}">
                <a16:creationId xmlns:a16="http://schemas.microsoft.com/office/drawing/2014/main" id="{9BC8EFE0-F778-4917-9CC4-B03222448827}"/>
              </a:ext>
            </a:extLst>
          </p:cNvPr>
          <p:cNvSpPr>
            <a:spLocks noGrp="1"/>
          </p:cNvSpPr>
          <p:nvPr>
            <p:ph idx="1"/>
          </p:nvPr>
        </p:nvSpPr>
        <p:spPr>
          <a:xfrm flipV="1">
            <a:off x="1484310" y="5791200"/>
            <a:ext cx="10018713" cy="621175"/>
          </a:xfrm>
        </p:spPr>
        <p:txBody>
          <a:bodyPr/>
          <a:lstStyle/>
          <a:p>
            <a:endParaRPr lang="en-IN" dirty="0"/>
          </a:p>
        </p:txBody>
      </p:sp>
      <p:pic>
        <p:nvPicPr>
          <p:cNvPr id="4" name="Picture 3">
            <a:extLst>
              <a:ext uri="{FF2B5EF4-FFF2-40B4-BE49-F238E27FC236}">
                <a16:creationId xmlns:a16="http://schemas.microsoft.com/office/drawing/2014/main" id="{290FCF21-EEFD-45F8-A8D9-8A20E4825B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3196" y="1581872"/>
            <a:ext cx="5802775" cy="3559956"/>
          </a:xfrm>
          <a:prstGeom prst="rect">
            <a:avLst/>
          </a:prstGeom>
          <a:noFill/>
          <a:ln>
            <a:noFill/>
          </a:ln>
        </p:spPr>
      </p:pic>
      <p:pic>
        <p:nvPicPr>
          <p:cNvPr id="5" name="Picture 4">
            <a:extLst>
              <a:ext uri="{FF2B5EF4-FFF2-40B4-BE49-F238E27FC236}">
                <a16:creationId xmlns:a16="http://schemas.microsoft.com/office/drawing/2014/main" id="{A0BF894A-AD93-4592-8E70-EF0FACDFEF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3840" y="1581872"/>
            <a:ext cx="5009356" cy="3559956"/>
          </a:xfrm>
          <a:prstGeom prst="rect">
            <a:avLst/>
          </a:prstGeom>
          <a:noFill/>
          <a:ln>
            <a:noFill/>
          </a:ln>
        </p:spPr>
      </p:pic>
    </p:spTree>
    <p:extLst>
      <p:ext uri="{BB962C8B-B14F-4D97-AF65-F5344CB8AC3E}">
        <p14:creationId xmlns:p14="http://schemas.microsoft.com/office/powerpoint/2010/main" val="4191599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06C6-84A0-47E5-AD90-A0924E14B854}"/>
              </a:ext>
            </a:extLst>
          </p:cNvPr>
          <p:cNvSpPr>
            <a:spLocks noGrp="1"/>
          </p:cNvSpPr>
          <p:nvPr>
            <p:ph type="title"/>
          </p:nvPr>
        </p:nvSpPr>
        <p:spPr>
          <a:xfrm>
            <a:off x="894002" y="305765"/>
            <a:ext cx="8296297" cy="761035"/>
          </a:xfrm>
        </p:spPr>
        <p:txBody>
          <a:bodyPr/>
          <a:lstStyle/>
          <a:p>
            <a:r>
              <a:rPr lang="en-IN" dirty="0"/>
              <a:t>Conclusion and Future Scope </a:t>
            </a:r>
          </a:p>
        </p:txBody>
      </p:sp>
      <p:sp>
        <p:nvSpPr>
          <p:cNvPr id="3" name="Content Placeholder 2">
            <a:extLst>
              <a:ext uri="{FF2B5EF4-FFF2-40B4-BE49-F238E27FC236}">
                <a16:creationId xmlns:a16="http://schemas.microsoft.com/office/drawing/2014/main" id="{E11AFC93-1A6E-40B9-948C-146E12DCBFCF}"/>
              </a:ext>
            </a:extLst>
          </p:cNvPr>
          <p:cNvSpPr>
            <a:spLocks noGrp="1"/>
          </p:cNvSpPr>
          <p:nvPr>
            <p:ph idx="1"/>
          </p:nvPr>
        </p:nvSpPr>
        <p:spPr>
          <a:xfrm>
            <a:off x="1542183" y="1565746"/>
            <a:ext cx="10018713" cy="4724401"/>
          </a:xfrm>
        </p:spPr>
        <p:txBody>
          <a:bodyPr>
            <a:normAutofit fontScale="92500"/>
          </a:bodyPr>
          <a:lstStyle/>
          <a:p>
            <a:r>
              <a:rPr lang="en-IN" dirty="0"/>
              <a:t>From this Project Gait </a:t>
            </a:r>
            <a:r>
              <a:rPr lang="en-IN" dirty="0" err="1"/>
              <a:t>Recogniton</a:t>
            </a:r>
            <a:r>
              <a:rPr lang="en-IN" dirty="0"/>
              <a:t> , we get to know </a:t>
            </a:r>
          </a:p>
          <a:p>
            <a:pPr lvl="1"/>
            <a:r>
              <a:rPr lang="en-IN" dirty="0"/>
              <a:t>GEI is an effective and efficient gait representation as the classifier projected great results.</a:t>
            </a:r>
          </a:p>
          <a:p>
            <a:pPr lvl="1"/>
            <a:r>
              <a:rPr lang="en-IN" dirty="0"/>
              <a:t>The proposed recognition approach achieves highly competitive performance with respect to the published major gait recognition approaches.</a:t>
            </a:r>
          </a:p>
          <a:p>
            <a:r>
              <a:rPr lang="en-IN" dirty="0"/>
              <a:t>Also we would like to expand our database and include many more variation like Age, Gender, Clothing, video capturing Environment, etc.</a:t>
            </a:r>
          </a:p>
          <a:p>
            <a:r>
              <a:rPr lang="en-IN" dirty="0"/>
              <a:t>To implement Model based feature extraction techniques on dataset.</a:t>
            </a:r>
          </a:p>
          <a:p>
            <a:r>
              <a:rPr lang="en-IN" dirty="0"/>
              <a:t>Using CNN(Convolution neural network) and RNN(Recurrent neural network)  for training and classification for more improved accuracy.</a:t>
            </a:r>
          </a:p>
          <a:p>
            <a:r>
              <a:rPr lang="en-IN" dirty="0"/>
              <a:t>To work on other feature extraction techniques like </a:t>
            </a:r>
            <a:r>
              <a:rPr lang="en-US" dirty="0"/>
              <a:t>Gait Gaussian Image (GGI),</a:t>
            </a:r>
            <a:r>
              <a:rPr lang="en-IN" dirty="0"/>
              <a:t> Gait Entropy Image (</a:t>
            </a:r>
            <a:r>
              <a:rPr lang="en-IN" dirty="0" err="1"/>
              <a:t>GEnI</a:t>
            </a:r>
            <a:r>
              <a:rPr lang="en-IN" dirty="0"/>
              <a:t>) .</a:t>
            </a:r>
          </a:p>
          <a:p>
            <a:endParaRPr lang="en-IN" dirty="0"/>
          </a:p>
          <a:p>
            <a:endParaRPr lang="en-IN" dirty="0"/>
          </a:p>
        </p:txBody>
      </p:sp>
    </p:spTree>
    <p:extLst>
      <p:ext uri="{BB962C8B-B14F-4D97-AF65-F5344CB8AC3E}">
        <p14:creationId xmlns:p14="http://schemas.microsoft.com/office/powerpoint/2010/main" val="193661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1F21-C4A6-4485-A664-816A948A3293}"/>
              </a:ext>
            </a:extLst>
          </p:cNvPr>
          <p:cNvSpPr>
            <a:spLocks noGrp="1"/>
          </p:cNvSpPr>
          <p:nvPr>
            <p:ph type="title"/>
          </p:nvPr>
        </p:nvSpPr>
        <p:spPr>
          <a:xfrm>
            <a:off x="523613" y="0"/>
            <a:ext cx="4928064" cy="1548114"/>
          </a:xfrm>
        </p:spPr>
        <p:txBody>
          <a:bodyPr/>
          <a:lstStyle/>
          <a:p>
            <a:r>
              <a:rPr lang="en-IN" dirty="0"/>
              <a:t>References</a:t>
            </a:r>
          </a:p>
        </p:txBody>
      </p:sp>
      <p:sp>
        <p:nvSpPr>
          <p:cNvPr id="3" name="Content Placeholder 2">
            <a:extLst>
              <a:ext uri="{FF2B5EF4-FFF2-40B4-BE49-F238E27FC236}">
                <a16:creationId xmlns:a16="http://schemas.microsoft.com/office/drawing/2014/main" id="{37AC7926-EE99-4DE8-8719-EAFF2D4CDEF3}"/>
              </a:ext>
            </a:extLst>
          </p:cNvPr>
          <p:cNvSpPr>
            <a:spLocks noGrp="1"/>
          </p:cNvSpPr>
          <p:nvPr>
            <p:ph idx="1"/>
          </p:nvPr>
        </p:nvSpPr>
        <p:spPr>
          <a:xfrm>
            <a:off x="1484310" y="1076447"/>
            <a:ext cx="10184077" cy="5457518"/>
          </a:xfrm>
        </p:spPr>
        <p:txBody>
          <a:bodyPr>
            <a:normAutofit fontScale="62500" lnSpcReduction="20000"/>
          </a:bodyPr>
          <a:lstStyle/>
          <a:p>
            <a:r>
              <a:rPr lang="en-US" dirty="0"/>
              <a:t>[1]Yu </a:t>
            </a:r>
            <a:r>
              <a:rPr lang="en-US" dirty="0" err="1"/>
              <a:t>Shiqi</a:t>
            </a:r>
            <a:r>
              <a:rPr lang="en-US" dirty="0"/>
              <a:t>, </a:t>
            </a:r>
            <a:r>
              <a:rPr lang="en-US" dirty="0" err="1"/>
              <a:t>Daoliang</a:t>
            </a:r>
            <a:r>
              <a:rPr lang="en-US" dirty="0"/>
              <a:t> Tan, </a:t>
            </a:r>
            <a:r>
              <a:rPr lang="en-US" dirty="0" err="1"/>
              <a:t>Tieniu</a:t>
            </a:r>
            <a:r>
              <a:rPr lang="en-US" dirty="0"/>
              <a:t> Tan, "A framework for evaluating the effect of view angle clothing and carrying condition on gait recognition", </a:t>
            </a:r>
            <a:r>
              <a:rPr lang="en-US" i="1" dirty="0"/>
              <a:t>Pattern Recognition 2006. ICPR 2006. 18th International Conference on</a:t>
            </a:r>
            <a:r>
              <a:rPr lang="en-US" dirty="0"/>
              <a:t>, vol. 4, 2006. </a:t>
            </a:r>
          </a:p>
          <a:p>
            <a:r>
              <a:rPr lang="en-IN" dirty="0"/>
              <a:t>[2] H. </a:t>
            </a:r>
            <a:r>
              <a:rPr lang="en-IN" dirty="0" err="1"/>
              <a:t>Iwama</a:t>
            </a:r>
            <a:r>
              <a:rPr lang="en-IN" dirty="0"/>
              <a:t>, M. Okumura, Y. </a:t>
            </a:r>
            <a:r>
              <a:rPr lang="en-IN" dirty="0" err="1"/>
              <a:t>Makihara</a:t>
            </a:r>
            <a:r>
              <a:rPr lang="en-IN" dirty="0"/>
              <a:t>, Y. Yagi, "The OU-ISIR gait database comprising the large population dataset and performance evaluation of gait recognition", </a:t>
            </a:r>
            <a:r>
              <a:rPr lang="en-IN" i="1" dirty="0"/>
              <a:t>IEEE Trans. Inf. Forensics </a:t>
            </a:r>
            <a:r>
              <a:rPr lang="en-IN" i="1" dirty="0" err="1"/>
              <a:t>Secur</a:t>
            </a:r>
            <a:r>
              <a:rPr lang="en-IN" i="1" dirty="0"/>
              <a:t>.</a:t>
            </a:r>
            <a:r>
              <a:rPr lang="en-IN" dirty="0"/>
              <a:t>, vol. 7, no. 5, pp. 1511-1521, 2012. </a:t>
            </a:r>
          </a:p>
          <a:p>
            <a:r>
              <a:rPr lang="en-IN" dirty="0"/>
              <a:t>[3]W. </a:t>
            </a:r>
            <a:r>
              <a:rPr lang="en-IN" dirty="0" err="1"/>
              <a:t>Kusakunniran</a:t>
            </a:r>
            <a:r>
              <a:rPr lang="en-IN" dirty="0"/>
              <a:t>, "Recognizing gaits on </a:t>
            </a:r>
            <a:r>
              <a:rPr lang="en-IN" dirty="0" err="1"/>
              <a:t>spatio</a:t>
            </a:r>
            <a:r>
              <a:rPr lang="en-IN" dirty="0"/>
              <a:t>-temporal feature domain", </a:t>
            </a:r>
            <a:r>
              <a:rPr lang="en-IN" i="1" dirty="0"/>
              <a:t>IEEE Transactions on Information Forensics and Security</a:t>
            </a:r>
            <a:r>
              <a:rPr lang="en-IN" dirty="0"/>
              <a:t>, vol. 9, no. 9, pp. 1416-1423, 2014 </a:t>
            </a:r>
          </a:p>
          <a:p>
            <a:r>
              <a:rPr lang="en-IN" dirty="0"/>
              <a:t>[4]Zhang, E.; Zhao, Y.; </a:t>
            </a:r>
            <a:r>
              <a:rPr lang="en-IN" dirty="0" err="1"/>
              <a:t>Xiong</a:t>
            </a:r>
            <a:r>
              <a:rPr lang="en-IN" dirty="0"/>
              <a:t>, W. Active energy image plus 2dlpp for gait recognition. Signal Process. 2010, 90, 2295–2302 </a:t>
            </a:r>
          </a:p>
          <a:p>
            <a:r>
              <a:rPr lang="en-IN" dirty="0"/>
              <a:t>[5]J. Han, B. Bhanu, "Individual recognition using gait energy image", </a:t>
            </a:r>
            <a:r>
              <a:rPr lang="en-IN" i="1" dirty="0"/>
              <a:t>IEEE Trans. on Pattern Anal. Mach. </a:t>
            </a:r>
            <a:r>
              <a:rPr lang="en-IN" i="1" dirty="0" err="1"/>
              <a:t>Intell</a:t>
            </a:r>
            <a:r>
              <a:rPr lang="en-IN" i="1" dirty="0"/>
              <a:t>.</a:t>
            </a:r>
            <a:r>
              <a:rPr lang="en-IN" dirty="0"/>
              <a:t>, vol. 28, pp. 316-322, 2006 </a:t>
            </a:r>
          </a:p>
          <a:p>
            <a:r>
              <a:rPr lang="en-IN" dirty="0"/>
              <a:t>[6] Changsheng Wan , Li Wang , </a:t>
            </a:r>
            <a:r>
              <a:rPr lang="en-IN" dirty="0" err="1"/>
              <a:t>Vir</a:t>
            </a:r>
            <a:r>
              <a:rPr lang="en-IN" dirty="0"/>
              <a:t> V. </a:t>
            </a:r>
            <a:r>
              <a:rPr lang="en-IN" dirty="0" err="1"/>
              <a:t>Phoha</a:t>
            </a:r>
            <a:r>
              <a:rPr lang="en-IN" dirty="0"/>
              <a:t>, “A Survey on Gait Recognition ,” </a:t>
            </a:r>
            <a:r>
              <a:rPr lang="en-IN" i="1" dirty="0"/>
              <a:t>ACM Computing Surveys (CSUR)</a:t>
            </a:r>
            <a:r>
              <a:rPr lang="en-IN" dirty="0"/>
              <a:t>, vol.51 n.5, p.1-35, January 2019 </a:t>
            </a:r>
          </a:p>
          <a:p>
            <a:r>
              <a:rPr lang="en-IN" dirty="0"/>
              <a:t>[7] </a:t>
            </a:r>
            <a:r>
              <a:rPr lang="en-IN" dirty="0" err="1"/>
              <a:t>L.Wang</a:t>
            </a:r>
            <a:r>
              <a:rPr lang="en-IN" dirty="0"/>
              <a:t>, </a:t>
            </a:r>
            <a:r>
              <a:rPr lang="en-IN" dirty="0" err="1"/>
              <a:t>T.Tan</a:t>
            </a:r>
            <a:r>
              <a:rPr lang="en-IN" dirty="0"/>
              <a:t>, </a:t>
            </a:r>
            <a:r>
              <a:rPr lang="en-IN" dirty="0" err="1"/>
              <a:t>W.Hu</a:t>
            </a:r>
            <a:r>
              <a:rPr lang="en-IN" dirty="0"/>
              <a:t>, and </a:t>
            </a:r>
            <a:r>
              <a:rPr lang="en-IN" dirty="0" err="1"/>
              <a:t>H.Ning</a:t>
            </a:r>
            <a:r>
              <a:rPr lang="en-IN" dirty="0"/>
              <a:t>, “Automatic gait recognition based on statistical shape analysis ,” </a:t>
            </a:r>
            <a:r>
              <a:rPr lang="en-IN" i="1" dirty="0"/>
              <a:t>IEEETransIP</a:t>
            </a:r>
            <a:r>
              <a:rPr lang="en-IN" dirty="0"/>
              <a:t>,12(9):1120-1131,2003. </a:t>
            </a:r>
          </a:p>
          <a:p>
            <a:r>
              <a:rPr lang="en-IN" dirty="0"/>
              <a:t>[8] Imad </a:t>
            </a:r>
            <a:r>
              <a:rPr lang="en-IN" dirty="0" err="1"/>
              <a:t>Rida</a:t>
            </a:r>
            <a:r>
              <a:rPr lang="en-IN" dirty="0"/>
              <a:t>, Noor Al-</a:t>
            </a:r>
            <a:r>
              <a:rPr lang="en-IN" dirty="0" err="1"/>
              <a:t>maadeed</a:t>
            </a:r>
            <a:r>
              <a:rPr lang="en-IN" dirty="0"/>
              <a:t>, and </a:t>
            </a:r>
            <a:r>
              <a:rPr lang="en-IN" dirty="0" err="1"/>
              <a:t>Somaya</a:t>
            </a:r>
            <a:r>
              <a:rPr lang="en-IN" dirty="0"/>
              <a:t> Al-</a:t>
            </a:r>
            <a:r>
              <a:rPr lang="en-IN" dirty="0" err="1"/>
              <a:t>maadeed</a:t>
            </a:r>
            <a:r>
              <a:rPr lang="en-IN" dirty="0"/>
              <a:t>, “Robust gait recognition: a comprehensive survey ,” </a:t>
            </a:r>
            <a:r>
              <a:rPr lang="en-IN" i="1" dirty="0" err="1"/>
              <a:t>IETBiometrics</a:t>
            </a:r>
            <a:r>
              <a:rPr lang="en-IN" dirty="0"/>
              <a:t>, 2018. DOI: 10.1049/iet-bmt.2018.5063 </a:t>
            </a:r>
          </a:p>
          <a:p>
            <a:r>
              <a:rPr lang="en-US" dirty="0"/>
              <a:t>[9] Li, S.Z., &amp; Jain, A, “Encyclopedia of biometrics,” </a:t>
            </a:r>
            <a:r>
              <a:rPr lang="en-US" i="1" dirty="0"/>
              <a:t>Berlin: Springer Publishing Company</a:t>
            </a:r>
            <a:r>
              <a:rPr lang="en-US" dirty="0"/>
              <a:t>, Incorporated (2015). </a:t>
            </a:r>
          </a:p>
          <a:p>
            <a:r>
              <a:rPr lang="en-IN" dirty="0"/>
              <a:t>[10] Arora, P., Srivastava, S.: ‘Gait recognition using gait Gaussian image’. </a:t>
            </a:r>
            <a:r>
              <a:rPr lang="en-IN" i="1" dirty="0"/>
              <a:t>Int. Conf. Signal Processing and Integrated Networks</a:t>
            </a:r>
            <a:r>
              <a:rPr lang="en-IN" dirty="0"/>
              <a:t>, 2015, Noida, India, February 2015, pp. 791–794 </a:t>
            </a:r>
          </a:p>
        </p:txBody>
      </p:sp>
    </p:spTree>
    <p:extLst>
      <p:ext uri="{BB962C8B-B14F-4D97-AF65-F5344CB8AC3E}">
        <p14:creationId xmlns:p14="http://schemas.microsoft.com/office/powerpoint/2010/main" val="352504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8812-052E-41CF-BBF1-10B0468657CB}"/>
              </a:ext>
            </a:extLst>
          </p:cNvPr>
          <p:cNvSpPr>
            <a:spLocks noGrp="1"/>
          </p:cNvSpPr>
          <p:nvPr>
            <p:ph type="title"/>
          </p:nvPr>
        </p:nvSpPr>
        <p:spPr>
          <a:xfrm>
            <a:off x="1561250" y="151028"/>
            <a:ext cx="4774447" cy="1036468"/>
          </a:xfrm>
        </p:spPr>
        <p:txBody>
          <a:bodyPr/>
          <a:lstStyle/>
          <a:p>
            <a:pPr algn="l"/>
            <a:r>
              <a:rPr lang="en-IN" b="1" dirty="0"/>
              <a:t>Motivation</a:t>
            </a:r>
          </a:p>
        </p:txBody>
      </p:sp>
      <p:sp>
        <p:nvSpPr>
          <p:cNvPr id="3" name="Content Placeholder 2">
            <a:extLst>
              <a:ext uri="{FF2B5EF4-FFF2-40B4-BE49-F238E27FC236}">
                <a16:creationId xmlns:a16="http://schemas.microsoft.com/office/drawing/2014/main" id="{62215750-4F45-4B30-BC40-11891FD098E8}"/>
              </a:ext>
            </a:extLst>
          </p:cNvPr>
          <p:cNvSpPr>
            <a:spLocks noGrp="1"/>
          </p:cNvSpPr>
          <p:nvPr>
            <p:ph idx="1"/>
          </p:nvPr>
        </p:nvSpPr>
        <p:spPr>
          <a:xfrm>
            <a:off x="1326341" y="1532137"/>
            <a:ext cx="10018713" cy="2260108"/>
          </a:xfrm>
        </p:spPr>
        <p:txBody>
          <a:bodyPr>
            <a:normAutofit fontScale="92500" lnSpcReduction="10000"/>
          </a:bodyPr>
          <a:lstStyle/>
          <a:p>
            <a:r>
              <a:rPr lang="en-IN" dirty="0"/>
              <a:t>It helps us to identify non-cooperating individuals whom we wish to identify.</a:t>
            </a:r>
          </a:p>
          <a:p>
            <a:r>
              <a:rPr lang="en-US" dirty="0"/>
              <a:t>The movie </a:t>
            </a:r>
            <a:r>
              <a:rPr lang="en-US" i="1" dirty="0">
                <a:hlinkClick r:id="rId2" tooltip="Mission: Impossible – Rogue Nation"/>
              </a:rPr>
              <a:t>Mission: Impossible – Rogue Nation</a:t>
            </a:r>
            <a:r>
              <a:rPr lang="en-US" dirty="0"/>
              <a:t> features gait analysis, in a scene where </a:t>
            </a:r>
            <a:r>
              <a:rPr lang="en-US" dirty="0">
                <a:hlinkClick r:id="rId3" tooltip="Benji Dunn"/>
              </a:rPr>
              <a:t>Benji Dunn</a:t>
            </a:r>
            <a:r>
              <a:rPr lang="en-US" dirty="0"/>
              <a:t> must infiltrate a facility that uses gait analysis software as part of its security protocol. It was our first encounter in seeing such sophisticated surveillance system, Which created a great sense of motivation in the starting run of this project.</a:t>
            </a:r>
          </a:p>
          <a:p>
            <a:pPr marL="0" indent="0">
              <a:buNone/>
            </a:pPr>
            <a:endParaRPr lang="en-IN" dirty="0"/>
          </a:p>
          <a:p>
            <a:endParaRPr lang="en-IN" dirty="0"/>
          </a:p>
        </p:txBody>
      </p:sp>
      <p:sp>
        <p:nvSpPr>
          <p:cNvPr id="4" name="TextBox 3">
            <a:extLst>
              <a:ext uri="{FF2B5EF4-FFF2-40B4-BE49-F238E27FC236}">
                <a16:creationId xmlns:a16="http://schemas.microsoft.com/office/drawing/2014/main" id="{FCA62C3F-446D-4BC7-BEF2-955902AFED0C}"/>
              </a:ext>
            </a:extLst>
          </p:cNvPr>
          <p:cNvSpPr txBox="1"/>
          <p:nvPr/>
        </p:nvSpPr>
        <p:spPr>
          <a:xfrm>
            <a:off x="973585" y="3429000"/>
            <a:ext cx="5122415" cy="707886"/>
          </a:xfrm>
          <a:prstGeom prst="rect">
            <a:avLst/>
          </a:prstGeom>
          <a:noFill/>
        </p:spPr>
        <p:txBody>
          <a:bodyPr wrap="square" rtlCol="0">
            <a:spAutoFit/>
          </a:bodyPr>
          <a:lstStyle/>
          <a:p>
            <a:r>
              <a:rPr lang="en-IN" sz="4000" b="1" dirty="0"/>
              <a:t>Aim of this Project</a:t>
            </a:r>
          </a:p>
        </p:txBody>
      </p:sp>
      <p:sp>
        <p:nvSpPr>
          <p:cNvPr id="5" name="TextBox 4">
            <a:extLst>
              <a:ext uri="{FF2B5EF4-FFF2-40B4-BE49-F238E27FC236}">
                <a16:creationId xmlns:a16="http://schemas.microsoft.com/office/drawing/2014/main" id="{53663D75-5C4D-4061-8A68-225481B8E950}"/>
              </a:ext>
            </a:extLst>
          </p:cNvPr>
          <p:cNvSpPr txBox="1"/>
          <p:nvPr/>
        </p:nvSpPr>
        <p:spPr>
          <a:xfrm>
            <a:off x="1326341" y="4154533"/>
            <a:ext cx="9818702" cy="1785104"/>
          </a:xfrm>
          <a:prstGeom prst="rect">
            <a:avLst/>
          </a:prstGeom>
          <a:noFill/>
        </p:spPr>
        <p:txBody>
          <a:bodyPr wrap="square" rtlCol="0">
            <a:spAutoFit/>
          </a:bodyPr>
          <a:lstStyle/>
          <a:p>
            <a:pPr marL="285750" indent="-285750">
              <a:buClr>
                <a:srgbClr val="30ACEC"/>
              </a:buClr>
              <a:buFont typeface="Arial" panose="020B0604020202020204" pitchFamily="34" charset="0"/>
              <a:buChar char="•"/>
            </a:pPr>
            <a:r>
              <a:rPr lang="en-IN" sz="2200" dirty="0"/>
              <a:t>As today there are many ways by which forensic system can be tricked or fooled with fake biometric data. Thus there is need for improvement of forensic system or new methods in real world.</a:t>
            </a:r>
          </a:p>
          <a:p>
            <a:pPr marL="285750" indent="-285750">
              <a:buClr>
                <a:srgbClr val="30ACEC"/>
              </a:buClr>
              <a:buFont typeface="Arial" panose="020B0604020202020204" pitchFamily="34" charset="0"/>
              <a:buChar char="•"/>
            </a:pPr>
            <a:r>
              <a:rPr lang="en-IN" sz="2200" dirty="0"/>
              <a:t>Here we are using Gait analysis as a new method in extracting biometric data and in recognition. As it is very difficult to fake someone’s walking style</a:t>
            </a:r>
          </a:p>
        </p:txBody>
      </p:sp>
    </p:spTree>
    <p:extLst>
      <p:ext uri="{BB962C8B-B14F-4D97-AF65-F5344CB8AC3E}">
        <p14:creationId xmlns:p14="http://schemas.microsoft.com/office/powerpoint/2010/main" val="2026843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D5E33E-DAFA-407A-9BFA-42DB9B2BC273}"/>
              </a:ext>
            </a:extLst>
          </p:cNvPr>
          <p:cNvSpPr/>
          <p:nvPr/>
        </p:nvSpPr>
        <p:spPr>
          <a:xfrm>
            <a:off x="4023095" y="2967335"/>
            <a:ext cx="41458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66850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E331-925D-4623-9ECC-E3990E6CC353}"/>
              </a:ext>
            </a:extLst>
          </p:cNvPr>
          <p:cNvSpPr>
            <a:spLocks noGrp="1"/>
          </p:cNvSpPr>
          <p:nvPr>
            <p:ph type="title"/>
          </p:nvPr>
        </p:nvSpPr>
        <p:spPr>
          <a:xfrm>
            <a:off x="1004917" y="148756"/>
            <a:ext cx="4392706" cy="725750"/>
          </a:xfrm>
        </p:spPr>
        <p:txBody>
          <a:bodyPr/>
          <a:lstStyle/>
          <a:p>
            <a:r>
              <a:rPr lang="en-IN" b="1" dirty="0"/>
              <a:t>Applications</a:t>
            </a:r>
          </a:p>
        </p:txBody>
      </p:sp>
      <p:pic>
        <p:nvPicPr>
          <p:cNvPr id="5" name="Content Placeholder 4">
            <a:extLst>
              <a:ext uri="{FF2B5EF4-FFF2-40B4-BE49-F238E27FC236}">
                <a16:creationId xmlns:a16="http://schemas.microsoft.com/office/drawing/2014/main" id="{7A47C8C0-7D3D-4C66-88CF-39E5764800A1}"/>
              </a:ext>
            </a:extLst>
          </p:cNvPr>
          <p:cNvPicPr>
            <a:picLocks noGrp="1" noChangeAspect="1"/>
          </p:cNvPicPr>
          <p:nvPr>
            <p:ph idx="1"/>
          </p:nvPr>
        </p:nvPicPr>
        <p:blipFill>
          <a:blip r:embed="rId2"/>
          <a:stretch>
            <a:fillRect/>
          </a:stretch>
        </p:blipFill>
        <p:spPr>
          <a:xfrm>
            <a:off x="2646946" y="874506"/>
            <a:ext cx="7844589" cy="56774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93F7921-8031-4999-8D4B-02F3603698C9}"/>
              </a:ext>
            </a:extLst>
          </p:cNvPr>
          <p:cNvSpPr txBox="1"/>
          <p:nvPr/>
        </p:nvSpPr>
        <p:spPr>
          <a:xfrm>
            <a:off x="2847975" y="6551914"/>
            <a:ext cx="9820275" cy="253916"/>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[1] http://news.bbc.co.uk/2/hi/programmes/click online/7702065.stm, ”How biometrics could change security,” BBC News, 31 Oct. 2008.</a:t>
            </a: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88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6C770E7-6F34-476D-8E18-EF42A60CAF45}"/>
              </a:ext>
            </a:extLst>
          </p:cNvPr>
          <p:cNvPicPr>
            <a:picLocks noChangeAspect="1"/>
          </p:cNvPicPr>
          <p:nvPr/>
        </p:nvPicPr>
        <p:blipFill>
          <a:blip r:embed="rId2"/>
          <a:stretch>
            <a:fillRect/>
          </a:stretch>
        </p:blipFill>
        <p:spPr>
          <a:xfrm>
            <a:off x="2289653" y="174592"/>
            <a:ext cx="8727535" cy="63105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737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0B68-6D48-48CB-BFA8-07826491D25A}"/>
              </a:ext>
            </a:extLst>
          </p:cNvPr>
          <p:cNvSpPr>
            <a:spLocks noGrp="1"/>
          </p:cNvSpPr>
          <p:nvPr>
            <p:ph type="title"/>
          </p:nvPr>
        </p:nvSpPr>
        <p:spPr>
          <a:xfrm>
            <a:off x="1484310" y="0"/>
            <a:ext cx="10018713" cy="1752599"/>
          </a:xfrm>
        </p:spPr>
        <p:txBody>
          <a:bodyPr/>
          <a:lstStyle/>
          <a:p>
            <a:r>
              <a:rPr lang="en-IN" b="1" dirty="0"/>
              <a:t>Gait: Introduction</a:t>
            </a:r>
          </a:p>
        </p:txBody>
      </p:sp>
      <p:sp>
        <p:nvSpPr>
          <p:cNvPr id="3" name="Content Placeholder 2">
            <a:extLst>
              <a:ext uri="{FF2B5EF4-FFF2-40B4-BE49-F238E27FC236}">
                <a16:creationId xmlns:a16="http://schemas.microsoft.com/office/drawing/2014/main" id="{2DFFEFF3-1954-4620-A966-37A8E7B9EF8E}"/>
              </a:ext>
            </a:extLst>
          </p:cNvPr>
          <p:cNvSpPr>
            <a:spLocks noGrp="1"/>
          </p:cNvSpPr>
          <p:nvPr>
            <p:ph idx="1"/>
          </p:nvPr>
        </p:nvSpPr>
        <p:spPr>
          <a:xfrm>
            <a:off x="1556803" y="1379221"/>
            <a:ext cx="10018713" cy="3145154"/>
          </a:xfrm>
        </p:spPr>
        <p:txBody>
          <a:bodyPr>
            <a:normAutofit/>
          </a:bodyPr>
          <a:lstStyle/>
          <a:p>
            <a:pPr algn="just"/>
            <a:r>
              <a:rPr lang="en-IN" sz="2000" dirty="0"/>
              <a:t>Human Gait</a:t>
            </a:r>
            <a:r>
              <a:rPr lang="en-US" sz="2000" dirty="0"/>
              <a:t> is defined as a translatory progression of the body as a whole produce by coordinated, rotatory movements of body segments.</a:t>
            </a:r>
            <a:endParaRPr lang="en-IN" sz="2000" dirty="0"/>
          </a:p>
          <a:p>
            <a:pPr algn="just"/>
            <a:r>
              <a:rPr lang="en-IN" sz="2000" dirty="0"/>
              <a:t>Physiological methods cannot reliably </a:t>
            </a:r>
            <a:r>
              <a:rPr lang="en-US" sz="2000" dirty="0"/>
              <a:t>recognize noncooperating individuals at a distance in the real world under changing environmental conditions </a:t>
            </a:r>
          </a:p>
          <a:p>
            <a:pPr algn="just"/>
            <a:r>
              <a:rPr lang="en-US" sz="2000" dirty="0"/>
              <a:t>Gait, which concerns recognizing individuals by the way they walk is a relatively new</a:t>
            </a:r>
            <a:r>
              <a:rPr lang="en-IN" sz="2000" dirty="0"/>
              <a:t> biometric without the above disadvantage</a:t>
            </a:r>
            <a:endParaRPr lang="en-US" sz="2000" dirty="0"/>
          </a:p>
        </p:txBody>
      </p:sp>
      <p:pic>
        <p:nvPicPr>
          <p:cNvPr id="4" name="Picture 3">
            <a:extLst>
              <a:ext uri="{FF2B5EF4-FFF2-40B4-BE49-F238E27FC236}">
                <a16:creationId xmlns:a16="http://schemas.microsoft.com/office/drawing/2014/main" id="{84A37DE7-03C6-48C6-86BF-B77033D50E09}"/>
              </a:ext>
            </a:extLst>
          </p:cNvPr>
          <p:cNvPicPr>
            <a:picLocks noChangeAspect="1"/>
          </p:cNvPicPr>
          <p:nvPr/>
        </p:nvPicPr>
        <p:blipFill>
          <a:blip r:embed="rId2"/>
          <a:stretch>
            <a:fillRect/>
          </a:stretch>
        </p:blipFill>
        <p:spPr>
          <a:xfrm>
            <a:off x="2975505" y="4524375"/>
            <a:ext cx="6240990" cy="102976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Rectangle 5">
            <a:extLst>
              <a:ext uri="{FF2B5EF4-FFF2-40B4-BE49-F238E27FC236}">
                <a16:creationId xmlns:a16="http://schemas.microsoft.com/office/drawing/2014/main" id="{0288526A-C598-4314-BE01-02821DE255FE}"/>
              </a:ext>
            </a:extLst>
          </p:cNvPr>
          <p:cNvSpPr/>
          <p:nvPr/>
        </p:nvSpPr>
        <p:spPr>
          <a:xfrm>
            <a:off x="3048000" y="5554138"/>
            <a:ext cx="6096000" cy="923330"/>
          </a:xfrm>
          <a:prstGeom prst="rect">
            <a:avLst/>
          </a:prstGeom>
        </p:spPr>
        <p:txBody>
          <a:bodyPr>
            <a:spAutoFit/>
          </a:bodyPr>
          <a:lstStyle/>
          <a:p>
            <a:r>
              <a:rPr lang="en-US" b="1" dirty="0">
                <a:latin typeface="MinionPro-Bold"/>
              </a:rPr>
              <a:t>The gait silhouettes for the extracted figure-centric images of a walking person(This is a gait of a person it shows a repeating pattern to it )</a:t>
            </a:r>
            <a:endParaRPr lang="en-IN" dirty="0"/>
          </a:p>
        </p:txBody>
      </p:sp>
    </p:spTree>
    <p:extLst>
      <p:ext uri="{BB962C8B-B14F-4D97-AF65-F5344CB8AC3E}">
        <p14:creationId xmlns:p14="http://schemas.microsoft.com/office/powerpoint/2010/main" val="307733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5BB2-5CC1-48BA-AFB6-50E3021D32E1}"/>
              </a:ext>
            </a:extLst>
          </p:cNvPr>
          <p:cNvSpPr>
            <a:spLocks noGrp="1"/>
          </p:cNvSpPr>
          <p:nvPr>
            <p:ph type="title"/>
          </p:nvPr>
        </p:nvSpPr>
        <p:spPr>
          <a:xfrm>
            <a:off x="1484312" y="685800"/>
            <a:ext cx="5747778" cy="1752599"/>
          </a:xfrm>
        </p:spPr>
        <p:txBody>
          <a:bodyPr>
            <a:normAutofit/>
          </a:bodyPr>
          <a:lstStyle/>
          <a:p>
            <a:r>
              <a:rPr lang="en-IN" b="1" dirty="0"/>
              <a:t>Gait and Stride</a:t>
            </a:r>
          </a:p>
        </p:txBody>
      </p:sp>
      <p:sp>
        <p:nvSpPr>
          <p:cNvPr id="3" name="Content Placeholder 2">
            <a:extLst>
              <a:ext uri="{FF2B5EF4-FFF2-40B4-BE49-F238E27FC236}">
                <a16:creationId xmlns:a16="http://schemas.microsoft.com/office/drawing/2014/main" id="{C62206C8-A11E-4A7A-99AC-408B3B8F34BA}"/>
              </a:ext>
            </a:extLst>
          </p:cNvPr>
          <p:cNvSpPr>
            <a:spLocks noGrp="1"/>
          </p:cNvSpPr>
          <p:nvPr>
            <p:ph idx="1"/>
          </p:nvPr>
        </p:nvSpPr>
        <p:spPr>
          <a:xfrm>
            <a:off x="1484311" y="2113281"/>
            <a:ext cx="5747778" cy="3677920"/>
          </a:xfrm>
        </p:spPr>
        <p:txBody>
          <a:bodyPr>
            <a:normAutofit lnSpcReduction="10000"/>
          </a:bodyPr>
          <a:lstStyle/>
          <a:p>
            <a:pPr algn="just">
              <a:lnSpc>
                <a:spcPct val="90000"/>
              </a:lnSpc>
            </a:pPr>
            <a:r>
              <a:rPr lang="en-IN" sz="2000" dirty="0"/>
              <a:t>Human locomotion defined as  running &amp; walking, a single walking is a series of gait cycle</a:t>
            </a:r>
          </a:p>
          <a:p>
            <a:pPr algn="just">
              <a:lnSpc>
                <a:spcPct val="90000"/>
              </a:lnSpc>
            </a:pPr>
            <a:r>
              <a:rPr lang="en-IN" sz="2000" dirty="0"/>
              <a:t>Single gait is called stride</a:t>
            </a:r>
          </a:p>
          <a:p>
            <a:pPr algn="just">
              <a:lnSpc>
                <a:spcPct val="90000"/>
              </a:lnSpc>
            </a:pPr>
            <a:r>
              <a:rPr lang="en-IN" sz="2000" dirty="0"/>
              <a:t>Gait working principle</a:t>
            </a:r>
          </a:p>
          <a:p>
            <a:pPr lvl="1" algn="just">
              <a:lnSpc>
                <a:spcPct val="90000"/>
              </a:lnSpc>
            </a:pPr>
            <a:r>
              <a:rPr lang="en-IN" dirty="0"/>
              <a:t>  Weight Acceptance</a:t>
            </a:r>
          </a:p>
          <a:p>
            <a:pPr lvl="1" algn="just">
              <a:lnSpc>
                <a:spcPct val="90000"/>
              </a:lnSpc>
            </a:pPr>
            <a:r>
              <a:rPr lang="en-IN" dirty="0"/>
              <a:t> Single Limb Support</a:t>
            </a:r>
          </a:p>
          <a:p>
            <a:pPr lvl="1" algn="just">
              <a:lnSpc>
                <a:spcPct val="90000"/>
              </a:lnSpc>
            </a:pPr>
            <a:r>
              <a:rPr lang="en-IN" dirty="0"/>
              <a:t> Limb Advancement </a:t>
            </a:r>
          </a:p>
          <a:p>
            <a:pPr algn="just">
              <a:lnSpc>
                <a:spcPct val="90000"/>
              </a:lnSpc>
            </a:pPr>
            <a:endParaRPr lang="en-IN" sz="1500" dirty="0"/>
          </a:p>
          <a:p>
            <a:pPr algn="just">
              <a:lnSpc>
                <a:spcPct val="90000"/>
              </a:lnSpc>
            </a:pPr>
            <a:r>
              <a:rPr lang="en-IN" sz="2000" dirty="0"/>
              <a:t>The pattern repeated several times to produce human locomotion</a:t>
            </a:r>
            <a:r>
              <a:rPr lang="en-IN" sz="1500" dirty="0"/>
              <a:t> </a:t>
            </a:r>
          </a:p>
        </p:txBody>
      </p:sp>
      <p:pic>
        <p:nvPicPr>
          <p:cNvPr id="7" name="Picture 6">
            <a:extLst>
              <a:ext uri="{FF2B5EF4-FFF2-40B4-BE49-F238E27FC236}">
                <a16:creationId xmlns:a16="http://schemas.microsoft.com/office/drawing/2014/main" id="{E231BDA0-9FC7-4D0A-879F-7BAA16AC0F70}"/>
              </a:ext>
            </a:extLst>
          </p:cNvPr>
          <p:cNvPicPr>
            <a:picLocks noChangeAspect="1"/>
          </p:cNvPicPr>
          <p:nvPr/>
        </p:nvPicPr>
        <p:blipFill>
          <a:blip r:embed="rId3"/>
          <a:stretch>
            <a:fillRect/>
          </a:stretch>
        </p:blipFill>
        <p:spPr>
          <a:xfrm>
            <a:off x="7235337" y="203201"/>
            <a:ext cx="4863741" cy="30276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4" name="Picture 13" descr="People around each other&#10;&#10;Description automatically generated">
            <a:extLst>
              <a:ext uri="{FF2B5EF4-FFF2-40B4-BE49-F238E27FC236}">
                <a16:creationId xmlns:a16="http://schemas.microsoft.com/office/drawing/2014/main" id="{51BFAD82-E383-42F2-B9A2-DE85BFE848F0}"/>
              </a:ext>
            </a:extLst>
          </p:cNvPr>
          <p:cNvPicPr>
            <a:picLocks noChangeAspect="1"/>
          </p:cNvPicPr>
          <p:nvPr/>
        </p:nvPicPr>
        <p:blipFill>
          <a:blip r:embed="rId4"/>
          <a:stretch>
            <a:fillRect/>
          </a:stretch>
        </p:blipFill>
        <p:spPr>
          <a:xfrm>
            <a:off x="7235337" y="3429000"/>
            <a:ext cx="4863741" cy="2920998"/>
          </a:xfrm>
          <a:prstGeom prst="roundRect">
            <a:avLst>
              <a:gd name="adj" fmla="val 5913"/>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3588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6E83-AC60-4AEE-B29A-75278D7A8B73}"/>
              </a:ext>
            </a:extLst>
          </p:cNvPr>
          <p:cNvSpPr>
            <a:spLocks noGrp="1"/>
          </p:cNvSpPr>
          <p:nvPr>
            <p:ph type="title"/>
          </p:nvPr>
        </p:nvSpPr>
        <p:spPr>
          <a:xfrm>
            <a:off x="1484311" y="685801"/>
            <a:ext cx="10018713" cy="1224280"/>
          </a:xfrm>
        </p:spPr>
        <p:txBody>
          <a:bodyPr/>
          <a:lstStyle/>
          <a:p>
            <a:r>
              <a:rPr lang="en-IN" b="1" dirty="0"/>
              <a:t>Gait Methods </a:t>
            </a:r>
          </a:p>
        </p:txBody>
      </p:sp>
      <p:sp>
        <p:nvSpPr>
          <p:cNvPr id="3" name="Content Placeholder 2">
            <a:extLst>
              <a:ext uri="{FF2B5EF4-FFF2-40B4-BE49-F238E27FC236}">
                <a16:creationId xmlns:a16="http://schemas.microsoft.com/office/drawing/2014/main" id="{BCC9B33D-23F2-41B3-B2AF-B538ED8C1600}"/>
              </a:ext>
            </a:extLst>
          </p:cNvPr>
          <p:cNvSpPr>
            <a:spLocks noGrp="1"/>
          </p:cNvSpPr>
          <p:nvPr>
            <p:ph idx="1"/>
          </p:nvPr>
        </p:nvSpPr>
        <p:spPr/>
        <p:txBody>
          <a:bodyPr>
            <a:normAutofit fontScale="92500"/>
          </a:bodyPr>
          <a:lstStyle/>
          <a:p>
            <a:pPr algn="just"/>
            <a:r>
              <a:rPr lang="en-IN" dirty="0"/>
              <a:t>Model-based approaches are based </a:t>
            </a:r>
            <a:r>
              <a:rPr lang="en-US" dirty="0"/>
              <a:t>on prior knowledge and often require both a structural and a motion model to capture both static and dynamic information of the gait.(can be made by primitive shapes and geometric shapes such as {cylinders, cones, blobs} which describes the edge of these body parts).</a:t>
            </a:r>
          </a:p>
          <a:p>
            <a:pPr algn="just"/>
            <a:r>
              <a:rPr lang="en-US" dirty="0"/>
              <a:t> The structural models describes the body topology of a person such as stride length, height, hip, torso and knee.  </a:t>
            </a:r>
          </a:p>
          <a:p>
            <a:pPr algn="just"/>
            <a:r>
              <a:rPr lang="en-US" dirty="0"/>
              <a:t>In the other side, a motion model attempts to describe the dynamics of the motion </a:t>
            </a:r>
            <a:r>
              <a:rPr lang="en-IN" dirty="0"/>
              <a:t>of each body-part </a:t>
            </a:r>
          </a:p>
        </p:txBody>
      </p:sp>
      <p:sp>
        <p:nvSpPr>
          <p:cNvPr id="7" name="Rectangle 6">
            <a:extLst>
              <a:ext uri="{FF2B5EF4-FFF2-40B4-BE49-F238E27FC236}">
                <a16:creationId xmlns:a16="http://schemas.microsoft.com/office/drawing/2014/main" id="{9CFE2384-430B-4279-9656-576603ABB97A}"/>
              </a:ext>
            </a:extLst>
          </p:cNvPr>
          <p:cNvSpPr/>
          <p:nvPr/>
        </p:nvSpPr>
        <p:spPr>
          <a:xfrm>
            <a:off x="2065020" y="6001435"/>
            <a:ext cx="7034510" cy="430887"/>
          </a:xfrm>
          <a:prstGeom prst="rect">
            <a:avLst/>
          </a:prstGeom>
        </p:spPr>
        <p:txBody>
          <a:bodyPr wrap="square">
            <a:spAutoFit/>
          </a:bodyPr>
          <a:lstStyle/>
          <a:p>
            <a:r>
              <a:rPr lang="en-IN" sz="1100" dirty="0"/>
              <a:t>Imad Rida1, Noor </a:t>
            </a:r>
            <a:r>
              <a:rPr lang="en-IN" sz="1100" dirty="0" err="1"/>
              <a:t>Almaadeed</a:t>
            </a:r>
            <a:r>
              <a:rPr lang="en-IN" sz="1100" dirty="0"/>
              <a:t> 1, </a:t>
            </a:r>
            <a:r>
              <a:rPr lang="en-IN" sz="1100" dirty="0" err="1"/>
              <a:t>Somaya</a:t>
            </a:r>
            <a:r>
              <a:rPr lang="en-IN" sz="1100" dirty="0"/>
              <a:t> Almaadeed1 </a:t>
            </a:r>
            <a:r>
              <a:rPr lang="en-IN" sz="1100" b="1" dirty="0">
                <a:latin typeface="NimbusSanL-Bold"/>
              </a:rPr>
              <a:t>Robust gait recognition: a comprehensive survey</a:t>
            </a:r>
            <a:r>
              <a:rPr lang="en-IN" sz="1100" dirty="0"/>
              <a:t> IET Research Journals 2015</a:t>
            </a:r>
          </a:p>
        </p:txBody>
      </p:sp>
      <p:sp>
        <p:nvSpPr>
          <p:cNvPr id="4" name="TextBox 3">
            <a:extLst>
              <a:ext uri="{FF2B5EF4-FFF2-40B4-BE49-F238E27FC236}">
                <a16:creationId xmlns:a16="http://schemas.microsoft.com/office/drawing/2014/main" id="{E31E6EA9-15AC-465D-B807-C8EC9E358B36}"/>
              </a:ext>
            </a:extLst>
          </p:cNvPr>
          <p:cNvSpPr txBox="1"/>
          <p:nvPr/>
        </p:nvSpPr>
        <p:spPr>
          <a:xfrm>
            <a:off x="1757680" y="2195154"/>
            <a:ext cx="4917440" cy="523220"/>
          </a:xfrm>
          <a:prstGeom prst="rect">
            <a:avLst/>
          </a:prstGeom>
          <a:noFill/>
        </p:spPr>
        <p:txBody>
          <a:bodyPr wrap="square" rtlCol="0">
            <a:spAutoFit/>
          </a:bodyPr>
          <a:lstStyle/>
          <a:p>
            <a:r>
              <a:rPr lang="en-IN" sz="2800" dirty="0"/>
              <a:t>Model based approach</a:t>
            </a:r>
          </a:p>
        </p:txBody>
      </p:sp>
    </p:spTree>
    <p:extLst>
      <p:ext uri="{BB962C8B-B14F-4D97-AF65-F5344CB8AC3E}">
        <p14:creationId xmlns:p14="http://schemas.microsoft.com/office/powerpoint/2010/main" val="41336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A8BC-AF64-4B3C-BE59-1A592DF21276}"/>
              </a:ext>
            </a:extLst>
          </p:cNvPr>
          <p:cNvSpPr>
            <a:spLocks noGrp="1"/>
          </p:cNvSpPr>
          <p:nvPr>
            <p:ph type="title"/>
          </p:nvPr>
        </p:nvSpPr>
        <p:spPr>
          <a:xfrm>
            <a:off x="1484312" y="685800"/>
            <a:ext cx="4074345" cy="1752599"/>
          </a:xfrm>
        </p:spPr>
        <p:txBody>
          <a:bodyPr>
            <a:normAutofit/>
          </a:bodyPr>
          <a:lstStyle/>
          <a:p>
            <a:r>
              <a:rPr lang="en-IN" b="1"/>
              <a:t>Model-free gait recognition</a:t>
            </a:r>
            <a:endParaRPr lang="en-IN" dirty="0"/>
          </a:p>
        </p:txBody>
      </p:sp>
      <p:sp>
        <p:nvSpPr>
          <p:cNvPr id="3" name="Content Placeholder 2">
            <a:extLst>
              <a:ext uri="{FF2B5EF4-FFF2-40B4-BE49-F238E27FC236}">
                <a16:creationId xmlns:a16="http://schemas.microsoft.com/office/drawing/2014/main" id="{F861BA9A-C88F-457C-A046-017693C6D6C7}"/>
              </a:ext>
            </a:extLst>
          </p:cNvPr>
          <p:cNvSpPr>
            <a:spLocks noGrp="1"/>
          </p:cNvSpPr>
          <p:nvPr>
            <p:ph idx="1"/>
          </p:nvPr>
        </p:nvSpPr>
        <p:spPr>
          <a:xfrm>
            <a:off x="1478443" y="2819399"/>
            <a:ext cx="4074345" cy="3352801"/>
          </a:xfrm>
        </p:spPr>
        <p:txBody>
          <a:bodyPr>
            <a:normAutofit/>
          </a:bodyPr>
          <a:lstStyle/>
          <a:p>
            <a:pPr algn="just">
              <a:lnSpc>
                <a:spcPct val="90000"/>
              </a:lnSpc>
            </a:pPr>
            <a:r>
              <a:rPr lang="en-IN" sz="2000" dirty="0"/>
              <a:t>Model-free features </a:t>
            </a:r>
            <a:r>
              <a:rPr lang="en-US" sz="2000" dirty="0"/>
              <a:t>are categorized as temporal and spatial. However, they can be further organized in four sub-categories: </a:t>
            </a:r>
          </a:p>
          <a:p>
            <a:pPr marL="914400" lvl="1" indent="-457200" algn="just">
              <a:lnSpc>
                <a:spcPct val="90000"/>
              </a:lnSpc>
              <a:buFont typeface="+mj-lt"/>
              <a:buAutoNum type="alphaLcParenR"/>
            </a:pPr>
            <a:r>
              <a:rPr lang="en-US" dirty="0"/>
              <a:t>Contours</a:t>
            </a:r>
          </a:p>
          <a:p>
            <a:pPr marL="914400" lvl="1" indent="-457200" algn="just">
              <a:lnSpc>
                <a:spcPct val="90000"/>
              </a:lnSpc>
              <a:buFont typeface="+mj-lt"/>
              <a:buAutoNum type="alphaLcParenR"/>
            </a:pPr>
            <a:r>
              <a:rPr lang="en-US" dirty="0"/>
              <a:t>Silhouettes</a:t>
            </a:r>
            <a:endParaRPr lang="en-IN" dirty="0"/>
          </a:p>
          <a:p>
            <a:pPr marL="914400" lvl="1" indent="-457200" algn="just">
              <a:lnSpc>
                <a:spcPct val="90000"/>
              </a:lnSpc>
              <a:buFont typeface="+mj-lt"/>
              <a:buAutoNum type="alphaLcParenR"/>
            </a:pPr>
            <a:r>
              <a:rPr lang="en-US" dirty="0"/>
              <a:t> Energy</a:t>
            </a:r>
          </a:p>
          <a:p>
            <a:pPr marL="914400" lvl="1" indent="-457200" algn="just">
              <a:lnSpc>
                <a:spcPct val="90000"/>
              </a:lnSpc>
              <a:buFont typeface="+mj-lt"/>
              <a:buAutoNum type="alphaLcParenR"/>
            </a:pPr>
            <a:r>
              <a:rPr lang="en-IN" dirty="0"/>
              <a:t>Depth</a:t>
            </a:r>
          </a:p>
          <a:p>
            <a:pPr lvl="1" algn="just">
              <a:lnSpc>
                <a:spcPct val="90000"/>
              </a:lnSpc>
            </a:pPr>
            <a:endParaRPr lang="en-US" dirty="0"/>
          </a:p>
          <a:p>
            <a:pPr marL="457200" lvl="1" indent="0" algn="just">
              <a:lnSpc>
                <a:spcPct val="90000"/>
              </a:lnSpc>
              <a:buNone/>
            </a:pPr>
            <a:endParaRPr lang="en-US" dirty="0"/>
          </a:p>
        </p:txBody>
      </p:sp>
      <p:pic>
        <p:nvPicPr>
          <p:cNvPr id="5" name="Picture 4" descr="A close up of a logo&#10;&#10;Description automatically generated">
            <a:extLst>
              <a:ext uri="{FF2B5EF4-FFF2-40B4-BE49-F238E27FC236}">
                <a16:creationId xmlns:a16="http://schemas.microsoft.com/office/drawing/2014/main" id="{ED52955B-D928-4077-A059-107C54D95E62}"/>
              </a:ext>
            </a:extLst>
          </p:cNvPr>
          <p:cNvPicPr>
            <a:picLocks noChangeAspect="1"/>
          </p:cNvPicPr>
          <p:nvPr/>
        </p:nvPicPr>
        <p:blipFill rotWithShape="1">
          <a:blip r:embed="rId3"/>
          <a:srcRect b="10964"/>
          <a:stretch/>
        </p:blipFill>
        <p:spPr>
          <a:xfrm>
            <a:off x="6050170" y="1744395"/>
            <a:ext cx="2590935" cy="14209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1" name="Picture 10">
            <a:extLst>
              <a:ext uri="{FF2B5EF4-FFF2-40B4-BE49-F238E27FC236}">
                <a16:creationId xmlns:a16="http://schemas.microsoft.com/office/drawing/2014/main" id="{E048F206-9DB2-49D0-A879-8AFEDC774A94}"/>
              </a:ext>
            </a:extLst>
          </p:cNvPr>
          <p:cNvPicPr>
            <a:picLocks noChangeAspect="1"/>
          </p:cNvPicPr>
          <p:nvPr/>
        </p:nvPicPr>
        <p:blipFill>
          <a:blip r:embed="rId4"/>
          <a:stretch>
            <a:fillRect/>
          </a:stretch>
        </p:blipFill>
        <p:spPr>
          <a:xfrm>
            <a:off x="8899300" y="1744395"/>
            <a:ext cx="2603721" cy="142093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A picture containing drawing&#10;&#10;Description automatically generated">
            <a:extLst>
              <a:ext uri="{FF2B5EF4-FFF2-40B4-BE49-F238E27FC236}">
                <a16:creationId xmlns:a16="http://schemas.microsoft.com/office/drawing/2014/main" id="{A4ADE18C-FA49-4745-9A49-87A89D56A842}"/>
              </a:ext>
            </a:extLst>
          </p:cNvPr>
          <p:cNvPicPr>
            <a:picLocks noChangeAspect="1"/>
          </p:cNvPicPr>
          <p:nvPr/>
        </p:nvPicPr>
        <p:blipFill>
          <a:blip r:embed="rId5"/>
          <a:stretch>
            <a:fillRect/>
          </a:stretch>
        </p:blipFill>
        <p:spPr>
          <a:xfrm>
            <a:off x="6050169" y="4229099"/>
            <a:ext cx="2590935" cy="14209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A picture containing drawing&#10;&#10;Description automatically generated">
            <a:extLst>
              <a:ext uri="{FF2B5EF4-FFF2-40B4-BE49-F238E27FC236}">
                <a16:creationId xmlns:a16="http://schemas.microsoft.com/office/drawing/2014/main" id="{A29546CA-30D1-4847-9403-52E7B4ED7920}"/>
              </a:ext>
            </a:extLst>
          </p:cNvPr>
          <p:cNvPicPr>
            <a:picLocks noChangeAspect="1"/>
          </p:cNvPicPr>
          <p:nvPr/>
        </p:nvPicPr>
        <p:blipFill>
          <a:blip r:embed="rId6"/>
          <a:stretch>
            <a:fillRect/>
          </a:stretch>
        </p:blipFill>
        <p:spPr>
          <a:xfrm>
            <a:off x="8899299" y="4229098"/>
            <a:ext cx="2603722" cy="142093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3" name="TextBox 12">
            <a:extLst>
              <a:ext uri="{FF2B5EF4-FFF2-40B4-BE49-F238E27FC236}">
                <a16:creationId xmlns:a16="http://schemas.microsoft.com/office/drawing/2014/main" id="{E84BA7BB-A4D5-4CF7-B6A5-E5451C1C1070}"/>
              </a:ext>
            </a:extLst>
          </p:cNvPr>
          <p:cNvSpPr txBox="1"/>
          <p:nvPr/>
        </p:nvSpPr>
        <p:spPr>
          <a:xfrm>
            <a:off x="9153595" y="3165328"/>
            <a:ext cx="2095130" cy="369332"/>
          </a:xfrm>
          <a:prstGeom prst="rect">
            <a:avLst/>
          </a:prstGeom>
          <a:noFill/>
        </p:spPr>
        <p:txBody>
          <a:bodyPr wrap="square" rtlCol="0">
            <a:spAutoFit/>
          </a:bodyPr>
          <a:lstStyle/>
          <a:p>
            <a:pPr algn="ctr"/>
            <a:r>
              <a:rPr lang="en-IN" b="1" dirty="0"/>
              <a:t>Depth</a:t>
            </a:r>
          </a:p>
        </p:txBody>
      </p:sp>
      <p:sp>
        <p:nvSpPr>
          <p:cNvPr id="14" name="TextBox 13">
            <a:extLst>
              <a:ext uri="{FF2B5EF4-FFF2-40B4-BE49-F238E27FC236}">
                <a16:creationId xmlns:a16="http://schemas.microsoft.com/office/drawing/2014/main" id="{96A5D288-EB07-4887-93B6-340C45C69878}"/>
              </a:ext>
            </a:extLst>
          </p:cNvPr>
          <p:cNvSpPr txBox="1"/>
          <p:nvPr/>
        </p:nvSpPr>
        <p:spPr>
          <a:xfrm>
            <a:off x="6565264" y="3211494"/>
            <a:ext cx="1560744" cy="646331"/>
          </a:xfrm>
          <a:prstGeom prst="rect">
            <a:avLst/>
          </a:prstGeom>
          <a:noFill/>
        </p:spPr>
        <p:txBody>
          <a:bodyPr wrap="square" rtlCol="0">
            <a:spAutoFit/>
          </a:bodyPr>
          <a:lstStyle/>
          <a:p>
            <a:pPr algn="ctr"/>
            <a:r>
              <a:rPr lang="en-US" b="1" dirty="0"/>
              <a:t>Contours</a:t>
            </a:r>
          </a:p>
          <a:p>
            <a:endParaRPr lang="en-IN" dirty="0"/>
          </a:p>
        </p:txBody>
      </p:sp>
      <p:sp>
        <p:nvSpPr>
          <p:cNvPr id="15" name="TextBox 14">
            <a:extLst>
              <a:ext uri="{FF2B5EF4-FFF2-40B4-BE49-F238E27FC236}">
                <a16:creationId xmlns:a16="http://schemas.microsoft.com/office/drawing/2014/main" id="{1F65D35C-DD5B-4289-BF19-5E2E50544C31}"/>
              </a:ext>
            </a:extLst>
          </p:cNvPr>
          <p:cNvSpPr txBox="1"/>
          <p:nvPr/>
        </p:nvSpPr>
        <p:spPr>
          <a:xfrm>
            <a:off x="6547549" y="5650031"/>
            <a:ext cx="1596174" cy="646331"/>
          </a:xfrm>
          <a:prstGeom prst="rect">
            <a:avLst/>
          </a:prstGeom>
          <a:noFill/>
        </p:spPr>
        <p:txBody>
          <a:bodyPr wrap="square" rtlCol="0">
            <a:spAutoFit/>
          </a:bodyPr>
          <a:lstStyle/>
          <a:p>
            <a:pPr algn="ctr"/>
            <a:r>
              <a:rPr lang="en-US" b="1" dirty="0"/>
              <a:t>Silhouettes</a:t>
            </a:r>
            <a:endParaRPr lang="en-IN" b="1" dirty="0"/>
          </a:p>
          <a:p>
            <a:endParaRPr lang="en-IN" b="1" dirty="0"/>
          </a:p>
        </p:txBody>
      </p:sp>
      <p:sp>
        <p:nvSpPr>
          <p:cNvPr id="17" name="TextBox 16">
            <a:extLst>
              <a:ext uri="{FF2B5EF4-FFF2-40B4-BE49-F238E27FC236}">
                <a16:creationId xmlns:a16="http://schemas.microsoft.com/office/drawing/2014/main" id="{A12E7E95-6E71-4B52-9A80-1CE6CF197F03}"/>
              </a:ext>
            </a:extLst>
          </p:cNvPr>
          <p:cNvSpPr txBox="1"/>
          <p:nvPr/>
        </p:nvSpPr>
        <p:spPr>
          <a:xfrm>
            <a:off x="9436964" y="5630538"/>
            <a:ext cx="1523776" cy="646331"/>
          </a:xfrm>
          <a:prstGeom prst="rect">
            <a:avLst/>
          </a:prstGeom>
          <a:noFill/>
        </p:spPr>
        <p:txBody>
          <a:bodyPr wrap="square" rtlCol="0">
            <a:spAutoFit/>
          </a:bodyPr>
          <a:lstStyle/>
          <a:p>
            <a:pPr algn="ctr"/>
            <a:r>
              <a:rPr lang="en-US" b="1" dirty="0"/>
              <a:t>Energy</a:t>
            </a:r>
          </a:p>
          <a:p>
            <a:endParaRPr lang="en-IN" dirty="0"/>
          </a:p>
        </p:txBody>
      </p:sp>
    </p:spTree>
    <p:extLst>
      <p:ext uri="{BB962C8B-B14F-4D97-AF65-F5344CB8AC3E}">
        <p14:creationId xmlns:p14="http://schemas.microsoft.com/office/powerpoint/2010/main" val="2441758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75</TotalTime>
  <Words>2426</Words>
  <Application>Microsoft Office PowerPoint</Application>
  <PresentationFormat>Widescreen</PresentationFormat>
  <Paragraphs>175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Corbel</vt:lpstr>
      <vt:lpstr>MinionPro-Bold</vt:lpstr>
      <vt:lpstr>NimbusSanL-Bold</vt:lpstr>
      <vt:lpstr>Times New Roman</vt:lpstr>
      <vt:lpstr>TimesNewRoman</vt:lpstr>
      <vt:lpstr>Parallax</vt:lpstr>
      <vt:lpstr>Human Recognition through Gait analysis</vt:lpstr>
      <vt:lpstr>Introduction</vt:lpstr>
      <vt:lpstr>Motivation</vt:lpstr>
      <vt:lpstr>Applications</vt:lpstr>
      <vt:lpstr>PowerPoint Presentation</vt:lpstr>
      <vt:lpstr>Gait: Introduction</vt:lpstr>
      <vt:lpstr>Gait and Stride</vt:lpstr>
      <vt:lpstr>Gait Methods </vt:lpstr>
      <vt:lpstr>Model-free gait recognition</vt:lpstr>
      <vt:lpstr>Components to Extract the Gait</vt:lpstr>
      <vt:lpstr>Literature Survey</vt:lpstr>
      <vt:lpstr>Flow Chart of our Approach</vt:lpstr>
      <vt:lpstr>Gait Database</vt:lpstr>
      <vt:lpstr>OU-ISIR Biometric Database (Gait Database Treadmill Dataset) </vt:lpstr>
      <vt:lpstr>Types of Gait Recognition</vt:lpstr>
      <vt:lpstr>SETUP FOR DATA COLLECTION </vt:lpstr>
      <vt:lpstr>Gait Cycle</vt:lpstr>
      <vt:lpstr>GAIT ENERGY IMAGE (GEI)</vt:lpstr>
      <vt:lpstr>PowerPoint Presentation</vt:lpstr>
      <vt:lpstr>Implementation</vt:lpstr>
      <vt:lpstr>Result Analysis</vt:lpstr>
      <vt:lpstr>kNN(k-Nearest Neighbour) </vt:lpstr>
      <vt:lpstr>Accuracy obtained-92.21%</vt:lpstr>
      <vt:lpstr>Decision Tree</vt:lpstr>
      <vt:lpstr>Accuracy obtained – 60%</vt:lpstr>
      <vt:lpstr>Random Forest </vt:lpstr>
      <vt:lpstr>Accuracy obtained:-78.8%(without n_estimators) Accuracy obtained:-90.12%(with n_estimators=30)</vt:lpstr>
      <vt:lpstr>Conclusion and 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Recognition through Gait analysis</dc:title>
  <dc:creator>Naman Wadhwa</dc:creator>
  <cp:lastModifiedBy>Naman Wadhwa</cp:lastModifiedBy>
  <cp:revision>47</cp:revision>
  <dcterms:created xsi:type="dcterms:W3CDTF">2019-10-13T17:41:18Z</dcterms:created>
  <dcterms:modified xsi:type="dcterms:W3CDTF">2019-11-29T08:35:36Z</dcterms:modified>
</cp:coreProperties>
</file>