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57" r:id="rId3"/>
    <p:sldId id="259" r:id="rId4"/>
    <p:sldId id="258" r:id="rId5"/>
    <p:sldId id="260" r:id="rId6"/>
    <p:sldId id="263" r:id="rId7"/>
    <p:sldId id="275" r:id="rId8"/>
    <p:sldId id="266" r:id="rId9"/>
    <p:sldId id="274" r:id="rId10"/>
    <p:sldId id="273" r:id="rId11"/>
    <p:sldId id="277" r:id="rId12"/>
    <p:sldId id="278" r:id="rId13"/>
    <p:sldId id="267" r:id="rId14"/>
    <p:sldId id="270" r:id="rId15"/>
    <p:sldId id="271" r:id="rId16"/>
    <p:sldId id="268" r:id="rId17"/>
    <p:sldId id="269" r:id="rId18"/>
    <p:sldId id="276" r:id="rId19"/>
    <p:sldId id="264" r:id="rId20"/>
    <p:sldId id="272" r:id="rId21"/>
    <p:sldId id="26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62" autoAdjust="0"/>
    <p:restoredTop sz="94660"/>
  </p:normalViewPr>
  <p:slideViewPr>
    <p:cSldViewPr snapToGrid="0">
      <p:cViewPr varScale="1">
        <p:scale>
          <a:sx n="114" d="100"/>
          <a:sy n="114" d="100"/>
        </p:scale>
        <p:origin x="57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9122E5-9F70-431E-80F5-62CDDA43A460}" type="doc">
      <dgm:prSet loTypeId="urn:microsoft.com/office/officeart/2005/8/layout/vList2" loCatId="list" qsTypeId="urn:microsoft.com/office/officeart/2005/8/quickstyle/3d3" qsCatId="3D" csTypeId="urn:microsoft.com/office/officeart/2005/8/colors/accent1_2" csCatId="accent1" phldr="1"/>
      <dgm:spPr/>
      <dgm:t>
        <a:bodyPr/>
        <a:lstStyle/>
        <a:p>
          <a:endParaRPr lang="en-IN"/>
        </a:p>
      </dgm:t>
    </dgm:pt>
    <dgm:pt modelId="{61D6631A-6C60-413A-998B-D15AACCF7CD1}">
      <dgm:prSet phldrT="[Text]"/>
      <dgm:spPr/>
      <dgm:t>
        <a:bodyPr/>
        <a:lstStyle/>
        <a:p>
          <a:r>
            <a:rPr lang="en-IN"/>
            <a:t>Data Extraction and Visualization of Chest X-rays</a:t>
          </a:r>
        </a:p>
      </dgm:t>
    </dgm:pt>
    <dgm:pt modelId="{10206490-A1F7-4FAD-8FB6-294F5EC1A87B}" type="parTrans" cxnId="{83815C3C-BA4D-4A3A-924E-F7B19A6CBAFD}">
      <dgm:prSet/>
      <dgm:spPr/>
      <dgm:t>
        <a:bodyPr/>
        <a:lstStyle/>
        <a:p>
          <a:endParaRPr lang="en-IN"/>
        </a:p>
      </dgm:t>
    </dgm:pt>
    <dgm:pt modelId="{B2932120-AC18-4361-A33F-81C47CA2DDEA}" type="sibTrans" cxnId="{83815C3C-BA4D-4A3A-924E-F7B19A6CBAFD}">
      <dgm:prSet/>
      <dgm:spPr/>
      <dgm:t>
        <a:bodyPr/>
        <a:lstStyle/>
        <a:p>
          <a:endParaRPr lang="en-IN"/>
        </a:p>
      </dgm:t>
    </dgm:pt>
    <dgm:pt modelId="{53F8F9B1-F91E-4938-BACB-D1AEE35C701A}">
      <dgm:prSet phldrT="[Text]"/>
      <dgm:spPr/>
      <dgm:t>
        <a:bodyPr/>
        <a:lstStyle/>
        <a:p>
          <a:r>
            <a:rPr lang="en-IN" dirty="0"/>
            <a:t>Splitting the data into </a:t>
          </a:r>
          <a:r>
            <a:rPr lang="en-IN" dirty="0" err="1"/>
            <a:t>train,test</a:t>
          </a:r>
          <a:r>
            <a:rPr lang="en-IN" dirty="0"/>
            <a:t> and validation folder and visualization of the chest x-rays.</a:t>
          </a:r>
        </a:p>
      </dgm:t>
    </dgm:pt>
    <dgm:pt modelId="{76865F69-1974-45B4-A57C-EF217D52D3CB}" type="parTrans" cxnId="{DFF27BB7-0221-46DD-8921-327F18A73502}">
      <dgm:prSet/>
      <dgm:spPr/>
      <dgm:t>
        <a:bodyPr/>
        <a:lstStyle/>
        <a:p>
          <a:endParaRPr lang="en-IN"/>
        </a:p>
      </dgm:t>
    </dgm:pt>
    <dgm:pt modelId="{AF70C9D2-D9CC-4F89-8FFC-4EB1E023BB56}" type="sibTrans" cxnId="{DFF27BB7-0221-46DD-8921-327F18A73502}">
      <dgm:prSet/>
      <dgm:spPr/>
      <dgm:t>
        <a:bodyPr/>
        <a:lstStyle/>
        <a:p>
          <a:endParaRPr lang="en-IN"/>
        </a:p>
      </dgm:t>
    </dgm:pt>
    <dgm:pt modelId="{9FD3E828-675D-4A2A-9209-B37CCB5ED039}">
      <dgm:prSet phldrT="[Text]"/>
      <dgm:spPr/>
      <dgm:t>
        <a:bodyPr/>
        <a:lstStyle/>
        <a:p>
          <a:r>
            <a:rPr lang="en-IN"/>
            <a:t>Data preprocessing And Augmentation</a:t>
          </a:r>
        </a:p>
      </dgm:t>
    </dgm:pt>
    <dgm:pt modelId="{A098AEFA-012A-43C5-9ED1-46F272EE71BB}" type="parTrans" cxnId="{7F5EB393-6BC0-43DD-A67E-6A6A105637DA}">
      <dgm:prSet/>
      <dgm:spPr/>
      <dgm:t>
        <a:bodyPr/>
        <a:lstStyle/>
        <a:p>
          <a:endParaRPr lang="en-IN"/>
        </a:p>
      </dgm:t>
    </dgm:pt>
    <dgm:pt modelId="{97DA4173-C458-48FB-AB58-9E1815D0CFB2}" type="sibTrans" cxnId="{7F5EB393-6BC0-43DD-A67E-6A6A105637DA}">
      <dgm:prSet/>
      <dgm:spPr/>
      <dgm:t>
        <a:bodyPr/>
        <a:lstStyle/>
        <a:p>
          <a:endParaRPr lang="en-IN"/>
        </a:p>
      </dgm:t>
    </dgm:pt>
    <dgm:pt modelId="{6BA0A45C-14D8-483F-ACBB-A85DCD2A1201}">
      <dgm:prSet phldrT="[Text]"/>
      <dgm:spPr/>
      <dgm:t>
        <a:bodyPr/>
        <a:lstStyle/>
        <a:p>
          <a:r>
            <a:rPr lang="en-IN" dirty="0"/>
            <a:t>We normalize the images and perform image augmentation techniques.</a:t>
          </a:r>
        </a:p>
      </dgm:t>
    </dgm:pt>
    <dgm:pt modelId="{92B1B2A7-8BED-4072-AFA2-AB47D0E612BE}" type="parTrans" cxnId="{3AA1A606-10D7-4D19-938C-F81351B27B2E}">
      <dgm:prSet/>
      <dgm:spPr/>
      <dgm:t>
        <a:bodyPr/>
        <a:lstStyle/>
        <a:p>
          <a:endParaRPr lang="en-IN"/>
        </a:p>
      </dgm:t>
    </dgm:pt>
    <dgm:pt modelId="{B541ABD5-A8DE-42DD-89DB-E8B7DA0DC26A}" type="sibTrans" cxnId="{3AA1A606-10D7-4D19-938C-F81351B27B2E}">
      <dgm:prSet/>
      <dgm:spPr/>
      <dgm:t>
        <a:bodyPr/>
        <a:lstStyle/>
        <a:p>
          <a:endParaRPr lang="en-IN"/>
        </a:p>
      </dgm:t>
    </dgm:pt>
    <dgm:pt modelId="{123A70DA-3BFF-4EF5-AA21-A85B1FE7BC6B}">
      <dgm:prSet/>
      <dgm:spPr/>
      <dgm:t>
        <a:bodyPr/>
        <a:lstStyle/>
        <a:p>
          <a:r>
            <a:rPr lang="en-IN" dirty="0"/>
            <a:t>We extract the features from x-ray using CNN and feed these features to ANN.</a:t>
          </a:r>
        </a:p>
      </dgm:t>
    </dgm:pt>
    <dgm:pt modelId="{FDA64218-23EE-474C-9F97-3228D89D0821}" type="parTrans" cxnId="{66407E47-9F65-453B-A853-DDCB809B644D}">
      <dgm:prSet/>
      <dgm:spPr/>
      <dgm:t>
        <a:bodyPr/>
        <a:lstStyle/>
        <a:p>
          <a:endParaRPr lang="en-IN"/>
        </a:p>
      </dgm:t>
    </dgm:pt>
    <dgm:pt modelId="{926ABA87-FCD6-4409-9D51-67D29F6B32C9}" type="sibTrans" cxnId="{66407E47-9F65-453B-A853-DDCB809B644D}">
      <dgm:prSet/>
      <dgm:spPr/>
      <dgm:t>
        <a:bodyPr/>
        <a:lstStyle/>
        <a:p>
          <a:endParaRPr lang="en-IN"/>
        </a:p>
      </dgm:t>
    </dgm:pt>
    <dgm:pt modelId="{57B920A3-016F-4A56-B487-E268668C073A}">
      <dgm:prSet/>
      <dgm:spPr/>
      <dgm:t>
        <a:bodyPr/>
        <a:lstStyle/>
        <a:p>
          <a:r>
            <a:rPr lang="en-IN"/>
            <a:t>Feature Extraction using Custom CNN and ANN</a:t>
          </a:r>
        </a:p>
      </dgm:t>
    </dgm:pt>
    <dgm:pt modelId="{D23106F4-F14A-4DE0-825D-177A352FF81C}" type="sibTrans" cxnId="{760F1321-8708-4593-BD73-9ACC0B2DC945}">
      <dgm:prSet/>
      <dgm:spPr/>
      <dgm:t>
        <a:bodyPr/>
        <a:lstStyle/>
        <a:p>
          <a:endParaRPr lang="en-IN"/>
        </a:p>
      </dgm:t>
    </dgm:pt>
    <dgm:pt modelId="{AE0F436A-B18D-4F51-9410-2272E1A31638}" type="parTrans" cxnId="{760F1321-8708-4593-BD73-9ACC0B2DC945}">
      <dgm:prSet/>
      <dgm:spPr/>
      <dgm:t>
        <a:bodyPr/>
        <a:lstStyle/>
        <a:p>
          <a:endParaRPr lang="en-IN"/>
        </a:p>
      </dgm:t>
    </dgm:pt>
    <dgm:pt modelId="{DD2AA58F-25F4-47AD-AE89-6F6E81912D6E}">
      <dgm:prSet/>
      <dgm:spPr/>
      <dgm:t>
        <a:bodyPr/>
        <a:lstStyle/>
        <a:p>
          <a:r>
            <a:rPr lang="en-IN" dirty="0"/>
            <a:t>Training and Testing of the Model</a:t>
          </a:r>
        </a:p>
      </dgm:t>
    </dgm:pt>
    <dgm:pt modelId="{78B22431-A214-4ACB-8235-C297440BD9E1}" type="parTrans" cxnId="{CB79C0D0-952E-4B4F-8F91-CFF7FA51B99E}">
      <dgm:prSet/>
      <dgm:spPr/>
      <dgm:t>
        <a:bodyPr/>
        <a:lstStyle/>
        <a:p>
          <a:endParaRPr lang="en-IN"/>
        </a:p>
      </dgm:t>
    </dgm:pt>
    <dgm:pt modelId="{9A9DD4A1-56A4-4064-9430-3A16651A0948}" type="sibTrans" cxnId="{CB79C0D0-952E-4B4F-8F91-CFF7FA51B99E}">
      <dgm:prSet/>
      <dgm:spPr/>
      <dgm:t>
        <a:bodyPr/>
        <a:lstStyle/>
        <a:p>
          <a:endParaRPr lang="en-IN"/>
        </a:p>
      </dgm:t>
    </dgm:pt>
    <dgm:pt modelId="{4F7C9326-7B4A-46CD-8DC7-1D5BA9780DB4}">
      <dgm:prSet/>
      <dgm:spPr/>
      <dgm:t>
        <a:bodyPr/>
        <a:lstStyle/>
        <a:p>
          <a:r>
            <a:rPr lang="en-IN" dirty="0"/>
            <a:t>The model is trained on train dataset and simultaneously tested using validation dataset.</a:t>
          </a:r>
        </a:p>
      </dgm:t>
    </dgm:pt>
    <dgm:pt modelId="{D221F5C3-DFD2-4592-B89B-4884D57E5758}" type="parTrans" cxnId="{37243FCD-FDC3-4E76-882E-16F9D29EE3C5}">
      <dgm:prSet/>
      <dgm:spPr/>
      <dgm:t>
        <a:bodyPr/>
        <a:lstStyle/>
        <a:p>
          <a:endParaRPr lang="en-IN"/>
        </a:p>
      </dgm:t>
    </dgm:pt>
    <dgm:pt modelId="{A42EE2D4-806B-45AC-8348-4823BF0A9EB3}" type="sibTrans" cxnId="{37243FCD-FDC3-4E76-882E-16F9D29EE3C5}">
      <dgm:prSet/>
      <dgm:spPr/>
      <dgm:t>
        <a:bodyPr/>
        <a:lstStyle/>
        <a:p>
          <a:endParaRPr lang="en-IN"/>
        </a:p>
      </dgm:t>
    </dgm:pt>
    <dgm:pt modelId="{CE0E563B-4BB9-4F32-A284-BB39CEDB7435}">
      <dgm:prSet/>
      <dgm:spPr/>
      <dgm:t>
        <a:bodyPr/>
        <a:lstStyle/>
        <a:p>
          <a:r>
            <a:rPr lang="en-IN"/>
            <a:t>Evaluation of the Trained Model</a:t>
          </a:r>
        </a:p>
      </dgm:t>
    </dgm:pt>
    <dgm:pt modelId="{E9B17FE7-6E3C-45C7-A6EF-63670B9A04C4}" type="parTrans" cxnId="{62485F57-446A-4A67-9805-FFA30830BC0E}">
      <dgm:prSet/>
      <dgm:spPr/>
      <dgm:t>
        <a:bodyPr/>
        <a:lstStyle/>
        <a:p>
          <a:endParaRPr lang="en-IN"/>
        </a:p>
      </dgm:t>
    </dgm:pt>
    <dgm:pt modelId="{10358FDF-95FB-45F0-B1C5-F8BBE4E53730}" type="sibTrans" cxnId="{62485F57-446A-4A67-9805-FFA30830BC0E}">
      <dgm:prSet/>
      <dgm:spPr/>
      <dgm:t>
        <a:bodyPr/>
        <a:lstStyle/>
        <a:p>
          <a:endParaRPr lang="en-IN"/>
        </a:p>
      </dgm:t>
    </dgm:pt>
    <dgm:pt modelId="{E6CE28B1-4E85-4DA9-B19D-2D5E3B3B1AE2}">
      <dgm:prSet/>
      <dgm:spPr/>
      <dgm:t>
        <a:bodyPr/>
        <a:lstStyle/>
        <a:p>
          <a:r>
            <a:rPr lang="en-IN"/>
            <a:t>Model is evaluated using RoC curve and confusion matrix.</a:t>
          </a:r>
        </a:p>
      </dgm:t>
    </dgm:pt>
    <dgm:pt modelId="{688CEBCF-691D-4230-B8F7-B7CE2FD48D96}" type="parTrans" cxnId="{33457A16-D464-4BF3-A9A2-312E46072371}">
      <dgm:prSet/>
      <dgm:spPr/>
      <dgm:t>
        <a:bodyPr/>
        <a:lstStyle/>
        <a:p>
          <a:endParaRPr lang="en-IN"/>
        </a:p>
      </dgm:t>
    </dgm:pt>
    <dgm:pt modelId="{B00A9153-D782-4BD8-AC49-B520312EA217}" type="sibTrans" cxnId="{33457A16-D464-4BF3-A9A2-312E46072371}">
      <dgm:prSet/>
      <dgm:spPr/>
      <dgm:t>
        <a:bodyPr/>
        <a:lstStyle/>
        <a:p>
          <a:endParaRPr lang="en-IN"/>
        </a:p>
      </dgm:t>
    </dgm:pt>
    <dgm:pt modelId="{31FC0254-8852-4077-AB53-FBFBB45C4C3B}">
      <dgm:prSet/>
      <dgm:spPr/>
      <dgm:t>
        <a:bodyPr/>
        <a:lstStyle/>
        <a:p>
          <a:r>
            <a:rPr lang="en-IN"/>
            <a:t>Also Heatmap is plot on the predicted image to see what features our model is learning.</a:t>
          </a:r>
        </a:p>
      </dgm:t>
    </dgm:pt>
    <dgm:pt modelId="{0985A4DD-5DC7-4FDD-9157-0351C1E11149}" type="parTrans" cxnId="{F8DBEFDE-3D38-46F9-8E0E-F8B73AF83F2E}">
      <dgm:prSet/>
      <dgm:spPr/>
      <dgm:t>
        <a:bodyPr/>
        <a:lstStyle/>
        <a:p>
          <a:endParaRPr lang="en-IN"/>
        </a:p>
      </dgm:t>
    </dgm:pt>
    <dgm:pt modelId="{9670A46A-477B-4D14-A450-3556815A6F60}" type="sibTrans" cxnId="{F8DBEFDE-3D38-46F9-8E0E-F8B73AF83F2E}">
      <dgm:prSet/>
      <dgm:spPr/>
      <dgm:t>
        <a:bodyPr/>
        <a:lstStyle/>
        <a:p>
          <a:endParaRPr lang="en-IN"/>
        </a:p>
      </dgm:t>
    </dgm:pt>
    <dgm:pt modelId="{7645D38C-71C7-4360-8515-82261D834FDD}" type="pres">
      <dgm:prSet presAssocID="{759122E5-9F70-431E-80F5-62CDDA43A460}" presName="linear" presStyleCnt="0">
        <dgm:presLayoutVars>
          <dgm:animLvl val="lvl"/>
          <dgm:resizeHandles val="exact"/>
        </dgm:presLayoutVars>
      </dgm:prSet>
      <dgm:spPr/>
    </dgm:pt>
    <dgm:pt modelId="{527F53F7-9F16-4B73-8A1E-B00B47594B33}" type="pres">
      <dgm:prSet presAssocID="{61D6631A-6C60-413A-998B-D15AACCF7CD1}" presName="parentText" presStyleLbl="node1" presStyleIdx="0" presStyleCnt="5">
        <dgm:presLayoutVars>
          <dgm:chMax val="0"/>
          <dgm:bulletEnabled val="1"/>
        </dgm:presLayoutVars>
      </dgm:prSet>
      <dgm:spPr/>
    </dgm:pt>
    <dgm:pt modelId="{A72AEBA3-B8D2-4AC8-90AE-12883371C561}" type="pres">
      <dgm:prSet presAssocID="{61D6631A-6C60-413A-998B-D15AACCF7CD1}" presName="childText" presStyleLbl="revTx" presStyleIdx="0" presStyleCnt="5">
        <dgm:presLayoutVars>
          <dgm:bulletEnabled val="1"/>
        </dgm:presLayoutVars>
      </dgm:prSet>
      <dgm:spPr/>
    </dgm:pt>
    <dgm:pt modelId="{B673D81A-D5DF-4DB4-9DB3-F1D5954F9CB2}" type="pres">
      <dgm:prSet presAssocID="{9FD3E828-675D-4A2A-9209-B37CCB5ED039}" presName="parentText" presStyleLbl="node1" presStyleIdx="1" presStyleCnt="5">
        <dgm:presLayoutVars>
          <dgm:chMax val="0"/>
          <dgm:bulletEnabled val="1"/>
        </dgm:presLayoutVars>
      </dgm:prSet>
      <dgm:spPr/>
    </dgm:pt>
    <dgm:pt modelId="{5D60F3AE-8BFF-466F-9E5C-7246B7D463C2}" type="pres">
      <dgm:prSet presAssocID="{9FD3E828-675D-4A2A-9209-B37CCB5ED039}" presName="childText" presStyleLbl="revTx" presStyleIdx="1" presStyleCnt="5" custScaleY="193120">
        <dgm:presLayoutVars>
          <dgm:bulletEnabled val="1"/>
        </dgm:presLayoutVars>
      </dgm:prSet>
      <dgm:spPr/>
    </dgm:pt>
    <dgm:pt modelId="{15DC727C-2170-4A05-9DA6-2B1F0D4360F4}" type="pres">
      <dgm:prSet presAssocID="{57B920A3-016F-4A56-B487-E268668C073A}" presName="parentText" presStyleLbl="node1" presStyleIdx="2" presStyleCnt="5" custLinFactNeighborY="-97442">
        <dgm:presLayoutVars>
          <dgm:chMax val="0"/>
          <dgm:bulletEnabled val="1"/>
        </dgm:presLayoutVars>
      </dgm:prSet>
      <dgm:spPr/>
    </dgm:pt>
    <dgm:pt modelId="{70FF7092-80C7-4972-A5D8-8E1650170D3F}" type="pres">
      <dgm:prSet presAssocID="{57B920A3-016F-4A56-B487-E268668C073A}" presName="childText" presStyleLbl="revTx" presStyleIdx="2" presStyleCnt="5" custLinFactNeighborX="-278" custLinFactNeighborY="-57583">
        <dgm:presLayoutVars>
          <dgm:bulletEnabled val="1"/>
        </dgm:presLayoutVars>
      </dgm:prSet>
      <dgm:spPr/>
    </dgm:pt>
    <dgm:pt modelId="{0878ECA3-A120-4ED7-8CFD-734D4CCADA64}" type="pres">
      <dgm:prSet presAssocID="{DD2AA58F-25F4-47AD-AE89-6F6E81912D6E}" presName="parentText" presStyleLbl="node1" presStyleIdx="3" presStyleCnt="5" custLinFactNeighborY="-38988">
        <dgm:presLayoutVars>
          <dgm:chMax val="0"/>
          <dgm:bulletEnabled val="1"/>
        </dgm:presLayoutVars>
      </dgm:prSet>
      <dgm:spPr/>
    </dgm:pt>
    <dgm:pt modelId="{A9626E02-3EE0-4F29-AE51-D4A27E7E43CA}" type="pres">
      <dgm:prSet presAssocID="{DD2AA58F-25F4-47AD-AE89-6F6E81912D6E}" presName="childText" presStyleLbl="revTx" presStyleIdx="3" presStyleCnt="5" custLinFactNeighborY="-25292">
        <dgm:presLayoutVars>
          <dgm:bulletEnabled val="1"/>
        </dgm:presLayoutVars>
      </dgm:prSet>
      <dgm:spPr/>
    </dgm:pt>
    <dgm:pt modelId="{5A6178D0-9ED8-4C6D-B9F8-680472A86E1C}" type="pres">
      <dgm:prSet presAssocID="{CE0E563B-4BB9-4F32-A284-BB39CEDB7435}" presName="parentText" presStyleLbl="node1" presStyleIdx="4" presStyleCnt="5">
        <dgm:presLayoutVars>
          <dgm:chMax val="0"/>
          <dgm:bulletEnabled val="1"/>
        </dgm:presLayoutVars>
      </dgm:prSet>
      <dgm:spPr/>
    </dgm:pt>
    <dgm:pt modelId="{459F132C-8C0C-44EC-97BD-0FDD27E86857}" type="pres">
      <dgm:prSet presAssocID="{CE0E563B-4BB9-4F32-A284-BB39CEDB7435}" presName="childText" presStyleLbl="revTx" presStyleIdx="4" presStyleCnt="5">
        <dgm:presLayoutVars>
          <dgm:bulletEnabled val="1"/>
        </dgm:presLayoutVars>
      </dgm:prSet>
      <dgm:spPr/>
    </dgm:pt>
  </dgm:ptLst>
  <dgm:cxnLst>
    <dgm:cxn modelId="{3AA1A606-10D7-4D19-938C-F81351B27B2E}" srcId="{9FD3E828-675D-4A2A-9209-B37CCB5ED039}" destId="{6BA0A45C-14D8-483F-ACBB-A85DCD2A1201}" srcOrd="0" destOrd="0" parTransId="{92B1B2A7-8BED-4072-AFA2-AB47D0E612BE}" sibTransId="{B541ABD5-A8DE-42DD-89DB-E8B7DA0DC26A}"/>
    <dgm:cxn modelId="{33457A16-D464-4BF3-A9A2-312E46072371}" srcId="{CE0E563B-4BB9-4F32-A284-BB39CEDB7435}" destId="{E6CE28B1-4E85-4DA9-B19D-2D5E3B3B1AE2}" srcOrd="0" destOrd="0" parTransId="{688CEBCF-691D-4230-B8F7-B7CE2FD48D96}" sibTransId="{B00A9153-D782-4BD8-AC49-B520312EA217}"/>
    <dgm:cxn modelId="{760F1321-8708-4593-BD73-9ACC0B2DC945}" srcId="{759122E5-9F70-431E-80F5-62CDDA43A460}" destId="{57B920A3-016F-4A56-B487-E268668C073A}" srcOrd="2" destOrd="0" parTransId="{AE0F436A-B18D-4F51-9410-2272E1A31638}" sibTransId="{D23106F4-F14A-4DE0-825D-177A352FF81C}"/>
    <dgm:cxn modelId="{74483930-DABC-44DB-809C-A146A7DD6A21}" type="presOf" srcId="{DD2AA58F-25F4-47AD-AE89-6F6E81912D6E}" destId="{0878ECA3-A120-4ED7-8CFD-734D4CCADA64}" srcOrd="0" destOrd="0" presId="urn:microsoft.com/office/officeart/2005/8/layout/vList2"/>
    <dgm:cxn modelId="{83815C3C-BA4D-4A3A-924E-F7B19A6CBAFD}" srcId="{759122E5-9F70-431E-80F5-62CDDA43A460}" destId="{61D6631A-6C60-413A-998B-D15AACCF7CD1}" srcOrd="0" destOrd="0" parTransId="{10206490-A1F7-4FAD-8FB6-294F5EC1A87B}" sibTransId="{B2932120-AC18-4361-A33F-81C47CA2DDEA}"/>
    <dgm:cxn modelId="{66407E47-9F65-453B-A853-DDCB809B644D}" srcId="{57B920A3-016F-4A56-B487-E268668C073A}" destId="{123A70DA-3BFF-4EF5-AA21-A85B1FE7BC6B}" srcOrd="0" destOrd="0" parTransId="{FDA64218-23EE-474C-9F97-3228D89D0821}" sibTransId="{926ABA87-FCD6-4409-9D51-67D29F6B32C9}"/>
    <dgm:cxn modelId="{8381774B-F930-44A0-9B87-56679FBF2723}" type="presOf" srcId="{123A70DA-3BFF-4EF5-AA21-A85B1FE7BC6B}" destId="{70FF7092-80C7-4972-A5D8-8E1650170D3F}" srcOrd="0" destOrd="0" presId="urn:microsoft.com/office/officeart/2005/8/layout/vList2"/>
    <dgm:cxn modelId="{62485F57-446A-4A67-9805-FFA30830BC0E}" srcId="{759122E5-9F70-431E-80F5-62CDDA43A460}" destId="{CE0E563B-4BB9-4F32-A284-BB39CEDB7435}" srcOrd="4" destOrd="0" parTransId="{E9B17FE7-6E3C-45C7-A6EF-63670B9A04C4}" sibTransId="{10358FDF-95FB-45F0-B1C5-F8BBE4E53730}"/>
    <dgm:cxn modelId="{33E56F79-CF02-4702-9EFD-43C1DF6A9A4A}" type="presOf" srcId="{CE0E563B-4BB9-4F32-A284-BB39CEDB7435}" destId="{5A6178D0-9ED8-4C6D-B9F8-680472A86E1C}" srcOrd="0" destOrd="0" presId="urn:microsoft.com/office/officeart/2005/8/layout/vList2"/>
    <dgm:cxn modelId="{65888D7B-FBA5-4E22-A4FB-A2480E77C099}" type="presOf" srcId="{31FC0254-8852-4077-AB53-FBFBB45C4C3B}" destId="{459F132C-8C0C-44EC-97BD-0FDD27E86857}" srcOrd="0" destOrd="1" presId="urn:microsoft.com/office/officeart/2005/8/layout/vList2"/>
    <dgm:cxn modelId="{1E9F417E-A2CF-4F5E-AB3A-61473DE5CCE2}" type="presOf" srcId="{6BA0A45C-14D8-483F-ACBB-A85DCD2A1201}" destId="{5D60F3AE-8BFF-466F-9E5C-7246B7D463C2}" srcOrd="0" destOrd="0" presId="urn:microsoft.com/office/officeart/2005/8/layout/vList2"/>
    <dgm:cxn modelId="{7F5EB393-6BC0-43DD-A67E-6A6A105637DA}" srcId="{759122E5-9F70-431E-80F5-62CDDA43A460}" destId="{9FD3E828-675D-4A2A-9209-B37CCB5ED039}" srcOrd="1" destOrd="0" parTransId="{A098AEFA-012A-43C5-9ED1-46F272EE71BB}" sibTransId="{97DA4173-C458-48FB-AB58-9E1815D0CFB2}"/>
    <dgm:cxn modelId="{D7A941A9-AB1C-4FAC-A528-E3CE326D9029}" type="presOf" srcId="{53F8F9B1-F91E-4938-BACB-D1AEE35C701A}" destId="{A72AEBA3-B8D2-4AC8-90AE-12883371C561}" srcOrd="0" destOrd="0" presId="urn:microsoft.com/office/officeart/2005/8/layout/vList2"/>
    <dgm:cxn modelId="{DFF27BB7-0221-46DD-8921-327F18A73502}" srcId="{61D6631A-6C60-413A-998B-D15AACCF7CD1}" destId="{53F8F9B1-F91E-4938-BACB-D1AEE35C701A}" srcOrd="0" destOrd="0" parTransId="{76865F69-1974-45B4-A57C-EF217D52D3CB}" sibTransId="{AF70C9D2-D9CC-4F89-8FFC-4EB1E023BB56}"/>
    <dgm:cxn modelId="{785B8ACB-BF61-465D-B72F-2CF84D437A1B}" type="presOf" srcId="{61D6631A-6C60-413A-998B-D15AACCF7CD1}" destId="{527F53F7-9F16-4B73-8A1E-B00B47594B33}" srcOrd="0" destOrd="0" presId="urn:microsoft.com/office/officeart/2005/8/layout/vList2"/>
    <dgm:cxn modelId="{37243FCD-FDC3-4E76-882E-16F9D29EE3C5}" srcId="{DD2AA58F-25F4-47AD-AE89-6F6E81912D6E}" destId="{4F7C9326-7B4A-46CD-8DC7-1D5BA9780DB4}" srcOrd="0" destOrd="0" parTransId="{D221F5C3-DFD2-4592-B89B-4884D57E5758}" sibTransId="{A42EE2D4-806B-45AC-8348-4823BF0A9EB3}"/>
    <dgm:cxn modelId="{CB79C0D0-952E-4B4F-8F91-CFF7FA51B99E}" srcId="{759122E5-9F70-431E-80F5-62CDDA43A460}" destId="{DD2AA58F-25F4-47AD-AE89-6F6E81912D6E}" srcOrd="3" destOrd="0" parTransId="{78B22431-A214-4ACB-8235-C297440BD9E1}" sibTransId="{9A9DD4A1-56A4-4064-9430-3A16651A0948}"/>
    <dgm:cxn modelId="{F8DBEFDE-3D38-46F9-8E0E-F8B73AF83F2E}" srcId="{CE0E563B-4BB9-4F32-A284-BB39CEDB7435}" destId="{31FC0254-8852-4077-AB53-FBFBB45C4C3B}" srcOrd="1" destOrd="0" parTransId="{0985A4DD-5DC7-4FDD-9157-0351C1E11149}" sibTransId="{9670A46A-477B-4D14-A450-3556815A6F60}"/>
    <dgm:cxn modelId="{7182E4E2-EB29-4A7F-816B-C40BB0039B24}" type="presOf" srcId="{9FD3E828-675D-4A2A-9209-B37CCB5ED039}" destId="{B673D81A-D5DF-4DB4-9DB3-F1D5954F9CB2}" srcOrd="0" destOrd="0" presId="urn:microsoft.com/office/officeart/2005/8/layout/vList2"/>
    <dgm:cxn modelId="{5B6E96E4-7274-4D41-A20F-D132802C882F}" type="presOf" srcId="{4F7C9326-7B4A-46CD-8DC7-1D5BA9780DB4}" destId="{A9626E02-3EE0-4F29-AE51-D4A27E7E43CA}" srcOrd="0" destOrd="0" presId="urn:microsoft.com/office/officeart/2005/8/layout/vList2"/>
    <dgm:cxn modelId="{63637BF1-3BFF-48D4-82CB-5C71C77638C2}" type="presOf" srcId="{57B920A3-016F-4A56-B487-E268668C073A}" destId="{15DC727C-2170-4A05-9DA6-2B1F0D4360F4}" srcOrd="0" destOrd="0" presId="urn:microsoft.com/office/officeart/2005/8/layout/vList2"/>
    <dgm:cxn modelId="{063B20F2-548D-45E8-9973-6487F5E63A50}" type="presOf" srcId="{E6CE28B1-4E85-4DA9-B19D-2D5E3B3B1AE2}" destId="{459F132C-8C0C-44EC-97BD-0FDD27E86857}" srcOrd="0" destOrd="0" presId="urn:microsoft.com/office/officeart/2005/8/layout/vList2"/>
    <dgm:cxn modelId="{A01605FA-D317-4106-AD71-7565B53898C3}" type="presOf" srcId="{759122E5-9F70-431E-80F5-62CDDA43A460}" destId="{7645D38C-71C7-4360-8515-82261D834FDD}" srcOrd="0" destOrd="0" presId="urn:microsoft.com/office/officeart/2005/8/layout/vList2"/>
    <dgm:cxn modelId="{D139CF40-E58F-4FD9-A949-39791F00F844}" type="presParOf" srcId="{7645D38C-71C7-4360-8515-82261D834FDD}" destId="{527F53F7-9F16-4B73-8A1E-B00B47594B33}" srcOrd="0" destOrd="0" presId="urn:microsoft.com/office/officeart/2005/8/layout/vList2"/>
    <dgm:cxn modelId="{AC70527E-FF0D-4EA1-A4A8-C909CFCB5B01}" type="presParOf" srcId="{7645D38C-71C7-4360-8515-82261D834FDD}" destId="{A72AEBA3-B8D2-4AC8-90AE-12883371C561}" srcOrd="1" destOrd="0" presId="urn:microsoft.com/office/officeart/2005/8/layout/vList2"/>
    <dgm:cxn modelId="{5F2934C2-42E2-4537-B863-BDF2D5BAE22B}" type="presParOf" srcId="{7645D38C-71C7-4360-8515-82261D834FDD}" destId="{B673D81A-D5DF-4DB4-9DB3-F1D5954F9CB2}" srcOrd="2" destOrd="0" presId="urn:microsoft.com/office/officeart/2005/8/layout/vList2"/>
    <dgm:cxn modelId="{B1197865-CA76-4085-8340-F38451083DE2}" type="presParOf" srcId="{7645D38C-71C7-4360-8515-82261D834FDD}" destId="{5D60F3AE-8BFF-466F-9E5C-7246B7D463C2}" srcOrd="3" destOrd="0" presId="urn:microsoft.com/office/officeart/2005/8/layout/vList2"/>
    <dgm:cxn modelId="{16EC3462-59D7-4782-B185-6E1D9BC75BC6}" type="presParOf" srcId="{7645D38C-71C7-4360-8515-82261D834FDD}" destId="{15DC727C-2170-4A05-9DA6-2B1F0D4360F4}" srcOrd="4" destOrd="0" presId="urn:microsoft.com/office/officeart/2005/8/layout/vList2"/>
    <dgm:cxn modelId="{C76CFB4E-0980-4506-8D94-D065FE6E7241}" type="presParOf" srcId="{7645D38C-71C7-4360-8515-82261D834FDD}" destId="{70FF7092-80C7-4972-A5D8-8E1650170D3F}" srcOrd="5" destOrd="0" presId="urn:microsoft.com/office/officeart/2005/8/layout/vList2"/>
    <dgm:cxn modelId="{280ECB5D-4D5B-4B29-AC2E-9A9F0F5C3B0A}" type="presParOf" srcId="{7645D38C-71C7-4360-8515-82261D834FDD}" destId="{0878ECA3-A120-4ED7-8CFD-734D4CCADA64}" srcOrd="6" destOrd="0" presId="urn:microsoft.com/office/officeart/2005/8/layout/vList2"/>
    <dgm:cxn modelId="{B8DD4B0C-5B6C-48EA-AB57-F18904388C0C}" type="presParOf" srcId="{7645D38C-71C7-4360-8515-82261D834FDD}" destId="{A9626E02-3EE0-4F29-AE51-D4A27E7E43CA}" srcOrd="7" destOrd="0" presId="urn:microsoft.com/office/officeart/2005/8/layout/vList2"/>
    <dgm:cxn modelId="{F886CCE2-C9C3-4FF8-B4F2-FD4B6EB78FF1}" type="presParOf" srcId="{7645D38C-71C7-4360-8515-82261D834FDD}" destId="{5A6178D0-9ED8-4C6D-B9F8-680472A86E1C}" srcOrd="8" destOrd="0" presId="urn:microsoft.com/office/officeart/2005/8/layout/vList2"/>
    <dgm:cxn modelId="{62A3D895-E492-4273-937B-B67486030502}" type="presParOf" srcId="{7645D38C-71C7-4360-8515-82261D834FDD}" destId="{459F132C-8C0C-44EC-97BD-0FDD27E86857}" srcOrd="9"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7F53F7-9F16-4B73-8A1E-B00B47594B33}">
      <dsp:nvSpPr>
        <dsp:cNvPr id="0" name=""/>
        <dsp:cNvSpPr/>
      </dsp:nvSpPr>
      <dsp:spPr>
        <a:xfrm>
          <a:off x="0" y="26750"/>
          <a:ext cx="5486400" cy="456300"/>
        </a:xfrm>
        <a:prstGeom prst="round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a:t>Data Extraction and Visualization of Chest X-rays</a:t>
          </a:r>
        </a:p>
      </dsp:txBody>
      <dsp:txXfrm>
        <a:off x="22275" y="49025"/>
        <a:ext cx="5441850" cy="411750"/>
      </dsp:txXfrm>
    </dsp:sp>
    <dsp:sp modelId="{A72AEBA3-B8D2-4AC8-90AE-12883371C561}">
      <dsp:nvSpPr>
        <dsp:cNvPr id="0" name=""/>
        <dsp:cNvSpPr/>
      </dsp:nvSpPr>
      <dsp:spPr>
        <a:xfrm>
          <a:off x="0" y="483050"/>
          <a:ext cx="5486400" cy="45540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74193"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IN" sz="1600" kern="1200" dirty="0"/>
            <a:t>Splitting the data into </a:t>
          </a:r>
          <a:r>
            <a:rPr lang="en-IN" sz="1600" kern="1200" dirty="0" err="1"/>
            <a:t>train,test</a:t>
          </a:r>
          <a:r>
            <a:rPr lang="en-IN" sz="1600" kern="1200" dirty="0"/>
            <a:t> and validation folder and visualization of the chest x-rays.</a:t>
          </a:r>
        </a:p>
      </dsp:txBody>
      <dsp:txXfrm>
        <a:off x="0" y="483050"/>
        <a:ext cx="5486400" cy="455400"/>
      </dsp:txXfrm>
    </dsp:sp>
    <dsp:sp modelId="{B673D81A-D5DF-4DB4-9DB3-F1D5954F9CB2}">
      <dsp:nvSpPr>
        <dsp:cNvPr id="0" name=""/>
        <dsp:cNvSpPr/>
      </dsp:nvSpPr>
      <dsp:spPr>
        <a:xfrm>
          <a:off x="0" y="938450"/>
          <a:ext cx="5486400" cy="456300"/>
        </a:xfrm>
        <a:prstGeom prst="round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a:t>Data preprocessing And Augmentation</a:t>
          </a:r>
        </a:p>
      </dsp:txBody>
      <dsp:txXfrm>
        <a:off x="22275" y="960725"/>
        <a:ext cx="5441850" cy="411750"/>
      </dsp:txXfrm>
    </dsp:sp>
    <dsp:sp modelId="{5D60F3AE-8BFF-466F-9E5C-7246B7D463C2}">
      <dsp:nvSpPr>
        <dsp:cNvPr id="0" name=""/>
        <dsp:cNvSpPr/>
      </dsp:nvSpPr>
      <dsp:spPr>
        <a:xfrm>
          <a:off x="0" y="1394750"/>
          <a:ext cx="5486400" cy="879468"/>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74193"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IN" sz="1600" kern="1200" dirty="0"/>
            <a:t>We normalize the images and perform image augmentation techniques.</a:t>
          </a:r>
        </a:p>
      </dsp:txBody>
      <dsp:txXfrm>
        <a:off x="0" y="1394750"/>
        <a:ext cx="5486400" cy="879468"/>
      </dsp:txXfrm>
    </dsp:sp>
    <dsp:sp modelId="{15DC727C-2170-4A05-9DA6-2B1F0D4360F4}">
      <dsp:nvSpPr>
        <dsp:cNvPr id="0" name=""/>
        <dsp:cNvSpPr/>
      </dsp:nvSpPr>
      <dsp:spPr>
        <a:xfrm>
          <a:off x="0" y="1830468"/>
          <a:ext cx="5486400" cy="456300"/>
        </a:xfrm>
        <a:prstGeom prst="round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a:t>Feature Extraction using Custom CNN and ANN</a:t>
          </a:r>
        </a:p>
      </dsp:txBody>
      <dsp:txXfrm>
        <a:off x="22275" y="1852743"/>
        <a:ext cx="5441850" cy="411750"/>
      </dsp:txXfrm>
    </dsp:sp>
    <dsp:sp modelId="{70FF7092-80C7-4972-A5D8-8E1650170D3F}">
      <dsp:nvSpPr>
        <dsp:cNvPr id="0" name=""/>
        <dsp:cNvSpPr/>
      </dsp:nvSpPr>
      <dsp:spPr>
        <a:xfrm>
          <a:off x="0" y="2467768"/>
          <a:ext cx="5486400" cy="45540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74193"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IN" sz="1600" kern="1200" dirty="0"/>
            <a:t>We extract the features from x-ray using CNN and feed these features to ANN.</a:t>
          </a:r>
        </a:p>
      </dsp:txBody>
      <dsp:txXfrm>
        <a:off x="0" y="2467768"/>
        <a:ext cx="5486400" cy="455400"/>
      </dsp:txXfrm>
    </dsp:sp>
    <dsp:sp modelId="{0878ECA3-A120-4ED7-8CFD-734D4CCADA64}">
      <dsp:nvSpPr>
        <dsp:cNvPr id="0" name=""/>
        <dsp:cNvSpPr/>
      </dsp:nvSpPr>
      <dsp:spPr>
        <a:xfrm>
          <a:off x="0" y="3008367"/>
          <a:ext cx="5486400" cy="456300"/>
        </a:xfrm>
        <a:prstGeom prst="round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dirty="0"/>
            <a:t>Training and Testing of the Model</a:t>
          </a:r>
        </a:p>
      </dsp:txBody>
      <dsp:txXfrm>
        <a:off x="22275" y="3030642"/>
        <a:ext cx="5441850" cy="411750"/>
      </dsp:txXfrm>
    </dsp:sp>
    <dsp:sp modelId="{A9626E02-3EE0-4F29-AE51-D4A27E7E43CA}">
      <dsp:nvSpPr>
        <dsp:cNvPr id="0" name=""/>
        <dsp:cNvSpPr/>
      </dsp:nvSpPr>
      <dsp:spPr>
        <a:xfrm>
          <a:off x="0" y="3526811"/>
          <a:ext cx="5486400" cy="45540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74193"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IN" sz="1600" kern="1200" dirty="0"/>
            <a:t>The model is trained on train dataset and simultaneously tested using validation dataset.</a:t>
          </a:r>
        </a:p>
      </dsp:txBody>
      <dsp:txXfrm>
        <a:off x="0" y="3526811"/>
        <a:ext cx="5486400" cy="455400"/>
      </dsp:txXfrm>
    </dsp:sp>
    <dsp:sp modelId="{5A6178D0-9ED8-4C6D-B9F8-680472A86E1C}">
      <dsp:nvSpPr>
        <dsp:cNvPr id="0" name=""/>
        <dsp:cNvSpPr/>
      </dsp:nvSpPr>
      <dsp:spPr>
        <a:xfrm>
          <a:off x="0" y="4097619"/>
          <a:ext cx="5486400" cy="456300"/>
        </a:xfrm>
        <a:prstGeom prst="round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a:t>Evaluation of the Trained Model</a:t>
          </a:r>
        </a:p>
      </dsp:txBody>
      <dsp:txXfrm>
        <a:off x="22275" y="4119894"/>
        <a:ext cx="5441850" cy="411750"/>
      </dsp:txXfrm>
    </dsp:sp>
    <dsp:sp modelId="{459F132C-8C0C-44EC-97BD-0FDD27E86857}">
      <dsp:nvSpPr>
        <dsp:cNvPr id="0" name=""/>
        <dsp:cNvSpPr/>
      </dsp:nvSpPr>
      <dsp:spPr>
        <a:xfrm>
          <a:off x="0" y="4553919"/>
          <a:ext cx="5486400" cy="70380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74193"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IN" sz="1600" kern="1200"/>
            <a:t>Model is evaluated using RoC curve and confusion matrix.</a:t>
          </a:r>
        </a:p>
        <a:p>
          <a:pPr marL="171450" lvl="1" indent="-171450" algn="l" defTabSz="711200">
            <a:lnSpc>
              <a:spcPct val="90000"/>
            </a:lnSpc>
            <a:spcBef>
              <a:spcPct val="0"/>
            </a:spcBef>
            <a:spcAft>
              <a:spcPct val="20000"/>
            </a:spcAft>
            <a:buChar char="•"/>
          </a:pPr>
          <a:r>
            <a:rPr lang="en-IN" sz="1600" kern="1200"/>
            <a:t>Also Heatmap is plot on the predicted image to see what features our model is learning.</a:t>
          </a:r>
        </a:p>
      </dsp:txBody>
      <dsp:txXfrm>
        <a:off x="0" y="4553919"/>
        <a:ext cx="5486400" cy="7038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3712A7-F896-4FE2-A537-C426EF6725E2}" type="datetimeFigureOut">
              <a:rPr lang="en-IN" smtClean="0"/>
              <a:t>25-08-2020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45E6D0-F6BC-450F-B467-209F7281403B}" type="slidenum">
              <a:rPr lang="en-IN" smtClean="0"/>
              <a:t>‹#›</a:t>
            </a:fld>
            <a:endParaRPr lang="en-IN"/>
          </a:p>
        </p:txBody>
      </p:sp>
    </p:spTree>
    <p:extLst>
      <p:ext uri="{BB962C8B-B14F-4D97-AF65-F5344CB8AC3E}">
        <p14:creationId xmlns:p14="http://schemas.microsoft.com/office/powerpoint/2010/main" val="22233178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C33F7DF9-00D9-44C2-AA5B-605BA5B274C9}" type="datetime1">
              <a:rPr lang="en-IN" smtClean="0"/>
              <a:t>25-08-2020</a:t>
            </a:fld>
            <a:endParaRPr lang="en-IN" dirty="0"/>
          </a:p>
        </p:txBody>
      </p:sp>
      <p:sp>
        <p:nvSpPr>
          <p:cNvPr id="5" name="Footer Placeholder 4"/>
          <p:cNvSpPr>
            <a:spLocks noGrp="1"/>
          </p:cNvSpPr>
          <p:nvPr>
            <p:ph type="ftr" sz="quarter" idx="11"/>
          </p:nvPr>
        </p:nvSpPr>
        <p:spPr>
          <a:xfrm>
            <a:off x="1876424" y="5410201"/>
            <a:ext cx="5124886" cy="365125"/>
          </a:xfrm>
        </p:spPr>
        <p:txBody>
          <a:bodyPr/>
          <a:lstStyle/>
          <a:p>
            <a:endParaRPr lang="en-IN" dirty="0"/>
          </a:p>
        </p:txBody>
      </p:sp>
      <p:sp>
        <p:nvSpPr>
          <p:cNvPr id="6" name="Slide Number Placeholder 5"/>
          <p:cNvSpPr>
            <a:spLocks noGrp="1"/>
          </p:cNvSpPr>
          <p:nvPr>
            <p:ph type="sldNum" sz="quarter" idx="12"/>
          </p:nvPr>
        </p:nvSpPr>
        <p:spPr>
          <a:xfrm>
            <a:off x="9896911" y="5410199"/>
            <a:ext cx="771089" cy="365125"/>
          </a:xfrm>
        </p:spPr>
        <p:txBody>
          <a:bodyPr/>
          <a:lstStyle/>
          <a:p>
            <a:fld id="{98C97C1C-A8DC-47ED-B242-BEF37FA965D7}" type="slidenum">
              <a:rPr lang="en-IN" smtClean="0"/>
              <a:t>‹#›</a:t>
            </a:fld>
            <a:endParaRPr lang="en-IN" dirty="0"/>
          </a:p>
        </p:txBody>
      </p:sp>
    </p:spTree>
    <p:extLst>
      <p:ext uri="{BB962C8B-B14F-4D97-AF65-F5344CB8AC3E}">
        <p14:creationId xmlns:p14="http://schemas.microsoft.com/office/powerpoint/2010/main" val="4069856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B36E4DB-0397-4F9B-95D7-C2EBCBF06E02}" type="datetime1">
              <a:rPr lang="en-IN" smtClean="0"/>
              <a:t>25-08-2020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8C97C1C-A8DC-47ED-B242-BEF37FA965D7}" type="slidenum">
              <a:rPr lang="en-IN" smtClean="0"/>
              <a:t>‹#›</a:t>
            </a:fld>
            <a:endParaRPr lang="en-IN" dirty="0"/>
          </a:p>
        </p:txBody>
      </p:sp>
    </p:spTree>
    <p:extLst>
      <p:ext uri="{BB962C8B-B14F-4D97-AF65-F5344CB8AC3E}">
        <p14:creationId xmlns:p14="http://schemas.microsoft.com/office/powerpoint/2010/main" val="2181803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19FAC5-7769-421D-B16E-4AF6473312DA}" type="datetime1">
              <a:rPr lang="en-IN" smtClean="0"/>
              <a:t>25-08-2020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8C97C1C-A8DC-47ED-B242-BEF37FA965D7}" type="slidenum">
              <a:rPr lang="en-IN" smtClean="0"/>
              <a:t>‹#›</a:t>
            </a:fld>
            <a:endParaRPr lang="en-IN" dirty="0"/>
          </a:p>
        </p:txBody>
      </p:sp>
    </p:spTree>
    <p:extLst>
      <p:ext uri="{BB962C8B-B14F-4D97-AF65-F5344CB8AC3E}">
        <p14:creationId xmlns:p14="http://schemas.microsoft.com/office/powerpoint/2010/main" val="6198810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77CC1C-0D31-46F2-BC6C-7E239725AE07}" type="datetime1">
              <a:rPr lang="en-IN" smtClean="0"/>
              <a:t>25-08-2020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8C97C1C-A8DC-47ED-B242-BEF37FA965D7}" type="slidenum">
              <a:rPr lang="en-IN" smtClean="0"/>
              <a:t>‹#›</a:t>
            </a:fld>
            <a:endParaRPr lang="en-IN"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329662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64C866-361C-470C-B62A-CAC95C1E7FC1}" type="datetime1">
              <a:rPr lang="en-IN" smtClean="0"/>
              <a:t>25-08-2020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8C97C1C-A8DC-47ED-B242-BEF37FA965D7}" type="slidenum">
              <a:rPr lang="en-IN" smtClean="0"/>
              <a:t>‹#›</a:t>
            </a:fld>
            <a:endParaRPr lang="en-IN" dirty="0"/>
          </a:p>
        </p:txBody>
      </p:sp>
    </p:spTree>
    <p:extLst>
      <p:ext uri="{BB962C8B-B14F-4D97-AF65-F5344CB8AC3E}">
        <p14:creationId xmlns:p14="http://schemas.microsoft.com/office/powerpoint/2010/main" val="40935133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2910641-F24B-463D-8D49-8D45C9CBAD86}" type="datetime1">
              <a:rPr lang="en-IN" smtClean="0"/>
              <a:t>25-08-2020</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98C97C1C-A8DC-47ED-B242-BEF37FA965D7}" type="slidenum">
              <a:rPr lang="en-IN" smtClean="0"/>
              <a:t>‹#›</a:t>
            </a:fld>
            <a:endParaRPr lang="en-IN" dirty="0"/>
          </a:p>
        </p:txBody>
      </p:sp>
    </p:spTree>
    <p:extLst>
      <p:ext uri="{BB962C8B-B14F-4D97-AF65-F5344CB8AC3E}">
        <p14:creationId xmlns:p14="http://schemas.microsoft.com/office/powerpoint/2010/main" val="14380059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6AC543F-46AD-49A3-B178-A61CBBB5D006}" type="datetime1">
              <a:rPr lang="en-IN" smtClean="0"/>
              <a:t>25-08-2020</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98C97C1C-A8DC-47ED-B242-BEF37FA965D7}" type="slidenum">
              <a:rPr lang="en-IN" smtClean="0"/>
              <a:t>‹#›</a:t>
            </a:fld>
            <a:endParaRPr lang="en-IN" dirty="0"/>
          </a:p>
        </p:txBody>
      </p:sp>
    </p:spTree>
    <p:extLst>
      <p:ext uri="{BB962C8B-B14F-4D97-AF65-F5344CB8AC3E}">
        <p14:creationId xmlns:p14="http://schemas.microsoft.com/office/powerpoint/2010/main" val="41857199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0E6C61-0C34-45BA-ABC5-7696924EF503}" type="datetime1">
              <a:rPr lang="en-IN" smtClean="0"/>
              <a:t>25-08-2020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8C97C1C-A8DC-47ED-B242-BEF37FA965D7}" type="slidenum">
              <a:rPr lang="en-IN" smtClean="0"/>
              <a:t>‹#›</a:t>
            </a:fld>
            <a:endParaRPr lang="en-IN" dirty="0"/>
          </a:p>
        </p:txBody>
      </p:sp>
    </p:spTree>
    <p:extLst>
      <p:ext uri="{BB962C8B-B14F-4D97-AF65-F5344CB8AC3E}">
        <p14:creationId xmlns:p14="http://schemas.microsoft.com/office/powerpoint/2010/main" val="40474610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4DF53E-6051-4418-A454-AD2243F3A9E9}" type="datetime1">
              <a:rPr lang="en-IN" smtClean="0"/>
              <a:t>25-08-2020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8C97C1C-A8DC-47ED-B242-BEF37FA965D7}" type="slidenum">
              <a:rPr lang="en-IN" smtClean="0"/>
              <a:t>‹#›</a:t>
            </a:fld>
            <a:endParaRPr lang="en-IN" dirty="0"/>
          </a:p>
        </p:txBody>
      </p:sp>
    </p:spTree>
    <p:extLst>
      <p:ext uri="{BB962C8B-B14F-4D97-AF65-F5344CB8AC3E}">
        <p14:creationId xmlns:p14="http://schemas.microsoft.com/office/powerpoint/2010/main" val="2980848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E76C39-E59F-41F8-8791-0F80DB5C66F4}" type="datetime1">
              <a:rPr lang="en-IN" smtClean="0"/>
              <a:t>25-08-2020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8C97C1C-A8DC-47ED-B242-BEF37FA965D7}" type="slidenum">
              <a:rPr lang="en-IN" smtClean="0"/>
              <a:t>‹#›</a:t>
            </a:fld>
            <a:endParaRPr lang="en-IN" dirty="0"/>
          </a:p>
        </p:txBody>
      </p:sp>
    </p:spTree>
    <p:extLst>
      <p:ext uri="{BB962C8B-B14F-4D97-AF65-F5344CB8AC3E}">
        <p14:creationId xmlns:p14="http://schemas.microsoft.com/office/powerpoint/2010/main" val="3383697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410247-351D-4920-AE65-A6574BB16FA0}" type="datetime1">
              <a:rPr lang="en-IN" smtClean="0"/>
              <a:t>25-08-2020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8C97C1C-A8DC-47ED-B242-BEF37FA965D7}" type="slidenum">
              <a:rPr lang="en-IN" smtClean="0"/>
              <a:t>‹#›</a:t>
            </a:fld>
            <a:endParaRPr lang="en-IN" dirty="0"/>
          </a:p>
        </p:txBody>
      </p:sp>
    </p:spTree>
    <p:extLst>
      <p:ext uri="{BB962C8B-B14F-4D97-AF65-F5344CB8AC3E}">
        <p14:creationId xmlns:p14="http://schemas.microsoft.com/office/powerpoint/2010/main" val="1585102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883EC53-12F1-4CDA-88CC-1DD8967EF226}" type="datetime1">
              <a:rPr lang="en-IN" smtClean="0"/>
              <a:t>25-08-2020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8C97C1C-A8DC-47ED-B242-BEF37FA965D7}" type="slidenum">
              <a:rPr lang="en-IN" smtClean="0"/>
              <a:t>‹#›</a:t>
            </a:fld>
            <a:endParaRPr lang="en-IN" dirty="0"/>
          </a:p>
        </p:txBody>
      </p:sp>
    </p:spTree>
    <p:extLst>
      <p:ext uri="{BB962C8B-B14F-4D97-AF65-F5344CB8AC3E}">
        <p14:creationId xmlns:p14="http://schemas.microsoft.com/office/powerpoint/2010/main" val="2398503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E87B48-D6F4-4EFB-98AE-7588EDB4A7D2}" type="datetime1">
              <a:rPr lang="en-IN" smtClean="0"/>
              <a:t>25-08-2020</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98C97C1C-A8DC-47ED-B242-BEF37FA965D7}" type="slidenum">
              <a:rPr lang="en-IN" smtClean="0"/>
              <a:t>‹#›</a:t>
            </a:fld>
            <a:endParaRPr lang="en-IN" dirty="0"/>
          </a:p>
        </p:txBody>
      </p:sp>
    </p:spTree>
    <p:extLst>
      <p:ext uri="{BB962C8B-B14F-4D97-AF65-F5344CB8AC3E}">
        <p14:creationId xmlns:p14="http://schemas.microsoft.com/office/powerpoint/2010/main" val="4264042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B90F034-C3A5-41E4-A629-7196758309DE}" type="datetime1">
              <a:rPr lang="en-IN" smtClean="0"/>
              <a:t>25-08-2020</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98C97C1C-A8DC-47ED-B242-BEF37FA965D7}" type="slidenum">
              <a:rPr lang="en-IN" smtClean="0"/>
              <a:t>‹#›</a:t>
            </a:fld>
            <a:endParaRPr lang="en-IN" dirty="0"/>
          </a:p>
        </p:txBody>
      </p:sp>
    </p:spTree>
    <p:extLst>
      <p:ext uri="{BB962C8B-B14F-4D97-AF65-F5344CB8AC3E}">
        <p14:creationId xmlns:p14="http://schemas.microsoft.com/office/powerpoint/2010/main" val="694461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BF83C4-410F-4A7D-9438-CF2A1862C693}" type="datetime1">
              <a:rPr lang="en-IN" smtClean="0"/>
              <a:t>25-08-2020</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98C97C1C-A8DC-47ED-B242-BEF37FA965D7}" type="slidenum">
              <a:rPr lang="en-IN" smtClean="0"/>
              <a:t>‹#›</a:t>
            </a:fld>
            <a:endParaRPr lang="en-IN" dirty="0"/>
          </a:p>
        </p:txBody>
      </p:sp>
    </p:spTree>
    <p:extLst>
      <p:ext uri="{BB962C8B-B14F-4D97-AF65-F5344CB8AC3E}">
        <p14:creationId xmlns:p14="http://schemas.microsoft.com/office/powerpoint/2010/main" val="534859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2244DB-E723-457A-BF48-DA69B203FADD}" type="datetime1">
              <a:rPr lang="en-IN" smtClean="0"/>
              <a:t>25-08-2020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8C97C1C-A8DC-47ED-B242-BEF37FA965D7}" type="slidenum">
              <a:rPr lang="en-IN" smtClean="0"/>
              <a:t>‹#›</a:t>
            </a:fld>
            <a:endParaRPr lang="en-IN" dirty="0"/>
          </a:p>
        </p:txBody>
      </p:sp>
    </p:spTree>
    <p:extLst>
      <p:ext uri="{BB962C8B-B14F-4D97-AF65-F5344CB8AC3E}">
        <p14:creationId xmlns:p14="http://schemas.microsoft.com/office/powerpoint/2010/main" val="1803186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CAF61A5-4FB6-4ECD-B2F1-97131B15BACA}" type="datetime1">
              <a:rPr lang="en-IN" smtClean="0"/>
              <a:t>25-08-2020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8C97C1C-A8DC-47ED-B242-BEF37FA965D7}" type="slidenum">
              <a:rPr lang="en-IN" smtClean="0"/>
              <a:t>‹#›</a:t>
            </a:fld>
            <a:endParaRPr lang="en-IN" dirty="0"/>
          </a:p>
        </p:txBody>
      </p:sp>
    </p:spTree>
    <p:extLst>
      <p:ext uri="{BB962C8B-B14F-4D97-AF65-F5344CB8AC3E}">
        <p14:creationId xmlns:p14="http://schemas.microsoft.com/office/powerpoint/2010/main" val="3943346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A554FDB-22E4-4C29-AFC4-30EED842CF1A}" type="datetime1">
              <a:rPr lang="en-IN" smtClean="0"/>
              <a:t>25-08-2020</a:t>
            </a:fld>
            <a:endParaRPr lang="en-IN"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8C97C1C-A8DC-47ED-B242-BEF37FA965D7}" type="slidenum">
              <a:rPr lang="en-IN" smtClean="0"/>
              <a:t>‹#›</a:t>
            </a:fld>
            <a:endParaRPr lang="en-IN" dirty="0"/>
          </a:p>
        </p:txBody>
      </p:sp>
    </p:spTree>
    <p:extLst>
      <p:ext uri="{BB962C8B-B14F-4D97-AF65-F5344CB8AC3E}">
        <p14:creationId xmlns:p14="http://schemas.microsoft.com/office/powerpoint/2010/main" val="347284578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investopedia.com/terms/m/machine-learning.asp" TargetMode="External"/><Relationship Id="rId2" Type="http://schemas.openxmlformats.org/officeDocument/2006/relationships/hyperlink" Target="https://www.investopedia.com/terms/a/artificial-intelligence-ai.asp" TargetMode="External"/><Relationship Id="rId1" Type="http://schemas.openxmlformats.org/officeDocument/2006/relationships/slideLayout" Target="../slideLayouts/slideLayout2.xml"/><Relationship Id="rId6" Type="http://schemas.openxmlformats.org/officeDocument/2006/relationships/hyperlink" Target="https://www.investopedia.com/tech/worlds-top-10-fintech-companies-baba/" TargetMode="External"/><Relationship Id="rId5" Type="http://schemas.openxmlformats.org/officeDocument/2006/relationships/hyperlink" Target="https://www.investopedia.com/terms/e/ecommerce.asp" TargetMode="External"/><Relationship Id="rId4" Type="http://schemas.openxmlformats.org/officeDocument/2006/relationships/hyperlink" Target="https://www.investopedia.com/terms/b/big-data.asp"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959F9-FF03-44C2-8D1B-FE35F8E603A1}"/>
              </a:ext>
            </a:extLst>
          </p:cNvPr>
          <p:cNvSpPr>
            <a:spLocks noGrp="1"/>
          </p:cNvSpPr>
          <p:nvPr>
            <p:ph type="ctrTitle"/>
          </p:nvPr>
        </p:nvSpPr>
        <p:spPr>
          <a:xfrm>
            <a:off x="2097777" y="318052"/>
            <a:ext cx="8791575" cy="1429372"/>
          </a:xfrm>
        </p:spPr>
        <p:txBody>
          <a:bodyPr>
            <a:normAutofit fontScale="90000"/>
          </a:bodyPr>
          <a:lstStyle/>
          <a:p>
            <a:pPr algn="just"/>
            <a:r>
              <a:rPr lang="en-IN" dirty="0">
                <a:latin typeface="Times New Roman" panose="02020603050405020304" pitchFamily="18" charset="0"/>
                <a:cs typeface="Times New Roman" panose="02020603050405020304" pitchFamily="18" charset="0"/>
              </a:rPr>
              <a:t>Pneumonia Detection using image based Deep Learning</a:t>
            </a:r>
          </a:p>
        </p:txBody>
      </p:sp>
      <p:sp>
        <p:nvSpPr>
          <p:cNvPr id="3" name="Subtitle 2">
            <a:extLst>
              <a:ext uri="{FF2B5EF4-FFF2-40B4-BE49-F238E27FC236}">
                <a16:creationId xmlns:a16="http://schemas.microsoft.com/office/drawing/2014/main" id="{FEC514AD-61F9-4318-9C8D-2435653A2918}"/>
              </a:ext>
            </a:extLst>
          </p:cNvPr>
          <p:cNvSpPr>
            <a:spLocks noGrp="1"/>
          </p:cNvSpPr>
          <p:nvPr>
            <p:ph type="subTitle" idx="1"/>
          </p:nvPr>
        </p:nvSpPr>
        <p:spPr>
          <a:xfrm>
            <a:off x="7169426" y="1948070"/>
            <a:ext cx="4174434" cy="3445566"/>
          </a:xfrm>
        </p:spPr>
        <p:txBody>
          <a:bodyPr>
            <a:normAutofit/>
          </a:bodyPr>
          <a:lstStyle/>
          <a:p>
            <a:r>
              <a:rPr lang="en-IN" dirty="0">
                <a:solidFill>
                  <a:schemeClr val="tx1"/>
                </a:solidFill>
                <a:latin typeface="Times New Roman" panose="02020603050405020304" pitchFamily="18" charset="0"/>
                <a:cs typeface="Times New Roman" panose="02020603050405020304" pitchFamily="18" charset="0"/>
              </a:rPr>
              <a:t>By :-</a:t>
            </a:r>
          </a:p>
          <a:p>
            <a:r>
              <a:rPr lang="en-IN" dirty="0">
                <a:solidFill>
                  <a:schemeClr val="tx1"/>
                </a:solidFill>
                <a:latin typeface="Times New Roman" panose="02020603050405020304" pitchFamily="18" charset="0"/>
                <a:cs typeface="Times New Roman" panose="02020603050405020304" pitchFamily="18" charset="0"/>
              </a:rPr>
              <a:t>	Apoorv Khare 	(9917102079)</a:t>
            </a:r>
          </a:p>
          <a:p>
            <a:r>
              <a:rPr lang="en-IN" dirty="0">
                <a:solidFill>
                  <a:schemeClr val="tx1"/>
                </a:solidFill>
                <a:latin typeface="Times New Roman" panose="02020603050405020304" pitchFamily="18" charset="0"/>
                <a:cs typeface="Times New Roman" panose="02020603050405020304" pitchFamily="18" charset="0"/>
              </a:rPr>
              <a:t>	vivek Garg</a:t>
            </a:r>
          </a:p>
          <a:p>
            <a:r>
              <a:rPr lang="en-IN" dirty="0">
                <a:solidFill>
                  <a:schemeClr val="tx1"/>
                </a:solidFill>
                <a:latin typeface="Times New Roman" panose="02020603050405020304" pitchFamily="18" charset="0"/>
                <a:cs typeface="Times New Roman" panose="02020603050405020304" pitchFamily="18" charset="0"/>
              </a:rPr>
              <a:t>	(9917102068)</a:t>
            </a:r>
          </a:p>
          <a:p>
            <a:r>
              <a:rPr lang="en-IN" dirty="0">
                <a:solidFill>
                  <a:schemeClr val="tx1"/>
                </a:solidFill>
                <a:latin typeface="Times New Roman" panose="02020603050405020304" pitchFamily="18" charset="0"/>
                <a:cs typeface="Times New Roman" panose="02020603050405020304" pitchFamily="18" charset="0"/>
              </a:rPr>
              <a:t>	Sourabh Kumar</a:t>
            </a:r>
          </a:p>
          <a:p>
            <a:r>
              <a:rPr lang="en-IN" dirty="0">
                <a:solidFill>
                  <a:schemeClr val="tx1"/>
                </a:solidFill>
                <a:latin typeface="Times New Roman" panose="02020603050405020304" pitchFamily="18" charset="0"/>
                <a:cs typeface="Times New Roman" panose="02020603050405020304" pitchFamily="18" charset="0"/>
              </a:rPr>
              <a:t>	(9917102015)</a:t>
            </a:r>
          </a:p>
        </p:txBody>
      </p:sp>
      <p:pic>
        <p:nvPicPr>
          <p:cNvPr id="4" name="Picture 3">
            <a:extLst>
              <a:ext uri="{FF2B5EF4-FFF2-40B4-BE49-F238E27FC236}">
                <a16:creationId xmlns:a16="http://schemas.microsoft.com/office/drawing/2014/main" id="{D79EC470-0113-42BD-9DEC-D594B5B84554}"/>
              </a:ext>
            </a:extLst>
          </p:cNvPr>
          <p:cNvPicPr>
            <a:picLocks noChangeAspect="1"/>
          </p:cNvPicPr>
          <p:nvPr/>
        </p:nvPicPr>
        <p:blipFill>
          <a:blip r:embed="rId2"/>
          <a:stretch>
            <a:fillRect/>
          </a:stretch>
        </p:blipFill>
        <p:spPr>
          <a:xfrm>
            <a:off x="2410524" y="2181936"/>
            <a:ext cx="2757933" cy="3430360"/>
          </a:xfrm>
          <a:prstGeom prst="rect">
            <a:avLst/>
          </a:prstGeom>
        </p:spPr>
      </p:pic>
      <p:sp>
        <p:nvSpPr>
          <p:cNvPr id="5" name="Slide Number Placeholder 4">
            <a:extLst>
              <a:ext uri="{FF2B5EF4-FFF2-40B4-BE49-F238E27FC236}">
                <a16:creationId xmlns:a16="http://schemas.microsoft.com/office/drawing/2014/main" id="{BE575576-A1A5-4618-BA02-00F8706C2EC8}"/>
              </a:ext>
            </a:extLst>
          </p:cNvPr>
          <p:cNvSpPr>
            <a:spLocks noGrp="1"/>
          </p:cNvSpPr>
          <p:nvPr>
            <p:ph type="sldNum" sz="quarter" idx="12"/>
          </p:nvPr>
        </p:nvSpPr>
        <p:spPr/>
        <p:txBody>
          <a:bodyPr/>
          <a:lstStyle/>
          <a:p>
            <a:fld id="{98C97C1C-A8DC-47ED-B242-BEF37FA965D7}" type="slidenum">
              <a:rPr lang="en-IN" smtClean="0"/>
              <a:t>1</a:t>
            </a:fld>
            <a:endParaRPr lang="en-IN" dirty="0"/>
          </a:p>
        </p:txBody>
      </p:sp>
    </p:spTree>
    <p:extLst>
      <p:ext uri="{BB962C8B-B14F-4D97-AF65-F5344CB8AC3E}">
        <p14:creationId xmlns:p14="http://schemas.microsoft.com/office/powerpoint/2010/main" val="4118788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010E-D570-43E3-98CE-B8BAD2249F6D}"/>
              </a:ext>
            </a:extLst>
          </p:cNvPr>
          <p:cNvSpPr>
            <a:spLocks noGrp="1"/>
          </p:cNvSpPr>
          <p:nvPr>
            <p:ph type="title"/>
          </p:nvPr>
        </p:nvSpPr>
        <p:spPr>
          <a:xfrm>
            <a:off x="1141413" y="618518"/>
            <a:ext cx="9905998" cy="746456"/>
          </a:xfrm>
        </p:spPr>
        <p:txBody>
          <a:bodyPr/>
          <a:lstStyle/>
          <a:p>
            <a:pPr algn="ctr"/>
            <a:r>
              <a:rPr lang="en-IN" dirty="0">
                <a:latin typeface="Times New Roman" panose="02020603050405020304" pitchFamily="18" charset="0"/>
                <a:cs typeface="Times New Roman" panose="02020603050405020304" pitchFamily="18" charset="0"/>
              </a:rPr>
              <a:t>Convolution Layers</a:t>
            </a:r>
          </a:p>
        </p:txBody>
      </p:sp>
      <p:sp>
        <p:nvSpPr>
          <p:cNvPr id="6" name="Content Placeholder 5">
            <a:extLst>
              <a:ext uri="{FF2B5EF4-FFF2-40B4-BE49-F238E27FC236}">
                <a16:creationId xmlns:a16="http://schemas.microsoft.com/office/drawing/2014/main" id="{038772E1-03DA-4944-80E5-91C8D18E1958}"/>
              </a:ext>
            </a:extLst>
          </p:cNvPr>
          <p:cNvSpPr>
            <a:spLocks noGrp="1"/>
          </p:cNvSpPr>
          <p:nvPr>
            <p:ph idx="1"/>
          </p:nvPr>
        </p:nvSpPr>
        <p:spPr>
          <a:xfrm>
            <a:off x="1141412" y="1364974"/>
            <a:ext cx="9905999" cy="4651513"/>
          </a:xfrm>
        </p:spPr>
        <p:txBody>
          <a:bodyPr>
            <a:normAutofit fontScale="85000" lnSpcReduction="20000"/>
          </a:bodyPr>
          <a:lstStyle/>
          <a:p>
            <a:pPr marL="0" indent="0" algn="just">
              <a:buNone/>
            </a:pPr>
            <a:r>
              <a:rPr lang="en-IN" b="1" dirty="0">
                <a:latin typeface="Times New Roman" panose="02020603050405020304" pitchFamily="18" charset="0"/>
                <a:cs typeface="Times New Roman" panose="02020603050405020304" pitchFamily="18" charset="0"/>
              </a:rPr>
              <a:t>A CNN is composed of several kinds of layers:</a:t>
            </a:r>
          </a:p>
          <a:p>
            <a:pPr lvl="0" algn="just"/>
            <a:r>
              <a:rPr lang="en-IN" b="1" dirty="0">
                <a:latin typeface="Times New Roman" panose="02020603050405020304" pitchFamily="18" charset="0"/>
                <a:cs typeface="Times New Roman" panose="02020603050405020304" pitchFamily="18" charset="0"/>
              </a:rPr>
              <a:t>Convolutional layer: </a:t>
            </a:r>
            <a:r>
              <a:rPr lang="en-IN" dirty="0">
                <a:latin typeface="Times New Roman" panose="02020603050405020304" pitchFamily="18" charset="0"/>
                <a:cs typeface="Times New Roman" panose="02020603050405020304" pitchFamily="18" charset="0"/>
              </a:rPr>
              <a:t>Creates a feature map to predict the class probabilities for each feature by applying a filter that scans the whole image, few pixels at a time.</a:t>
            </a:r>
          </a:p>
          <a:p>
            <a:pPr lvl="0" algn="just"/>
            <a:r>
              <a:rPr lang="en-IN" b="1" dirty="0">
                <a:latin typeface="Times New Roman" panose="02020603050405020304" pitchFamily="18" charset="0"/>
                <a:cs typeface="Times New Roman" panose="02020603050405020304" pitchFamily="18" charset="0"/>
              </a:rPr>
              <a:t>Pooling layer (down sampling)</a:t>
            </a:r>
            <a:r>
              <a:rPr lang="en-IN" dirty="0">
                <a:latin typeface="Times New Roman" panose="02020603050405020304" pitchFamily="18" charset="0"/>
                <a:cs typeface="Times New Roman" panose="02020603050405020304" pitchFamily="18" charset="0"/>
              </a:rPr>
              <a:t>: Scales down the amount of information the convolutional layer generated for each feature and maintains the most essential information (the process of the convolutional and pooling layers usually repeats several times).</a:t>
            </a:r>
          </a:p>
          <a:p>
            <a:pPr lvl="0" algn="just"/>
            <a:r>
              <a:rPr lang="en-IN" b="1" dirty="0">
                <a:latin typeface="Times New Roman" panose="02020603050405020304" pitchFamily="18" charset="0"/>
                <a:cs typeface="Times New Roman" panose="02020603050405020304" pitchFamily="18" charset="0"/>
              </a:rPr>
              <a:t>Fully connected input layer: </a:t>
            </a:r>
            <a:r>
              <a:rPr lang="en-IN" dirty="0">
                <a:latin typeface="Times New Roman" panose="02020603050405020304" pitchFamily="18" charset="0"/>
                <a:cs typeface="Times New Roman" panose="02020603050405020304" pitchFamily="18" charset="0"/>
              </a:rPr>
              <a:t>It</a:t>
            </a: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flattens” the outputs generated by previous layers to turn them into a single vector that can be used as an input for the next layer.</a:t>
            </a:r>
          </a:p>
          <a:p>
            <a:pPr lvl="0" algn="just"/>
            <a:r>
              <a:rPr lang="en-IN" b="1" dirty="0">
                <a:latin typeface="Times New Roman" panose="02020603050405020304" pitchFamily="18" charset="0"/>
                <a:cs typeface="Times New Roman" panose="02020603050405020304" pitchFamily="18" charset="0"/>
              </a:rPr>
              <a:t>Fully connected layer</a:t>
            </a:r>
            <a:r>
              <a:rPr lang="en-IN" dirty="0">
                <a:latin typeface="Times New Roman" panose="02020603050405020304" pitchFamily="18" charset="0"/>
                <a:cs typeface="Times New Roman" panose="02020603050405020304" pitchFamily="18" charset="0"/>
              </a:rPr>
              <a:t>: Applies weights over the input generated by the feature analysis to predict an accurate label.</a:t>
            </a:r>
          </a:p>
          <a:p>
            <a:pPr algn="just"/>
            <a:r>
              <a:rPr lang="en-IN" b="1" dirty="0">
                <a:latin typeface="Times New Roman" panose="02020603050405020304" pitchFamily="18" charset="0"/>
                <a:cs typeface="Times New Roman" panose="02020603050405020304" pitchFamily="18" charset="0"/>
              </a:rPr>
              <a:t>Fully connected output layer: </a:t>
            </a:r>
            <a:r>
              <a:rPr lang="en-IN" dirty="0">
                <a:latin typeface="Times New Roman" panose="02020603050405020304" pitchFamily="18" charset="0"/>
                <a:cs typeface="Times New Roman" panose="02020603050405020304" pitchFamily="18" charset="0"/>
              </a:rPr>
              <a:t>Generates the final probabilities to determine a class for the image.</a:t>
            </a:r>
          </a:p>
        </p:txBody>
      </p:sp>
      <p:sp>
        <p:nvSpPr>
          <p:cNvPr id="3" name="Slide Number Placeholder 2">
            <a:extLst>
              <a:ext uri="{FF2B5EF4-FFF2-40B4-BE49-F238E27FC236}">
                <a16:creationId xmlns:a16="http://schemas.microsoft.com/office/drawing/2014/main" id="{2AE726DF-5DFB-4F3A-9A83-46ED1F7DE854}"/>
              </a:ext>
            </a:extLst>
          </p:cNvPr>
          <p:cNvSpPr>
            <a:spLocks noGrp="1"/>
          </p:cNvSpPr>
          <p:nvPr>
            <p:ph type="sldNum" sz="quarter" idx="12"/>
          </p:nvPr>
        </p:nvSpPr>
        <p:spPr/>
        <p:txBody>
          <a:bodyPr/>
          <a:lstStyle/>
          <a:p>
            <a:fld id="{98C97C1C-A8DC-47ED-B242-BEF37FA965D7}" type="slidenum">
              <a:rPr lang="en-IN" smtClean="0"/>
              <a:t>10</a:t>
            </a:fld>
            <a:endParaRPr lang="en-IN" dirty="0"/>
          </a:p>
        </p:txBody>
      </p:sp>
    </p:spTree>
    <p:extLst>
      <p:ext uri="{BB962C8B-B14F-4D97-AF65-F5344CB8AC3E}">
        <p14:creationId xmlns:p14="http://schemas.microsoft.com/office/powerpoint/2010/main" val="3720630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0E9A1-8018-48F6-94EC-A467EAB451F5}"/>
              </a:ext>
            </a:extLst>
          </p:cNvPr>
          <p:cNvSpPr>
            <a:spLocks noGrp="1"/>
          </p:cNvSpPr>
          <p:nvPr>
            <p:ph type="title"/>
          </p:nvPr>
        </p:nvSpPr>
        <p:spPr>
          <a:xfrm>
            <a:off x="1141413" y="618518"/>
            <a:ext cx="9905998" cy="1051256"/>
          </a:xfrm>
        </p:spPr>
        <p:txBody>
          <a:bodyPr/>
          <a:lstStyle/>
          <a:p>
            <a:pPr algn="ctr"/>
            <a:r>
              <a:rPr lang="en-IN" dirty="0">
                <a:latin typeface="Times New Roman" panose="02020603050405020304" pitchFamily="18" charset="0"/>
                <a:cs typeface="Times New Roman" panose="02020603050405020304" pitchFamily="18" charset="0"/>
              </a:rPr>
              <a:t>Custom- CNN Model</a:t>
            </a:r>
          </a:p>
        </p:txBody>
      </p:sp>
      <p:sp>
        <p:nvSpPr>
          <p:cNvPr id="3" name="Content Placeholder 2">
            <a:extLst>
              <a:ext uri="{FF2B5EF4-FFF2-40B4-BE49-F238E27FC236}">
                <a16:creationId xmlns:a16="http://schemas.microsoft.com/office/drawing/2014/main" id="{80B1D526-39B9-47D0-BB5B-63241B1411C1}"/>
              </a:ext>
            </a:extLst>
          </p:cNvPr>
          <p:cNvSpPr>
            <a:spLocks noGrp="1"/>
          </p:cNvSpPr>
          <p:nvPr>
            <p:ph idx="1"/>
          </p:nvPr>
        </p:nvSpPr>
        <p:spPr>
          <a:xfrm>
            <a:off x="1141412" y="1669774"/>
            <a:ext cx="9905999" cy="4386469"/>
          </a:xfrm>
        </p:spPr>
        <p:txBody>
          <a:bodyPr>
            <a:normAutofit fontScale="92500"/>
          </a:bodyPr>
          <a:lstStyle/>
          <a:p>
            <a:pPr algn="just"/>
            <a:r>
              <a:rPr lang="en-US" dirty="0">
                <a:latin typeface="Times New Roman" panose="02020603050405020304" pitchFamily="18" charset="0"/>
                <a:cs typeface="Times New Roman" panose="02020603050405020304" pitchFamily="18" charset="0"/>
              </a:rPr>
              <a:t>A Custom Convolution Neural Networks is a type of artificial neural network that</a:t>
            </a:r>
          </a:p>
          <a:p>
            <a:pPr marL="0" indent="0" algn="just">
              <a:buNone/>
            </a:pPr>
            <a:r>
              <a:rPr lang="en-US" dirty="0">
                <a:latin typeface="Times New Roman" panose="02020603050405020304" pitchFamily="18" charset="0"/>
                <a:cs typeface="Times New Roman" panose="02020603050405020304" pitchFamily="18" charset="0"/>
              </a:rPr>
              <a:t>  does not use pre-trained models like Inception, VGG 16 </a:t>
            </a:r>
            <a:r>
              <a:rPr lang="en-US" dirty="0" err="1">
                <a:latin typeface="Times New Roman" panose="02020603050405020304" pitchFamily="18" charset="0"/>
                <a:cs typeface="Times New Roman" panose="02020603050405020304" pitchFamily="18" charset="0"/>
              </a:rPr>
              <a:t>etc</a:t>
            </a:r>
            <a:r>
              <a:rPr lang="en-US" dirty="0">
                <a:latin typeface="Times New Roman" panose="02020603050405020304" pitchFamily="18" charset="0"/>
                <a:cs typeface="Times New Roman" panose="02020603050405020304" pitchFamily="18" charset="0"/>
              </a:rPr>
              <a:t> to recognize a variety</a:t>
            </a:r>
          </a:p>
          <a:p>
            <a:pPr marL="0" indent="0" algn="just">
              <a:buNone/>
            </a:pPr>
            <a:r>
              <a:rPr lang="en-IN" dirty="0">
                <a:latin typeface="Times New Roman" panose="02020603050405020304" pitchFamily="18" charset="0"/>
                <a:cs typeface="Times New Roman" panose="02020603050405020304" pitchFamily="18" charset="0"/>
              </a:rPr>
              <a:t> of features.</a:t>
            </a:r>
          </a:p>
          <a:p>
            <a:pPr algn="just"/>
            <a:r>
              <a:rPr lang="en-US" dirty="0">
                <a:latin typeface="Times New Roman" panose="02020603050405020304" pitchFamily="18" charset="0"/>
                <a:cs typeface="Times New Roman" panose="02020603050405020304" pitchFamily="18" charset="0"/>
              </a:rPr>
              <a:t> Custom Convolution Neural Networks can help in reducing complexity as well as</a:t>
            </a:r>
          </a:p>
          <a:p>
            <a:pPr marL="0" indent="0" algn="just">
              <a:buNone/>
            </a:pPr>
            <a:r>
              <a:rPr lang="en-IN" dirty="0">
                <a:latin typeface="Times New Roman" panose="02020603050405020304" pitchFamily="18" charset="0"/>
                <a:cs typeface="Times New Roman" panose="02020603050405020304" pitchFamily="18" charset="0"/>
              </a:rPr>
              <a:t>  improve accuracy.</a:t>
            </a:r>
          </a:p>
          <a:p>
            <a:pPr algn="just"/>
            <a:r>
              <a:rPr lang="en-US" dirty="0">
                <a:latin typeface="Times New Roman" panose="02020603050405020304" pitchFamily="18" charset="0"/>
                <a:cs typeface="Times New Roman" panose="02020603050405020304" pitchFamily="18" charset="0"/>
              </a:rPr>
              <a:t> It is also used to reduce overfitting of data.</a:t>
            </a:r>
          </a:p>
          <a:p>
            <a:pPr algn="just"/>
            <a:r>
              <a:rPr lang="en-US" dirty="0">
                <a:latin typeface="Times New Roman" panose="02020603050405020304" pitchFamily="18" charset="0"/>
                <a:cs typeface="Times New Roman" panose="02020603050405020304" pitchFamily="18" charset="0"/>
              </a:rPr>
              <a:t> We have used a five-layer custom convolution network.</a:t>
            </a:r>
          </a:p>
          <a:p>
            <a:pPr algn="just"/>
            <a:r>
              <a:rPr lang="en-US" dirty="0">
                <a:latin typeface="Times New Roman" panose="02020603050405020304" pitchFamily="18" charset="0"/>
                <a:cs typeface="Times New Roman" panose="02020603050405020304" pitchFamily="18" charset="0"/>
              </a:rPr>
              <a:t> Each layer is composed of multiple convolution layer and a pooling layer.</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04D18017-46BA-4AD6-A9CD-59B20D66498F}"/>
              </a:ext>
            </a:extLst>
          </p:cNvPr>
          <p:cNvSpPr>
            <a:spLocks noGrp="1"/>
          </p:cNvSpPr>
          <p:nvPr>
            <p:ph type="sldNum" sz="quarter" idx="12"/>
          </p:nvPr>
        </p:nvSpPr>
        <p:spPr/>
        <p:txBody>
          <a:bodyPr/>
          <a:lstStyle/>
          <a:p>
            <a:fld id="{98C97C1C-A8DC-47ED-B242-BEF37FA965D7}" type="slidenum">
              <a:rPr lang="en-IN" smtClean="0"/>
              <a:t>11</a:t>
            </a:fld>
            <a:endParaRPr lang="en-IN" dirty="0"/>
          </a:p>
        </p:txBody>
      </p:sp>
    </p:spTree>
    <p:extLst>
      <p:ext uri="{BB962C8B-B14F-4D97-AF65-F5344CB8AC3E}">
        <p14:creationId xmlns:p14="http://schemas.microsoft.com/office/powerpoint/2010/main" val="1847905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136A297-9FF9-4480-BF22-4B3772F55615}"/>
              </a:ext>
            </a:extLst>
          </p:cNvPr>
          <p:cNvPicPr/>
          <p:nvPr/>
        </p:nvPicPr>
        <p:blipFill>
          <a:blip r:embed="rId2"/>
          <a:stretch>
            <a:fillRect/>
          </a:stretch>
        </p:blipFill>
        <p:spPr>
          <a:xfrm>
            <a:off x="291547" y="238539"/>
            <a:ext cx="4969027" cy="5406887"/>
          </a:xfrm>
          <a:prstGeom prst="rect">
            <a:avLst/>
          </a:prstGeom>
        </p:spPr>
      </p:pic>
      <p:pic>
        <p:nvPicPr>
          <p:cNvPr id="7" name="Picture 6">
            <a:extLst>
              <a:ext uri="{FF2B5EF4-FFF2-40B4-BE49-F238E27FC236}">
                <a16:creationId xmlns:a16="http://schemas.microsoft.com/office/drawing/2014/main" id="{277D3DAE-2521-4176-8E20-276BAAAA49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0313" y="1196147"/>
            <a:ext cx="5262562" cy="3173619"/>
          </a:xfrm>
          <a:prstGeom prst="rect">
            <a:avLst/>
          </a:prstGeom>
        </p:spPr>
      </p:pic>
      <p:sp>
        <p:nvSpPr>
          <p:cNvPr id="8" name="Arrow: Right 7">
            <a:extLst>
              <a:ext uri="{FF2B5EF4-FFF2-40B4-BE49-F238E27FC236}">
                <a16:creationId xmlns:a16="http://schemas.microsoft.com/office/drawing/2014/main" id="{A01A23C8-AEA0-4B7B-8946-19800EEF411D}"/>
              </a:ext>
            </a:extLst>
          </p:cNvPr>
          <p:cNvSpPr/>
          <p:nvPr/>
        </p:nvSpPr>
        <p:spPr>
          <a:xfrm>
            <a:off x="5373487" y="2782956"/>
            <a:ext cx="993913" cy="6460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2A4C7014-1868-4521-ADF3-8EB702B6EB57}"/>
              </a:ext>
            </a:extLst>
          </p:cNvPr>
          <p:cNvSpPr txBox="1"/>
          <p:nvPr/>
        </p:nvSpPr>
        <p:spPr>
          <a:xfrm>
            <a:off x="569842" y="5883964"/>
            <a:ext cx="4690732" cy="369332"/>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Custom–CNN  Model Creation</a:t>
            </a:r>
          </a:p>
        </p:txBody>
      </p:sp>
      <p:sp>
        <p:nvSpPr>
          <p:cNvPr id="11" name="TextBox 10">
            <a:extLst>
              <a:ext uri="{FF2B5EF4-FFF2-40B4-BE49-F238E27FC236}">
                <a16:creationId xmlns:a16="http://schemas.microsoft.com/office/drawing/2014/main" id="{C3FA3995-AC5A-43D5-88E3-EE9D0EE9529B}"/>
              </a:ext>
            </a:extLst>
          </p:cNvPr>
          <p:cNvSpPr txBox="1"/>
          <p:nvPr/>
        </p:nvSpPr>
        <p:spPr>
          <a:xfrm>
            <a:off x="7089913" y="4625009"/>
            <a:ext cx="4068417" cy="369332"/>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Model Diagram</a:t>
            </a:r>
          </a:p>
        </p:txBody>
      </p:sp>
      <p:sp>
        <p:nvSpPr>
          <p:cNvPr id="2" name="Slide Number Placeholder 1">
            <a:extLst>
              <a:ext uri="{FF2B5EF4-FFF2-40B4-BE49-F238E27FC236}">
                <a16:creationId xmlns:a16="http://schemas.microsoft.com/office/drawing/2014/main" id="{9C4864B4-B868-4CDB-B829-5707F8F1EFB5}"/>
              </a:ext>
            </a:extLst>
          </p:cNvPr>
          <p:cNvSpPr>
            <a:spLocks noGrp="1"/>
          </p:cNvSpPr>
          <p:nvPr>
            <p:ph type="sldNum" sz="quarter" idx="12"/>
          </p:nvPr>
        </p:nvSpPr>
        <p:spPr/>
        <p:txBody>
          <a:bodyPr/>
          <a:lstStyle/>
          <a:p>
            <a:fld id="{98C97C1C-A8DC-47ED-B242-BEF37FA965D7}" type="slidenum">
              <a:rPr lang="en-IN" smtClean="0"/>
              <a:t>12</a:t>
            </a:fld>
            <a:endParaRPr lang="en-IN" dirty="0"/>
          </a:p>
        </p:txBody>
      </p:sp>
    </p:spTree>
    <p:extLst>
      <p:ext uri="{BB962C8B-B14F-4D97-AF65-F5344CB8AC3E}">
        <p14:creationId xmlns:p14="http://schemas.microsoft.com/office/powerpoint/2010/main" val="347289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FB6DA-3EEE-4FED-9371-DB0C05562FF9}"/>
              </a:ext>
            </a:extLst>
          </p:cNvPr>
          <p:cNvSpPr>
            <a:spLocks noGrp="1"/>
          </p:cNvSpPr>
          <p:nvPr>
            <p:ph type="title"/>
          </p:nvPr>
        </p:nvSpPr>
        <p:spPr>
          <a:xfrm>
            <a:off x="519976" y="307759"/>
            <a:ext cx="10301904" cy="677662"/>
          </a:xfrm>
        </p:spPr>
        <p:txBody>
          <a:bodyPr>
            <a:normAutofit/>
          </a:bodyPr>
          <a:lstStyle/>
          <a:p>
            <a:pPr algn="ctr"/>
            <a:r>
              <a:rPr lang="en-IN" sz="4000" dirty="0">
                <a:latin typeface="Times New Roman" panose="02020603050405020304" pitchFamily="18" charset="0"/>
                <a:cs typeface="Times New Roman" panose="02020603050405020304" pitchFamily="18" charset="0"/>
              </a:rPr>
              <a:t>Result Analysis</a:t>
            </a:r>
          </a:p>
        </p:txBody>
      </p:sp>
      <p:sp>
        <p:nvSpPr>
          <p:cNvPr id="4" name="Text Placeholder 3">
            <a:extLst>
              <a:ext uri="{FF2B5EF4-FFF2-40B4-BE49-F238E27FC236}">
                <a16:creationId xmlns:a16="http://schemas.microsoft.com/office/drawing/2014/main" id="{65FD424F-7489-4CB1-B7DF-A54ABD25B533}"/>
              </a:ext>
            </a:extLst>
          </p:cNvPr>
          <p:cNvSpPr>
            <a:spLocks noGrp="1"/>
          </p:cNvSpPr>
          <p:nvPr>
            <p:ph type="body" sz="half" idx="2"/>
          </p:nvPr>
        </p:nvSpPr>
        <p:spPr>
          <a:xfrm>
            <a:off x="1141410" y="1420427"/>
            <a:ext cx="10301904" cy="4370773"/>
          </a:xfrm>
        </p:spPr>
        <p:txBody>
          <a:bodyPr/>
          <a:lstStyle/>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In this project, we have used 2 different type of CNN models in Classification of Dataset.</a:t>
            </a:r>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They are:-</a:t>
            </a:r>
          </a:p>
          <a:p>
            <a:pPr marL="742950" lvl="1"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Pretrained VGG16 model</a:t>
            </a:r>
          </a:p>
          <a:p>
            <a:pPr marL="742950" lvl="1"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Custom-CNN Model</a:t>
            </a:r>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Also we have used method like  ROC and Confusion matrix and Grad-CAM methods to diagnose the ability of the CNN model in prediction of Normal and Pneumonia.</a:t>
            </a:r>
          </a:p>
          <a:p>
            <a:pPr marL="285750" indent="-285750">
              <a:buFont typeface="Arial" panose="020B0604020202020204" pitchFamily="34" charset="0"/>
              <a:buChar char="•"/>
            </a:pPr>
            <a:endParaRPr lang="en-IN" dirty="0"/>
          </a:p>
          <a:p>
            <a:pPr lvl="1"/>
            <a:endParaRPr lang="en-IN" dirty="0"/>
          </a:p>
          <a:p>
            <a:pPr lvl="1"/>
            <a:endParaRPr lang="en-IN" dirty="0"/>
          </a:p>
          <a:p>
            <a:pPr marL="742950" lvl="1" indent="-285750">
              <a:buFont typeface="Arial" panose="020B0604020202020204" pitchFamily="34" charset="0"/>
              <a:buChar char="•"/>
            </a:pPr>
            <a:endParaRPr lang="en-IN" dirty="0"/>
          </a:p>
        </p:txBody>
      </p:sp>
      <p:sp>
        <p:nvSpPr>
          <p:cNvPr id="3" name="Slide Number Placeholder 2">
            <a:extLst>
              <a:ext uri="{FF2B5EF4-FFF2-40B4-BE49-F238E27FC236}">
                <a16:creationId xmlns:a16="http://schemas.microsoft.com/office/drawing/2014/main" id="{9CF6F26A-EA5D-4C99-AF4B-CDE66C122DED}"/>
              </a:ext>
            </a:extLst>
          </p:cNvPr>
          <p:cNvSpPr>
            <a:spLocks noGrp="1"/>
          </p:cNvSpPr>
          <p:nvPr>
            <p:ph type="sldNum" sz="quarter" idx="12"/>
          </p:nvPr>
        </p:nvSpPr>
        <p:spPr/>
        <p:txBody>
          <a:bodyPr/>
          <a:lstStyle/>
          <a:p>
            <a:fld id="{98C97C1C-A8DC-47ED-B242-BEF37FA965D7}" type="slidenum">
              <a:rPr lang="en-IN" smtClean="0"/>
              <a:t>13</a:t>
            </a:fld>
            <a:endParaRPr lang="en-IN" dirty="0"/>
          </a:p>
        </p:txBody>
      </p:sp>
    </p:spTree>
    <p:extLst>
      <p:ext uri="{BB962C8B-B14F-4D97-AF65-F5344CB8AC3E}">
        <p14:creationId xmlns:p14="http://schemas.microsoft.com/office/powerpoint/2010/main" val="2105006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C4C20-4CD1-4C96-8EFC-45932980BB1D}"/>
              </a:ext>
            </a:extLst>
          </p:cNvPr>
          <p:cNvSpPr>
            <a:spLocks noGrp="1"/>
          </p:cNvSpPr>
          <p:nvPr>
            <p:ph type="title"/>
          </p:nvPr>
        </p:nvSpPr>
        <p:spPr>
          <a:xfrm>
            <a:off x="2810416" y="307759"/>
            <a:ext cx="5934508" cy="633274"/>
          </a:xfrm>
        </p:spPr>
        <p:txBody>
          <a:bodyPr/>
          <a:lstStyle/>
          <a:p>
            <a:pPr algn="ctr"/>
            <a:r>
              <a:rPr lang="en-IN" dirty="0">
                <a:latin typeface="Times New Roman" panose="02020603050405020304" pitchFamily="18" charset="0"/>
                <a:cs typeface="Times New Roman" panose="02020603050405020304" pitchFamily="18" charset="0"/>
              </a:rPr>
              <a:t>Pretrained VGG16 Model</a:t>
            </a:r>
          </a:p>
        </p:txBody>
      </p:sp>
      <p:sp>
        <p:nvSpPr>
          <p:cNvPr id="4" name="Text Placeholder 3">
            <a:extLst>
              <a:ext uri="{FF2B5EF4-FFF2-40B4-BE49-F238E27FC236}">
                <a16:creationId xmlns:a16="http://schemas.microsoft.com/office/drawing/2014/main" id="{191503E4-43B8-4FC9-BE7C-32B18BD6FC11}"/>
              </a:ext>
            </a:extLst>
          </p:cNvPr>
          <p:cNvSpPr>
            <a:spLocks noGrp="1"/>
          </p:cNvSpPr>
          <p:nvPr>
            <p:ph type="body" sz="half" idx="2"/>
          </p:nvPr>
        </p:nvSpPr>
        <p:spPr>
          <a:xfrm>
            <a:off x="1141410" y="1074198"/>
            <a:ext cx="5934511" cy="479394"/>
          </a:xfrm>
        </p:spPr>
        <p:txBody>
          <a:bodyPr>
            <a:normAutofit/>
          </a:bodyPr>
          <a:lstStyle/>
          <a:p>
            <a:r>
              <a:rPr lang="en-IN" sz="2000" u="sng" dirty="0">
                <a:latin typeface="Times New Roman" panose="02020603050405020304" pitchFamily="18" charset="0"/>
                <a:cs typeface="Times New Roman" panose="02020603050405020304" pitchFamily="18" charset="0"/>
              </a:rPr>
              <a:t>Accuracy Obtained :- 90.70%</a:t>
            </a:r>
          </a:p>
        </p:txBody>
      </p:sp>
      <p:pic>
        <p:nvPicPr>
          <p:cNvPr id="5" name="Picture 4">
            <a:extLst>
              <a:ext uri="{FF2B5EF4-FFF2-40B4-BE49-F238E27FC236}">
                <a16:creationId xmlns:a16="http://schemas.microsoft.com/office/drawing/2014/main" id="{0D3917FC-6827-41AB-8C3B-CC78E099A381}"/>
              </a:ext>
            </a:extLst>
          </p:cNvPr>
          <p:cNvPicPr/>
          <p:nvPr/>
        </p:nvPicPr>
        <p:blipFill rotWithShape="1">
          <a:blip r:embed="rId2">
            <a:extLst>
              <a:ext uri="{28A0092B-C50C-407E-A947-70E740481C1C}">
                <a14:useLocalDpi xmlns:a14="http://schemas.microsoft.com/office/drawing/2010/main" val="0"/>
              </a:ext>
            </a:extLst>
          </a:blip>
          <a:srcRect t="6346" r="766" b="1532"/>
          <a:stretch/>
        </p:blipFill>
        <p:spPr bwMode="auto">
          <a:xfrm>
            <a:off x="6206251" y="1784412"/>
            <a:ext cx="4697728" cy="3833007"/>
          </a:xfrm>
          <a:prstGeom prst="rect">
            <a:avLst/>
          </a:prstGeom>
          <a:noFill/>
          <a:ln>
            <a:no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8579E534-11A1-489C-90B9-73CFD8E51B4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288021" y="1686757"/>
            <a:ext cx="4697730" cy="3764280"/>
          </a:xfrm>
          <a:prstGeom prst="rect">
            <a:avLst/>
          </a:prstGeom>
          <a:noFill/>
          <a:ln>
            <a:noFill/>
          </a:ln>
        </p:spPr>
      </p:pic>
      <p:sp>
        <p:nvSpPr>
          <p:cNvPr id="3" name="TextBox 2">
            <a:extLst>
              <a:ext uri="{FF2B5EF4-FFF2-40B4-BE49-F238E27FC236}">
                <a16:creationId xmlns:a16="http://schemas.microsoft.com/office/drawing/2014/main" id="{B909AFA6-2E72-4239-BFEB-AC5BF9D03B4B}"/>
              </a:ext>
            </a:extLst>
          </p:cNvPr>
          <p:cNvSpPr txBox="1"/>
          <p:nvPr/>
        </p:nvSpPr>
        <p:spPr>
          <a:xfrm>
            <a:off x="1603513" y="5617419"/>
            <a:ext cx="3684104" cy="369332"/>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Confusion Matrix</a:t>
            </a:r>
          </a:p>
        </p:txBody>
      </p:sp>
      <p:sp>
        <p:nvSpPr>
          <p:cNvPr id="7" name="TextBox 6">
            <a:extLst>
              <a:ext uri="{FF2B5EF4-FFF2-40B4-BE49-F238E27FC236}">
                <a16:creationId xmlns:a16="http://schemas.microsoft.com/office/drawing/2014/main" id="{4C653244-8B1C-446F-95B0-C5A1C7EC1F0E}"/>
              </a:ext>
            </a:extLst>
          </p:cNvPr>
          <p:cNvSpPr txBox="1"/>
          <p:nvPr/>
        </p:nvSpPr>
        <p:spPr>
          <a:xfrm>
            <a:off x="6989010" y="5663573"/>
            <a:ext cx="3511827" cy="369332"/>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ROC Curve</a:t>
            </a:r>
          </a:p>
        </p:txBody>
      </p:sp>
      <p:sp>
        <p:nvSpPr>
          <p:cNvPr id="8" name="Slide Number Placeholder 7">
            <a:extLst>
              <a:ext uri="{FF2B5EF4-FFF2-40B4-BE49-F238E27FC236}">
                <a16:creationId xmlns:a16="http://schemas.microsoft.com/office/drawing/2014/main" id="{87481B9C-015C-4ED1-8881-D22F4A3B79F2}"/>
              </a:ext>
            </a:extLst>
          </p:cNvPr>
          <p:cNvSpPr>
            <a:spLocks noGrp="1"/>
          </p:cNvSpPr>
          <p:nvPr>
            <p:ph type="sldNum" sz="quarter" idx="12"/>
          </p:nvPr>
        </p:nvSpPr>
        <p:spPr/>
        <p:txBody>
          <a:bodyPr/>
          <a:lstStyle/>
          <a:p>
            <a:fld id="{98C97C1C-A8DC-47ED-B242-BEF37FA965D7}" type="slidenum">
              <a:rPr lang="en-IN" smtClean="0"/>
              <a:t>14</a:t>
            </a:fld>
            <a:endParaRPr lang="en-IN" dirty="0"/>
          </a:p>
        </p:txBody>
      </p:sp>
    </p:spTree>
    <p:extLst>
      <p:ext uri="{BB962C8B-B14F-4D97-AF65-F5344CB8AC3E}">
        <p14:creationId xmlns:p14="http://schemas.microsoft.com/office/powerpoint/2010/main" val="40555386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8434F-4DB5-424F-8CD5-7751AA207EBA}"/>
              </a:ext>
            </a:extLst>
          </p:cNvPr>
          <p:cNvSpPr>
            <a:spLocks noGrp="1"/>
          </p:cNvSpPr>
          <p:nvPr>
            <p:ph type="title"/>
          </p:nvPr>
        </p:nvSpPr>
        <p:spPr>
          <a:xfrm>
            <a:off x="1563757" y="378781"/>
            <a:ext cx="9594573" cy="580008"/>
          </a:xfrm>
        </p:spPr>
        <p:txBody>
          <a:bodyPr>
            <a:normAutofit/>
          </a:bodyPr>
          <a:lstStyle/>
          <a:p>
            <a:pPr algn="ctr"/>
            <a:r>
              <a:rPr lang="en-IN" sz="2800" dirty="0"/>
              <a:t> </a:t>
            </a:r>
            <a:r>
              <a:rPr lang="en-IN" sz="2800" dirty="0">
                <a:latin typeface="Times New Roman" panose="02020603050405020304" pitchFamily="18" charset="0"/>
                <a:cs typeface="Times New Roman" panose="02020603050405020304" pitchFamily="18" charset="0"/>
              </a:rPr>
              <a:t>Verification - Grad-Cam output</a:t>
            </a:r>
          </a:p>
        </p:txBody>
      </p:sp>
      <p:sp>
        <p:nvSpPr>
          <p:cNvPr id="4" name="Text Placeholder 3">
            <a:extLst>
              <a:ext uri="{FF2B5EF4-FFF2-40B4-BE49-F238E27FC236}">
                <a16:creationId xmlns:a16="http://schemas.microsoft.com/office/drawing/2014/main" id="{FA7600DD-539E-4967-8D23-F69A04AE5993}"/>
              </a:ext>
            </a:extLst>
          </p:cNvPr>
          <p:cNvSpPr>
            <a:spLocks noGrp="1"/>
          </p:cNvSpPr>
          <p:nvPr>
            <p:ph type="body" sz="half" idx="2"/>
          </p:nvPr>
        </p:nvSpPr>
        <p:spPr>
          <a:xfrm>
            <a:off x="1363351" y="5134811"/>
            <a:ext cx="9338337" cy="852259"/>
          </a:xfrm>
        </p:spPr>
        <p:txBody>
          <a:bodyPr>
            <a:noAutofit/>
          </a:bodyPr>
          <a:lstStyle/>
          <a:p>
            <a:pPr algn="ctr"/>
            <a:r>
              <a:rPr lang="en-IN" sz="2000" dirty="0">
                <a:latin typeface="Times New Roman" panose="02020603050405020304" pitchFamily="18" charset="0"/>
                <a:cs typeface="Times New Roman" panose="02020603050405020304" pitchFamily="18" charset="0"/>
              </a:rPr>
              <a:t>Showing Grad-Cam output on VGG16 model. Left predicting Pneumonia And right predicting Normal</a:t>
            </a:r>
          </a:p>
        </p:txBody>
      </p:sp>
      <p:pic>
        <p:nvPicPr>
          <p:cNvPr id="5" name="Picture 4">
            <a:extLst>
              <a:ext uri="{FF2B5EF4-FFF2-40B4-BE49-F238E27FC236}">
                <a16:creationId xmlns:a16="http://schemas.microsoft.com/office/drawing/2014/main" id="{43E1CE20-6897-4862-BD70-682EB9071B00}"/>
              </a:ext>
            </a:extLst>
          </p:cNvPr>
          <p:cNvPicPr/>
          <p:nvPr/>
        </p:nvPicPr>
        <p:blipFill rotWithShape="1">
          <a:blip r:embed="rId2">
            <a:extLst>
              <a:ext uri="{28A0092B-C50C-407E-A947-70E740481C1C}">
                <a14:useLocalDpi xmlns:a14="http://schemas.microsoft.com/office/drawing/2010/main" val="0"/>
              </a:ext>
            </a:extLst>
          </a:blip>
          <a:srcRect t="29515" r="3213" b="28473"/>
          <a:stretch/>
        </p:blipFill>
        <p:spPr bwMode="auto">
          <a:xfrm>
            <a:off x="1830869" y="1066800"/>
            <a:ext cx="8640000" cy="3960000"/>
          </a:xfrm>
          <a:prstGeom prst="rect">
            <a:avLst/>
          </a:prstGeom>
          <a:ln>
            <a:noFill/>
          </a:ln>
          <a:extLst>
            <a:ext uri="{53640926-AAD7-44D8-BBD7-CCE9431645EC}">
              <a14:shadowObscured xmlns:a14="http://schemas.microsoft.com/office/drawing/2010/main"/>
            </a:ext>
          </a:extLst>
        </p:spPr>
      </p:pic>
      <p:sp>
        <p:nvSpPr>
          <p:cNvPr id="3" name="Slide Number Placeholder 2">
            <a:extLst>
              <a:ext uri="{FF2B5EF4-FFF2-40B4-BE49-F238E27FC236}">
                <a16:creationId xmlns:a16="http://schemas.microsoft.com/office/drawing/2014/main" id="{C2E340CE-156B-4844-BF65-01CB1425A0E3}"/>
              </a:ext>
            </a:extLst>
          </p:cNvPr>
          <p:cNvSpPr>
            <a:spLocks noGrp="1"/>
          </p:cNvSpPr>
          <p:nvPr>
            <p:ph type="sldNum" sz="quarter" idx="12"/>
          </p:nvPr>
        </p:nvSpPr>
        <p:spPr/>
        <p:txBody>
          <a:bodyPr/>
          <a:lstStyle/>
          <a:p>
            <a:fld id="{98C97C1C-A8DC-47ED-B242-BEF37FA965D7}" type="slidenum">
              <a:rPr lang="en-IN" smtClean="0"/>
              <a:t>15</a:t>
            </a:fld>
            <a:endParaRPr lang="en-IN" dirty="0"/>
          </a:p>
        </p:txBody>
      </p:sp>
    </p:spTree>
    <p:extLst>
      <p:ext uri="{BB962C8B-B14F-4D97-AF65-F5344CB8AC3E}">
        <p14:creationId xmlns:p14="http://schemas.microsoft.com/office/powerpoint/2010/main" val="3839340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31489-7518-4474-8EAF-AB6165D2B8CC}"/>
              </a:ext>
            </a:extLst>
          </p:cNvPr>
          <p:cNvSpPr>
            <a:spLocks noGrp="1"/>
          </p:cNvSpPr>
          <p:nvPr>
            <p:ph type="title"/>
          </p:nvPr>
        </p:nvSpPr>
        <p:spPr>
          <a:xfrm>
            <a:off x="2632862" y="362505"/>
            <a:ext cx="5934508" cy="704295"/>
          </a:xfrm>
        </p:spPr>
        <p:txBody>
          <a:bodyPr>
            <a:normAutofit/>
          </a:bodyPr>
          <a:lstStyle/>
          <a:p>
            <a:pPr algn="ctr"/>
            <a:r>
              <a:rPr lang="en-IN" sz="3600" dirty="0">
                <a:latin typeface="Times New Roman" panose="02020603050405020304" pitchFamily="18" charset="0"/>
                <a:cs typeface="Times New Roman" panose="02020603050405020304" pitchFamily="18" charset="0"/>
              </a:rPr>
              <a:t>Custom CNN model</a:t>
            </a:r>
          </a:p>
        </p:txBody>
      </p:sp>
      <p:sp>
        <p:nvSpPr>
          <p:cNvPr id="4" name="Text Placeholder 3">
            <a:extLst>
              <a:ext uri="{FF2B5EF4-FFF2-40B4-BE49-F238E27FC236}">
                <a16:creationId xmlns:a16="http://schemas.microsoft.com/office/drawing/2014/main" id="{FD89DF16-3480-47FF-A4DD-2B05090E2DF9}"/>
              </a:ext>
            </a:extLst>
          </p:cNvPr>
          <p:cNvSpPr>
            <a:spLocks noGrp="1"/>
          </p:cNvSpPr>
          <p:nvPr>
            <p:ph type="body" sz="half" idx="2"/>
          </p:nvPr>
        </p:nvSpPr>
        <p:spPr>
          <a:xfrm>
            <a:off x="1011629" y="1288742"/>
            <a:ext cx="10168742" cy="704295"/>
          </a:xfrm>
        </p:spPr>
        <p:txBody>
          <a:bodyPr>
            <a:normAutofit/>
          </a:bodyPr>
          <a:lstStyle/>
          <a:p>
            <a:r>
              <a:rPr lang="en-IN" sz="2000" b="1" u="sng" dirty="0">
                <a:latin typeface="Times New Roman" panose="02020603050405020304" pitchFamily="18" charset="0"/>
                <a:cs typeface="Times New Roman" panose="02020603050405020304" pitchFamily="18" charset="0"/>
              </a:rPr>
              <a:t>Accuracy Obtained - 89.743%</a:t>
            </a:r>
          </a:p>
        </p:txBody>
      </p:sp>
      <p:pic>
        <p:nvPicPr>
          <p:cNvPr id="5" name="Picture 4">
            <a:extLst>
              <a:ext uri="{FF2B5EF4-FFF2-40B4-BE49-F238E27FC236}">
                <a16:creationId xmlns:a16="http://schemas.microsoft.com/office/drawing/2014/main" id="{B7D85C2B-3967-4874-A22F-2AD75D77816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98744" y="1828578"/>
            <a:ext cx="4685665" cy="3520440"/>
          </a:xfrm>
          <a:prstGeom prst="rect">
            <a:avLst/>
          </a:prstGeom>
          <a:noFill/>
          <a:ln>
            <a:noFill/>
          </a:ln>
        </p:spPr>
      </p:pic>
      <p:pic>
        <p:nvPicPr>
          <p:cNvPr id="6" name="Picture 5">
            <a:extLst>
              <a:ext uri="{FF2B5EF4-FFF2-40B4-BE49-F238E27FC236}">
                <a16:creationId xmlns:a16="http://schemas.microsoft.com/office/drawing/2014/main" id="{6B956AE6-4CC4-4377-99D8-74514893C2B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407590" y="1828578"/>
            <a:ext cx="4685665" cy="3520440"/>
          </a:xfrm>
          <a:prstGeom prst="rect">
            <a:avLst/>
          </a:prstGeom>
          <a:noFill/>
          <a:ln>
            <a:noFill/>
          </a:ln>
        </p:spPr>
      </p:pic>
      <p:sp>
        <p:nvSpPr>
          <p:cNvPr id="3" name="TextBox 2">
            <a:extLst>
              <a:ext uri="{FF2B5EF4-FFF2-40B4-BE49-F238E27FC236}">
                <a16:creationId xmlns:a16="http://schemas.microsoft.com/office/drawing/2014/main" id="{8FCA1022-9DB2-4D02-97CA-7A3AB50E8D9B}"/>
              </a:ext>
            </a:extLst>
          </p:cNvPr>
          <p:cNvSpPr txBox="1"/>
          <p:nvPr/>
        </p:nvSpPr>
        <p:spPr>
          <a:xfrm>
            <a:off x="1338470" y="5645426"/>
            <a:ext cx="4445939" cy="369332"/>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Confusion Matrix</a:t>
            </a:r>
          </a:p>
        </p:txBody>
      </p:sp>
      <p:sp>
        <p:nvSpPr>
          <p:cNvPr id="7" name="TextBox 6">
            <a:extLst>
              <a:ext uri="{FF2B5EF4-FFF2-40B4-BE49-F238E27FC236}">
                <a16:creationId xmlns:a16="http://schemas.microsoft.com/office/drawing/2014/main" id="{F3E83226-F1AB-42F3-9E0B-81C4FFA4EDCF}"/>
              </a:ext>
            </a:extLst>
          </p:cNvPr>
          <p:cNvSpPr txBox="1"/>
          <p:nvPr/>
        </p:nvSpPr>
        <p:spPr>
          <a:xfrm>
            <a:off x="6573078" y="5645426"/>
            <a:ext cx="4445939" cy="369332"/>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ROC curve</a:t>
            </a:r>
          </a:p>
        </p:txBody>
      </p:sp>
      <p:sp>
        <p:nvSpPr>
          <p:cNvPr id="8" name="Slide Number Placeholder 7">
            <a:extLst>
              <a:ext uri="{FF2B5EF4-FFF2-40B4-BE49-F238E27FC236}">
                <a16:creationId xmlns:a16="http://schemas.microsoft.com/office/drawing/2014/main" id="{9C0AE269-A5DD-42EA-BEDA-D78D250A3F9D}"/>
              </a:ext>
            </a:extLst>
          </p:cNvPr>
          <p:cNvSpPr>
            <a:spLocks noGrp="1"/>
          </p:cNvSpPr>
          <p:nvPr>
            <p:ph type="sldNum" sz="quarter" idx="12"/>
          </p:nvPr>
        </p:nvSpPr>
        <p:spPr/>
        <p:txBody>
          <a:bodyPr/>
          <a:lstStyle/>
          <a:p>
            <a:fld id="{98C97C1C-A8DC-47ED-B242-BEF37FA965D7}" type="slidenum">
              <a:rPr lang="en-IN" smtClean="0"/>
              <a:t>16</a:t>
            </a:fld>
            <a:endParaRPr lang="en-IN" dirty="0"/>
          </a:p>
        </p:txBody>
      </p:sp>
    </p:spTree>
    <p:extLst>
      <p:ext uri="{BB962C8B-B14F-4D97-AF65-F5344CB8AC3E}">
        <p14:creationId xmlns:p14="http://schemas.microsoft.com/office/powerpoint/2010/main" val="16048064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4B2D4-BA16-450C-A332-67AB24D5DF1C}"/>
              </a:ext>
            </a:extLst>
          </p:cNvPr>
          <p:cNvSpPr>
            <a:spLocks noGrp="1"/>
          </p:cNvSpPr>
          <p:nvPr>
            <p:ph type="title"/>
          </p:nvPr>
        </p:nvSpPr>
        <p:spPr>
          <a:xfrm>
            <a:off x="2819292" y="218983"/>
            <a:ext cx="5836436" cy="686540"/>
          </a:xfrm>
        </p:spPr>
        <p:txBody>
          <a:bodyPr>
            <a:normAutofit/>
          </a:bodyPr>
          <a:lstStyle/>
          <a:p>
            <a:pPr algn="ctr"/>
            <a:r>
              <a:rPr lang="en-IN" sz="2800" dirty="0"/>
              <a:t> Verification - Grad-Cam output</a:t>
            </a:r>
          </a:p>
        </p:txBody>
      </p:sp>
      <p:sp>
        <p:nvSpPr>
          <p:cNvPr id="4" name="Text Placeholder 3">
            <a:extLst>
              <a:ext uri="{FF2B5EF4-FFF2-40B4-BE49-F238E27FC236}">
                <a16:creationId xmlns:a16="http://schemas.microsoft.com/office/drawing/2014/main" id="{C4C3B854-4E55-429B-82F0-3C337033558A}"/>
              </a:ext>
            </a:extLst>
          </p:cNvPr>
          <p:cNvSpPr>
            <a:spLocks noGrp="1"/>
          </p:cNvSpPr>
          <p:nvPr>
            <p:ph type="body" sz="half" idx="2"/>
          </p:nvPr>
        </p:nvSpPr>
        <p:spPr>
          <a:xfrm>
            <a:off x="1615737" y="5064411"/>
            <a:ext cx="8657576" cy="928015"/>
          </a:xfrm>
        </p:spPr>
        <p:txBody>
          <a:bodyPr>
            <a:noAutofit/>
          </a:bodyPr>
          <a:lstStyle/>
          <a:p>
            <a:pPr algn="ctr"/>
            <a:r>
              <a:rPr lang="en-IN" sz="2000" dirty="0"/>
              <a:t>Showing Grad-Cam output on Custom CNN model. Left predicting Pneumonia And right predicting Normal</a:t>
            </a:r>
          </a:p>
          <a:p>
            <a:endParaRPr lang="en-IN" sz="2000" dirty="0"/>
          </a:p>
        </p:txBody>
      </p:sp>
      <p:pic>
        <p:nvPicPr>
          <p:cNvPr id="5" name="Picture 4">
            <a:extLst>
              <a:ext uri="{FF2B5EF4-FFF2-40B4-BE49-F238E27FC236}">
                <a16:creationId xmlns:a16="http://schemas.microsoft.com/office/drawing/2014/main" id="{55B0FDD2-2D63-4B0B-9B45-25DC7679471B}"/>
              </a:ext>
            </a:extLst>
          </p:cNvPr>
          <p:cNvPicPr/>
          <p:nvPr/>
        </p:nvPicPr>
        <p:blipFill rotWithShape="1">
          <a:blip r:embed="rId2">
            <a:extLst>
              <a:ext uri="{28A0092B-C50C-407E-A947-70E740481C1C}">
                <a14:useLocalDpi xmlns:a14="http://schemas.microsoft.com/office/drawing/2010/main" val="0"/>
              </a:ext>
            </a:extLst>
          </a:blip>
          <a:srcRect t="24196" r="288" b="24219"/>
          <a:stretch/>
        </p:blipFill>
        <p:spPr bwMode="auto">
          <a:xfrm>
            <a:off x="1684907" y="989563"/>
            <a:ext cx="8657577" cy="3990809"/>
          </a:xfrm>
          <a:prstGeom prst="rect">
            <a:avLst/>
          </a:prstGeom>
          <a:ln>
            <a:noFill/>
          </a:ln>
          <a:extLst>
            <a:ext uri="{53640926-AAD7-44D8-BBD7-CCE9431645EC}">
              <a14:shadowObscured xmlns:a14="http://schemas.microsoft.com/office/drawing/2010/main"/>
            </a:ext>
          </a:extLst>
        </p:spPr>
      </p:pic>
      <p:sp>
        <p:nvSpPr>
          <p:cNvPr id="3" name="Slide Number Placeholder 2">
            <a:extLst>
              <a:ext uri="{FF2B5EF4-FFF2-40B4-BE49-F238E27FC236}">
                <a16:creationId xmlns:a16="http://schemas.microsoft.com/office/drawing/2014/main" id="{A8D2A2A2-7CFD-4BBC-96E8-A54169E5A499}"/>
              </a:ext>
            </a:extLst>
          </p:cNvPr>
          <p:cNvSpPr>
            <a:spLocks noGrp="1"/>
          </p:cNvSpPr>
          <p:nvPr>
            <p:ph type="sldNum" sz="quarter" idx="12"/>
          </p:nvPr>
        </p:nvSpPr>
        <p:spPr/>
        <p:txBody>
          <a:bodyPr/>
          <a:lstStyle/>
          <a:p>
            <a:fld id="{98C97C1C-A8DC-47ED-B242-BEF37FA965D7}" type="slidenum">
              <a:rPr lang="en-IN" smtClean="0"/>
              <a:t>17</a:t>
            </a:fld>
            <a:endParaRPr lang="en-IN" dirty="0"/>
          </a:p>
        </p:txBody>
      </p:sp>
    </p:spTree>
    <p:extLst>
      <p:ext uri="{BB962C8B-B14F-4D97-AF65-F5344CB8AC3E}">
        <p14:creationId xmlns:p14="http://schemas.microsoft.com/office/powerpoint/2010/main" val="19086028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67B8-17AF-4AB9-88C0-FC5186980E00}"/>
              </a:ext>
            </a:extLst>
          </p:cNvPr>
          <p:cNvSpPr>
            <a:spLocks noGrp="1"/>
          </p:cNvSpPr>
          <p:nvPr>
            <p:ph type="title"/>
          </p:nvPr>
        </p:nvSpPr>
        <p:spPr>
          <a:xfrm>
            <a:off x="1114908" y="271669"/>
            <a:ext cx="10162691" cy="675861"/>
          </a:xfrm>
        </p:spPr>
        <p:txBody>
          <a:bodyPr/>
          <a:lstStyle/>
          <a:p>
            <a:pPr algn="ctr"/>
            <a:r>
              <a:rPr lang="en-IN" dirty="0">
                <a:latin typeface="Times New Roman" panose="02020603050405020304" pitchFamily="18" charset="0"/>
                <a:cs typeface="Times New Roman" panose="02020603050405020304" pitchFamily="18" charset="0"/>
              </a:rPr>
              <a:t>Discussion of Results  </a:t>
            </a:r>
          </a:p>
        </p:txBody>
      </p:sp>
      <p:sp>
        <p:nvSpPr>
          <p:cNvPr id="4" name="Text Placeholder 3">
            <a:extLst>
              <a:ext uri="{FF2B5EF4-FFF2-40B4-BE49-F238E27FC236}">
                <a16:creationId xmlns:a16="http://schemas.microsoft.com/office/drawing/2014/main" id="{93DC9590-CD1B-45F3-9C40-DF9FED2A4F8E}"/>
              </a:ext>
            </a:extLst>
          </p:cNvPr>
          <p:cNvSpPr>
            <a:spLocks noGrp="1"/>
          </p:cNvSpPr>
          <p:nvPr>
            <p:ph type="body" sz="half" idx="2"/>
          </p:nvPr>
        </p:nvSpPr>
        <p:spPr>
          <a:xfrm>
            <a:off x="768626" y="947530"/>
            <a:ext cx="11171583" cy="5300870"/>
          </a:xfrm>
        </p:spPr>
        <p:txBody>
          <a:bodyPr>
            <a:noAutofit/>
          </a:bodyPr>
          <a:lstStyle/>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By seeing the above Matrix, we came to know how much confuse the model is while classifying between Normal and Pneumonia. The Custom CNN model is showing much less confusion than the VGG16 model. And  this confusion in VGG16 is due to low precision and recall values. Also, this VGG16 model used is trained on ImageNet dataset and  the dataset used here in this model is out of its scope. Since we know our Deep Learning model are very sensitive</a:t>
            </a:r>
            <a:r>
              <a:rPr lang="en-IN" sz="2000" dirty="0">
                <a:latin typeface="Times New Roman" panose="02020603050405020304" pitchFamily="18" charset="0"/>
                <a:cs typeface="Times New Roman" panose="02020603050405020304" pitchFamily="18" charset="0"/>
              </a:rPr>
              <a:t> to data.</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the above results we conclude that the ROC-AUC of the VGG16 is not up to mark as expected. </a:t>
            </a:r>
            <a:r>
              <a:rPr lang="en-US" sz="2000" u="sng" dirty="0">
                <a:latin typeface="Times New Roman" panose="02020603050405020304" pitchFamily="18" charset="0"/>
                <a:cs typeface="Times New Roman" panose="02020603050405020304" pitchFamily="18" charset="0"/>
              </a:rPr>
              <a:t>Though test accuracy of </a:t>
            </a:r>
            <a:r>
              <a:rPr lang="en-US" sz="2000" b="1" u="sng" dirty="0">
                <a:latin typeface="Times New Roman" panose="02020603050405020304" pitchFamily="18" charset="0"/>
                <a:cs typeface="Times New Roman" panose="02020603050405020304" pitchFamily="18" charset="0"/>
              </a:rPr>
              <a:t>VGG16 is 90.70% </a:t>
            </a:r>
            <a:r>
              <a:rPr lang="en-US" sz="2000" u="sng" dirty="0">
                <a:latin typeface="Times New Roman" panose="02020603050405020304" pitchFamily="18" charset="0"/>
                <a:cs typeface="Times New Roman" panose="02020603050405020304" pitchFamily="18" charset="0"/>
              </a:rPr>
              <a:t>but the actual accuracy obtained is 50-60%. </a:t>
            </a:r>
            <a:r>
              <a:rPr lang="en-US" sz="2000" dirty="0">
                <a:latin typeface="Times New Roman" panose="02020603050405020304" pitchFamily="18" charset="0"/>
                <a:cs typeface="Times New Roman" panose="02020603050405020304" pitchFamily="18" charset="0"/>
              </a:rPr>
              <a:t>Whereas in </a:t>
            </a:r>
            <a:r>
              <a:rPr lang="en-US" sz="2000" b="1" u="sng" dirty="0">
                <a:latin typeface="Times New Roman" panose="02020603050405020304" pitchFamily="18" charset="0"/>
                <a:cs typeface="Times New Roman" panose="02020603050405020304" pitchFamily="18" charset="0"/>
              </a:rPr>
              <a:t>Custom CNN our model testing accuracy and actually </a:t>
            </a:r>
            <a:r>
              <a:rPr lang="en-IN" sz="2000" b="1" u="sng" dirty="0">
                <a:latin typeface="Times New Roman" panose="02020603050405020304" pitchFamily="18" charset="0"/>
                <a:cs typeface="Times New Roman" panose="02020603050405020304" pitchFamily="18" charset="0"/>
              </a:rPr>
              <a:t>obtained are approximately 90%. </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From above figures we can exactly see what features our model is seeing while predicting Normal or Pneumonia. Grad-CAM of Custom CNN is up to the mark it is trying to see inflammation in lungs. But in VGG16 our model is lying more importance to shoulder area than lungs. Thus, from this we can see why VGG16 is randomly predicting.</a:t>
            </a:r>
            <a:endParaRPr lang="en-IN" sz="20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8C8514EB-91FD-40B8-8B77-BFDBB45ABE4B}"/>
              </a:ext>
            </a:extLst>
          </p:cNvPr>
          <p:cNvSpPr>
            <a:spLocks noGrp="1"/>
          </p:cNvSpPr>
          <p:nvPr>
            <p:ph type="sldNum" sz="quarter" idx="12"/>
          </p:nvPr>
        </p:nvSpPr>
        <p:spPr/>
        <p:txBody>
          <a:bodyPr/>
          <a:lstStyle/>
          <a:p>
            <a:fld id="{98C97C1C-A8DC-47ED-B242-BEF37FA965D7}" type="slidenum">
              <a:rPr lang="en-IN" smtClean="0"/>
              <a:t>18</a:t>
            </a:fld>
            <a:endParaRPr lang="en-IN" dirty="0"/>
          </a:p>
        </p:txBody>
      </p:sp>
    </p:spTree>
    <p:extLst>
      <p:ext uri="{BB962C8B-B14F-4D97-AF65-F5344CB8AC3E}">
        <p14:creationId xmlns:p14="http://schemas.microsoft.com/office/powerpoint/2010/main" val="24303957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9134B-8BC5-4983-A0C5-ADD69C3F31AF}"/>
              </a:ext>
            </a:extLst>
          </p:cNvPr>
          <p:cNvSpPr>
            <a:spLocks noGrp="1"/>
          </p:cNvSpPr>
          <p:nvPr>
            <p:ph type="title"/>
          </p:nvPr>
        </p:nvSpPr>
        <p:spPr>
          <a:xfrm>
            <a:off x="1129575" y="380300"/>
            <a:ext cx="9905998" cy="739765"/>
          </a:xfrm>
        </p:spPr>
        <p:txBody>
          <a:bodyPr/>
          <a:lstStyle/>
          <a:p>
            <a:pPr algn="ctr"/>
            <a:r>
              <a:rPr lang="en-US" dirty="0">
                <a:latin typeface="Times New Roman" panose="02020603050405020304" pitchFamily="18" charset="0"/>
                <a:cs typeface="Times New Roman" panose="02020603050405020304" pitchFamily="18" charset="0"/>
              </a:rPr>
              <a:t>Conclusion and future scope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DDF0C05-1D62-4D27-8D06-1A13B0932DA3}"/>
              </a:ext>
            </a:extLst>
          </p:cNvPr>
          <p:cNvSpPr>
            <a:spLocks noGrp="1"/>
          </p:cNvSpPr>
          <p:nvPr>
            <p:ph idx="1"/>
          </p:nvPr>
        </p:nvSpPr>
        <p:spPr>
          <a:xfrm>
            <a:off x="1129574" y="1120065"/>
            <a:ext cx="9905999" cy="5458288"/>
          </a:xfrm>
        </p:spPr>
        <p:txBody>
          <a:bodyPr>
            <a:noAutofit/>
          </a:bodyPr>
          <a:lstStyle/>
          <a:p>
            <a:pPr algn="just"/>
            <a:r>
              <a:rPr lang="en-IN" sz="2000" dirty="0">
                <a:latin typeface="Times New Roman" panose="02020603050405020304" pitchFamily="18" charset="0"/>
                <a:cs typeface="Times New Roman" panose="02020603050405020304" pitchFamily="18" charset="0"/>
              </a:rPr>
              <a:t>From above results, we conclude that though Custom CNN shows very good actual performance as compared to Pretrained model. Also we came to know faults in our model that caused low accuracy in Pretrained model also we came across the term Class imbalance which  affected our model accuracy but in case of Custom CNN model its effect was  negligible. Also Grad-Cam helped us to visualize the model and its performance.</a:t>
            </a:r>
          </a:p>
          <a:p>
            <a:pPr algn="just"/>
            <a:r>
              <a:rPr lang="en-IN" sz="2000" dirty="0">
                <a:latin typeface="Times New Roman" panose="02020603050405020304" pitchFamily="18" charset="0"/>
                <a:cs typeface="Times New Roman" panose="02020603050405020304" pitchFamily="18" charset="0"/>
              </a:rPr>
              <a:t>In future, we can expand our model to detect multiple disease like </a:t>
            </a:r>
            <a:r>
              <a:rPr lang="en-IN" sz="2000" b="1" u="sng" dirty="0">
                <a:latin typeface="Times New Roman" panose="02020603050405020304" pitchFamily="18" charset="0"/>
                <a:cs typeface="Times New Roman" panose="02020603050405020304" pitchFamily="18" charset="0"/>
              </a:rPr>
              <a:t>Covid-19, Pneumothorax, Atelectasis, Cardiomegaly, Infiltration, etc. from Chest X-ray analysis</a:t>
            </a:r>
            <a:r>
              <a:rPr lang="en-IN" sz="2000" dirty="0">
                <a:latin typeface="Times New Roman" panose="02020603050405020304" pitchFamily="18" charset="0"/>
                <a:cs typeface="Times New Roman" panose="02020603050405020304" pitchFamily="18" charset="0"/>
              </a:rPr>
              <a:t>. </a:t>
            </a:r>
          </a:p>
          <a:p>
            <a:pPr algn="just"/>
            <a:r>
              <a:rPr lang="en-IN" sz="2000" dirty="0">
                <a:latin typeface="Times New Roman" panose="02020603050405020304" pitchFamily="18" charset="0"/>
                <a:cs typeface="Times New Roman" panose="02020603050405020304" pitchFamily="18" charset="0"/>
              </a:rPr>
              <a:t>Also, we can use some pretrained models like ResNet50, Inception V3, VGG19, etc. to save time and can have better accuracy. Also, we can research to reduce the false positive and false negative of the model in order to make the model marketable.</a:t>
            </a:r>
          </a:p>
          <a:p>
            <a:pPr algn="just"/>
            <a:r>
              <a:rPr lang="en-IN" sz="2000" dirty="0">
                <a:latin typeface="Times New Roman" panose="02020603050405020304" pitchFamily="18" charset="0"/>
                <a:cs typeface="Times New Roman" panose="02020603050405020304" pitchFamily="18" charset="0"/>
              </a:rPr>
              <a:t>We can work on class imbalance problem which caused so much error in pretrained models while predicting.</a:t>
            </a:r>
          </a:p>
        </p:txBody>
      </p:sp>
      <p:sp>
        <p:nvSpPr>
          <p:cNvPr id="4" name="Slide Number Placeholder 3">
            <a:extLst>
              <a:ext uri="{FF2B5EF4-FFF2-40B4-BE49-F238E27FC236}">
                <a16:creationId xmlns:a16="http://schemas.microsoft.com/office/drawing/2014/main" id="{B2E5C879-1E83-4886-959D-4BB57A2E5DE3}"/>
              </a:ext>
            </a:extLst>
          </p:cNvPr>
          <p:cNvSpPr>
            <a:spLocks noGrp="1"/>
          </p:cNvSpPr>
          <p:nvPr>
            <p:ph type="sldNum" sz="quarter" idx="12"/>
          </p:nvPr>
        </p:nvSpPr>
        <p:spPr/>
        <p:txBody>
          <a:bodyPr/>
          <a:lstStyle/>
          <a:p>
            <a:fld id="{98C97C1C-A8DC-47ED-B242-BEF37FA965D7}" type="slidenum">
              <a:rPr lang="en-IN" smtClean="0"/>
              <a:t>19</a:t>
            </a:fld>
            <a:endParaRPr lang="en-IN" dirty="0"/>
          </a:p>
        </p:txBody>
      </p:sp>
    </p:spTree>
    <p:extLst>
      <p:ext uri="{BB962C8B-B14F-4D97-AF65-F5344CB8AC3E}">
        <p14:creationId xmlns:p14="http://schemas.microsoft.com/office/powerpoint/2010/main" val="523744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83887-D606-4989-8D50-0A65D0677507}"/>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Introduction to Deep learning</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D37EC71-86EC-49C7-A520-A88D7ACF8D69}"/>
              </a:ext>
            </a:extLst>
          </p:cNvPr>
          <p:cNvSpPr>
            <a:spLocks noGrp="1"/>
          </p:cNvSpPr>
          <p:nvPr>
            <p:ph idx="1"/>
          </p:nvPr>
        </p:nvSpPr>
        <p:spPr/>
        <p:txBody>
          <a:bodyPr>
            <a:normAutofit fontScale="85000" lnSpcReduction="20000"/>
          </a:bodyPr>
          <a:lstStyle/>
          <a:p>
            <a:pPr algn="just"/>
            <a:r>
              <a:rPr lang="en-US" dirty="0">
                <a:latin typeface="Times New Roman" panose="02020603050405020304" pitchFamily="18" charset="0"/>
                <a:cs typeface="Times New Roman" panose="02020603050405020304" pitchFamily="18" charset="0"/>
              </a:rPr>
              <a:t>Deep learning is an </a:t>
            </a:r>
            <a:r>
              <a:rPr lang="en-US" dirty="0">
                <a:latin typeface="Times New Roman" panose="02020603050405020304" pitchFamily="18" charset="0"/>
                <a:cs typeface="Times New Roman" panose="02020603050405020304" pitchFamily="18" charset="0"/>
                <a:hlinkClick r:id="rId2"/>
              </a:rPr>
              <a:t>artificial intelligence</a:t>
            </a:r>
            <a:r>
              <a:rPr lang="en-US" dirty="0">
                <a:latin typeface="Times New Roman" panose="02020603050405020304" pitchFamily="18" charset="0"/>
                <a:cs typeface="Times New Roman" panose="02020603050405020304" pitchFamily="18" charset="0"/>
              </a:rPr>
              <a:t> function that imitates the workings of the human brain in processing data and creating patterns for use in decision making. Deep learning is a subset of </a:t>
            </a:r>
            <a:r>
              <a:rPr lang="en-US" dirty="0">
                <a:latin typeface="Times New Roman" panose="02020603050405020304" pitchFamily="18" charset="0"/>
                <a:cs typeface="Times New Roman" panose="02020603050405020304" pitchFamily="18" charset="0"/>
                <a:hlinkClick r:id="rId3"/>
              </a:rPr>
              <a:t>machine learning</a:t>
            </a:r>
            <a:r>
              <a:rPr lang="en-US" dirty="0">
                <a:latin typeface="Times New Roman" panose="02020603050405020304" pitchFamily="18" charset="0"/>
                <a:cs typeface="Times New Roman" panose="02020603050405020304" pitchFamily="18" charset="0"/>
              </a:rPr>
              <a:t> in artificial intelligence (AI) that has networks capable of learning unsupervised from data that is unstructured or unlabeled. Also known as deep neural learning or deep neural network.</a:t>
            </a:r>
          </a:p>
          <a:p>
            <a:pPr algn="just"/>
            <a:r>
              <a:rPr lang="en-US" dirty="0">
                <a:latin typeface="Times New Roman" panose="02020603050405020304" pitchFamily="18" charset="0"/>
                <a:cs typeface="Times New Roman" panose="02020603050405020304" pitchFamily="18" charset="0"/>
              </a:rPr>
              <a:t>Deep learning has evolved hand-in-hand with the digital era, which has brought about an explosion of data in all forms and from every region of the world. This data, known simply as </a:t>
            </a:r>
            <a:r>
              <a:rPr lang="en-US" dirty="0">
                <a:latin typeface="Times New Roman" panose="02020603050405020304" pitchFamily="18" charset="0"/>
                <a:cs typeface="Times New Roman" panose="02020603050405020304" pitchFamily="18" charset="0"/>
                <a:hlinkClick r:id="rId4"/>
              </a:rPr>
              <a:t>big data</a:t>
            </a:r>
            <a:r>
              <a:rPr lang="en-US" dirty="0">
                <a:latin typeface="Times New Roman" panose="02020603050405020304" pitchFamily="18" charset="0"/>
                <a:cs typeface="Times New Roman" panose="02020603050405020304" pitchFamily="18" charset="0"/>
              </a:rPr>
              <a:t>, is drawn from sources like social media, internet search engines, </a:t>
            </a:r>
            <a:r>
              <a:rPr lang="en-US" dirty="0">
                <a:latin typeface="Times New Roman" panose="02020603050405020304" pitchFamily="18" charset="0"/>
                <a:cs typeface="Times New Roman" panose="02020603050405020304" pitchFamily="18" charset="0"/>
                <a:hlinkClick r:id="rId5"/>
              </a:rPr>
              <a:t>e-commerce</a:t>
            </a:r>
            <a:r>
              <a:rPr lang="en-US" dirty="0">
                <a:latin typeface="Times New Roman" panose="02020603050405020304" pitchFamily="18" charset="0"/>
                <a:cs typeface="Times New Roman" panose="02020603050405020304" pitchFamily="18" charset="0"/>
              </a:rPr>
              <a:t> platforms, and online cinemas, among others. This enormous amount of data is readily accessible and can be shared through </a:t>
            </a:r>
            <a:r>
              <a:rPr lang="en-US" dirty="0">
                <a:latin typeface="Times New Roman" panose="02020603050405020304" pitchFamily="18" charset="0"/>
                <a:cs typeface="Times New Roman" panose="02020603050405020304" pitchFamily="18" charset="0"/>
                <a:hlinkClick r:id="rId6"/>
              </a:rPr>
              <a:t>fintech</a:t>
            </a:r>
            <a:r>
              <a:rPr lang="en-US" dirty="0">
                <a:latin typeface="Times New Roman" panose="02020603050405020304" pitchFamily="18" charset="0"/>
                <a:cs typeface="Times New Roman" panose="02020603050405020304" pitchFamily="18" charset="0"/>
              </a:rPr>
              <a:t> applications like cloud computing.</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2FCAB04-F3CD-4FA1-9C69-9A7E5F19125F}"/>
              </a:ext>
            </a:extLst>
          </p:cNvPr>
          <p:cNvSpPr>
            <a:spLocks noGrp="1"/>
          </p:cNvSpPr>
          <p:nvPr>
            <p:ph type="sldNum" sz="quarter" idx="12"/>
          </p:nvPr>
        </p:nvSpPr>
        <p:spPr/>
        <p:txBody>
          <a:bodyPr/>
          <a:lstStyle/>
          <a:p>
            <a:fld id="{98C97C1C-A8DC-47ED-B242-BEF37FA965D7}" type="slidenum">
              <a:rPr lang="en-IN" smtClean="0"/>
              <a:t>2</a:t>
            </a:fld>
            <a:endParaRPr lang="en-IN" dirty="0"/>
          </a:p>
        </p:txBody>
      </p:sp>
    </p:spTree>
    <p:extLst>
      <p:ext uri="{BB962C8B-B14F-4D97-AF65-F5344CB8AC3E}">
        <p14:creationId xmlns:p14="http://schemas.microsoft.com/office/powerpoint/2010/main" val="31782227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FBECF-1054-404B-923E-705007463121}"/>
              </a:ext>
            </a:extLst>
          </p:cNvPr>
          <p:cNvSpPr>
            <a:spLocks noGrp="1"/>
          </p:cNvSpPr>
          <p:nvPr>
            <p:ph type="title"/>
          </p:nvPr>
        </p:nvSpPr>
        <p:spPr>
          <a:xfrm>
            <a:off x="3472655" y="183473"/>
            <a:ext cx="4942475" cy="713172"/>
          </a:xfrm>
        </p:spPr>
        <p:txBody>
          <a:bodyPr/>
          <a:lstStyle/>
          <a:p>
            <a:pPr algn="ctr"/>
            <a:r>
              <a:rPr lang="en-IN" dirty="0">
                <a:latin typeface="Times New Roman" panose="02020603050405020304" pitchFamily="18" charset="0"/>
                <a:cs typeface="Times New Roman" panose="02020603050405020304" pitchFamily="18" charset="0"/>
              </a:rPr>
              <a:t>References</a:t>
            </a:r>
          </a:p>
        </p:txBody>
      </p:sp>
      <p:sp>
        <p:nvSpPr>
          <p:cNvPr id="4" name="Text Placeholder 3">
            <a:extLst>
              <a:ext uri="{FF2B5EF4-FFF2-40B4-BE49-F238E27FC236}">
                <a16:creationId xmlns:a16="http://schemas.microsoft.com/office/drawing/2014/main" id="{BEB84544-49C6-4D77-A4A5-0D25A159E368}"/>
              </a:ext>
            </a:extLst>
          </p:cNvPr>
          <p:cNvSpPr>
            <a:spLocks noGrp="1"/>
          </p:cNvSpPr>
          <p:nvPr>
            <p:ph type="body" sz="half" idx="2"/>
          </p:nvPr>
        </p:nvSpPr>
        <p:spPr>
          <a:xfrm>
            <a:off x="1164461" y="896645"/>
            <a:ext cx="10340999" cy="5777882"/>
          </a:xfrm>
        </p:spPr>
        <p:txBody>
          <a:bodyPr>
            <a:noAutofit/>
          </a:bodyPr>
          <a:lstStyle/>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[1] Heron, M. “National Vital Statistics Reports” Volume 67, Number 5 July 26, 2018, National Vital Statistics Reports 67(6): 1-15.</a:t>
            </a: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[2] Liang, G. and Zheng, L. “A transfer learning method with deep residual network for paediatric pneumonia diagnosis”, Computer Methods and Programs in Biomedicine 2019.</a:t>
            </a: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[3] Simonyan, K. and Zisserman, A. “Very deep convolutional networks for large-scale image recognition”, 3rd International Conference on Learning Representations, ICLR 2015 - Conference Track Proceedings pp. 1-14.</a:t>
            </a: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[4] S. R. Islam, S. P. Maity, A. K. Ray and M. Mandal, "Automatic Detection of Pneumonia on Compressed Sensing Images using Deep Learning," IEEE Canadian Conference of Electrical and Computer Engineering (CCECE), Edmonton, AB, Canada, 2019, pp. 1-4.</a:t>
            </a:r>
          </a:p>
          <a:p>
            <a:pPr marL="285750" indent="-285750" algn="just">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[5] Ismail, Azlan; Rahmat, Taufik; ALIMAN, Sharifah. “Chest X-Ray Image Classification </a:t>
            </a:r>
            <a:r>
              <a:rPr lang="en-US" sz="1400" dirty="0">
                <a:latin typeface="Times New Roman" panose="02020603050405020304" pitchFamily="18" charset="0"/>
                <a:cs typeface="Times New Roman" panose="02020603050405020304" pitchFamily="18" charset="0"/>
              </a:rPr>
              <a:t>using Faster R-CNN”. Malaysian journal of computing, [S.l.], v. 4, n. 1, p. 225-236, July</a:t>
            </a:r>
          </a:p>
          <a:p>
            <a:pPr marL="285750" indent="-285750" algn="just">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2019. ISSN 2600-8238</a:t>
            </a:r>
          </a:p>
          <a:p>
            <a:pPr marL="285750" indent="-285750" algn="just">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[6] Liu, H., Wang, L., Nan, Y., Jin, F., Wang, Q. and Pu, J. “SDFN: Segmentation based </a:t>
            </a:r>
            <a:r>
              <a:rPr lang="en-US" sz="1400" dirty="0">
                <a:latin typeface="Times New Roman" panose="02020603050405020304" pitchFamily="18" charset="0"/>
                <a:cs typeface="Times New Roman" panose="02020603050405020304" pitchFamily="18" charset="0"/>
              </a:rPr>
              <a:t>deep fusion network for thoracic disease classification in chest X-ray images”, Computerized Medical Imaging and Graphics ,2019, 75: 66-73.</a:t>
            </a: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[7] Pan, I., Agarwal, S. and Merck, D. “Generalizable Inter-Institutional Classification of Abnormal Chest Radiographs Using Efficient Convolutional Neural Networks”, Journal of</a:t>
            </a:r>
          </a:p>
          <a:p>
            <a:pPr marL="285750" indent="-285750" algn="just">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Digital Imaging, 2019, 32(5): 888-896.</a:t>
            </a:r>
          </a:p>
          <a:p>
            <a:pPr marL="285750" indent="-285750" algn="just">
              <a:buFont typeface="Arial" panose="020B0604020202020204" pitchFamily="34" charset="0"/>
              <a:buChar char="•"/>
            </a:pPr>
            <a:r>
              <a:rPr lang="pl-PL" sz="1400" dirty="0">
                <a:latin typeface="Times New Roman" panose="02020603050405020304" pitchFamily="18" charset="0"/>
                <a:cs typeface="Times New Roman" panose="02020603050405020304" pitchFamily="18" charset="0"/>
              </a:rPr>
              <a:t>[8] Heo, S. J., Kim, Y., Yun, S., Lim, S. S., Kim, J., Nam, C. M., Park, E. C., Jung, I. and</a:t>
            </a:r>
            <a:r>
              <a:rPr lang="en-IN" sz="14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Yoon, J. H. “Deep learning algorithms with demographic information help to detect tuberculosis in chest radiographs in annual workers' health examination data”, International Journal of Environmental Research and Public Health,2019.</a:t>
            </a:r>
            <a:endParaRPr lang="en-IN" sz="14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C22E972B-2B3D-4F4E-AEC5-F26391EBE2EA}"/>
              </a:ext>
            </a:extLst>
          </p:cNvPr>
          <p:cNvSpPr>
            <a:spLocks noGrp="1"/>
          </p:cNvSpPr>
          <p:nvPr>
            <p:ph type="sldNum" sz="quarter" idx="12"/>
          </p:nvPr>
        </p:nvSpPr>
        <p:spPr/>
        <p:txBody>
          <a:bodyPr/>
          <a:lstStyle/>
          <a:p>
            <a:fld id="{98C97C1C-A8DC-47ED-B242-BEF37FA965D7}" type="slidenum">
              <a:rPr lang="en-IN" smtClean="0"/>
              <a:t>20</a:t>
            </a:fld>
            <a:endParaRPr lang="en-IN" dirty="0"/>
          </a:p>
        </p:txBody>
      </p:sp>
    </p:spTree>
    <p:extLst>
      <p:ext uri="{BB962C8B-B14F-4D97-AF65-F5344CB8AC3E}">
        <p14:creationId xmlns:p14="http://schemas.microsoft.com/office/powerpoint/2010/main" val="26567779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C46171C-A7CE-43A7-AD0E-2A50AF657625}"/>
              </a:ext>
            </a:extLst>
          </p:cNvPr>
          <p:cNvSpPr/>
          <p:nvPr/>
        </p:nvSpPr>
        <p:spPr>
          <a:xfrm>
            <a:off x="3068280" y="2105561"/>
            <a:ext cx="6055440" cy="1323439"/>
          </a:xfrm>
          <a:prstGeom prst="rect">
            <a:avLst/>
          </a:prstGeom>
          <a:noFill/>
        </p:spPr>
        <p:txBody>
          <a:bodyPr wrap="none" lIns="91440" tIns="45720" rIns="91440" bIns="45720">
            <a:spAutoFit/>
          </a:bodyPr>
          <a:lstStyle/>
          <a:p>
            <a:pPr algn="ctr"/>
            <a:r>
              <a:rPr lang="en-US" sz="8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THANK YOU!!</a:t>
            </a:r>
          </a:p>
        </p:txBody>
      </p:sp>
      <p:sp>
        <p:nvSpPr>
          <p:cNvPr id="2" name="Slide Number Placeholder 1">
            <a:extLst>
              <a:ext uri="{FF2B5EF4-FFF2-40B4-BE49-F238E27FC236}">
                <a16:creationId xmlns:a16="http://schemas.microsoft.com/office/drawing/2014/main" id="{1AED2030-88FD-4E8C-B70B-1A4B5B9F8DA8}"/>
              </a:ext>
            </a:extLst>
          </p:cNvPr>
          <p:cNvSpPr>
            <a:spLocks noGrp="1"/>
          </p:cNvSpPr>
          <p:nvPr>
            <p:ph type="sldNum" sz="quarter" idx="12"/>
          </p:nvPr>
        </p:nvSpPr>
        <p:spPr/>
        <p:txBody>
          <a:bodyPr/>
          <a:lstStyle/>
          <a:p>
            <a:fld id="{98C97C1C-A8DC-47ED-B242-BEF37FA965D7}" type="slidenum">
              <a:rPr lang="en-IN" smtClean="0"/>
              <a:t>21</a:t>
            </a:fld>
            <a:endParaRPr lang="en-IN" dirty="0"/>
          </a:p>
        </p:txBody>
      </p:sp>
    </p:spTree>
    <p:extLst>
      <p:ext uri="{BB962C8B-B14F-4D97-AF65-F5344CB8AC3E}">
        <p14:creationId xmlns:p14="http://schemas.microsoft.com/office/powerpoint/2010/main" val="3180976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E91E9-2038-40CD-AF93-239FD39F6767}"/>
              </a:ext>
            </a:extLst>
          </p:cNvPr>
          <p:cNvSpPr>
            <a:spLocks noGrp="1"/>
          </p:cNvSpPr>
          <p:nvPr>
            <p:ph type="title"/>
          </p:nvPr>
        </p:nvSpPr>
        <p:spPr>
          <a:xfrm>
            <a:off x="1141411" y="618516"/>
            <a:ext cx="9905998" cy="878978"/>
          </a:xfrm>
        </p:spPr>
        <p:txBody>
          <a:bodyPr/>
          <a:lstStyle/>
          <a:p>
            <a:r>
              <a:rPr lang="en-IN" dirty="0">
                <a:latin typeface="Times New Roman" panose="02020603050405020304" pitchFamily="18" charset="0"/>
                <a:cs typeface="Times New Roman" panose="02020603050405020304" pitchFamily="18" charset="0"/>
              </a:rPr>
              <a:t>Identifying the problem:- Pneumonia</a:t>
            </a:r>
          </a:p>
        </p:txBody>
      </p:sp>
      <p:sp>
        <p:nvSpPr>
          <p:cNvPr id="3" name="Content Placeholder 2">
            <a:extLst>
              <a:ext uri="{FF2B5EF4-FFF2-40B4-BE49-F238E27FC236}">
                <a16:creationId xmlns:a16="http://schemas.microsoft.com/office/drawing/2014/main" id="{CD72FF8E-BB58-49D8-9C35-B3A2713E3FE3}"/>
              </a:ext>
            </a:extLst>
          </p:cNvPr>
          <p:cNvSpPr>
            <a:spLocks noGrp="1"/>
          </p:cNvSpPr>
          <p:nvPr>
            <p:ph idx="1"/>
          </p:nvPr>
        </p:nvSpPr>
        <p:spPr>
          <a:xfrm>
            <a:off x="1141412" y="1497496"/>
            <a:ext cx="7706553" cy="4956313"/>
          </a:xfrm>
        </p:spPr>
        <p:txBody>
          <a:bodyPr>
            <a:normAutofit fontScale="77500" lnSpcReduction="20000"/>
          </a:bodyPr>
          <a:lstStyle/>
          <a:p>
            <a:pPr algn="just"/>
            <a:r>
              <a:rPr lang="en-US" dirty="0">
                <a:latin typeface="Times New Roman" panose="02020603050405020304" pitchFamily="18" charset="0"/>
                <a:cs typeface="Times New Roman" panose="02020603050405020304" pitchFamily="18" charset="0"/>
              </a:rPr>
              <a:t>Pneumonia is a form of acute respiratory infection that affects the lungs. The lungs are made up of small sacs called alveoli, which fill with air when a healthy person breathes. When an individual has pneumonia, the alveoli are filled with pus and fluid, which makes breathing painful and limits oxygen intake.</a:t>
            </a:r>
          </a:p>
          <a:p>
            <a:pPr algn="just"/>
            <a:r>
              <a:rPr lang="en-US" dirty="0">
                <a:latin typeface="Times New Roman" panose="02020603050405020304" pitchFamily="18" charset="0"/>
                <a:cs typeface="Times New Roman" panose="02020603050405020304" pitchFamily="18" charset="0"/>
              </a:rPr>
              <a:t>Pneumonia accounts for 15% of all deaths of children under 5 years old, killing 808,694 children in 2017.</a:t>
            </a:r>
          </a:p>
          <a:p>
            <a:pPr algn="just"/>
            <a:r>
              <a:rPr lang="en-US" dirty="0">
                <a:latin typeface="Times New Roman" panose="02020603050405020304" pitchFamily="18" charset="0"/>
                <a:cs typeface="Times New Roman" panose="02020603050405020304" pitchFamily="18" charset="0"/>
              </a:rPr>
              <a:t>Pneumonia can be caused by viruses, bacteria, or fungi.</a:t>
            </a:r>
          </a:p>
          <a:p>
            <a:pPr algn="just"/>
            <a:r>
              <a:rPr lang="en-US" dirty="0">
                <a:latin typeface="Times New Roman" panose="02020603050405020304" pitchFamily="18" charset="0"/>
                <a:cs typeface="Times New Roman" panose="02020603050405020304" pitchFamily="18" charset="0"/>
              </a:rPr>
              <a:t>Pneumonia can be prevented by immunization, adequate nutrition, and by addressing environmental factors.</a:t>
            </a:r>
          </a:p>
          <a:p>
            <a:pPr algn="just"/>
            <a:r>
              <a:rPr lang="en-US" dirty="0">
                <a:latin typeface="Times New Roman" panose="02020603050405020304" pitchFamily="18" charset="0"/>
                <a:cs typeface="Times New Roman" panose="02020603050405020304" pitchFamily="18" charset="0"/>
              </a:rPr>
              <a:t>Pneumonia caused by bacteria can be treated with antibiotics, but only one third of children with pneumonia receive the antibiotics they need.</a:t>
            </a:r>
          </a:p>
          <a:p>
            <a:pPr algn="just"/>
            <a:r>
              <a:rPr lang="en-US" dirty="0">
                <a:latin typeface="Times New Roman" panose="02020603050405020304" pitchFamily="18" charset="0"/>
                <a:cs typeface="Times New Roman" panose="02020603050405020304" pitchFamily="18" charset="0"/>
              </a:rPr>
              <a:t>Through our project we tend to </a:t>
            </a:r>
            <a:r>
              <a:rPr lang="en-US" dirty="0">
                <a:solidFill>
                  <a:srgbClr val="FFFF00"/>
                </a:solidFill>
                <a:latin typeface="Times New Roman" panose="02020603050405020304" pitchFamily="18" charset="0"/>
                <a:cs typeface="Times New Roman" panose="02020603050405020304" pitchFamily="18" charset="0"/>
              </a:rPr>
              <a:t>classify the chest X-rays and improve accuracy</a:t>
            </a:r>
            <a:r>
              <a:rPr lang="en-US" dirty="0">
                <a:latin typeface="Times New Roman" panose="02020603050405020304" pitchFamily="18" charset="0"/>
                <a:cs typeface="Times New Roman" panose="02020603050405020304" pitchFamily="18" charset="0"/>
              </a:rPr>
              <a:t> to help detect the Bacterial pneumonia as well as Viral pneumonia </a:t>
            </a:r>
          </a:p>
          <a:p>
            <a:pPr marL="0" indent="0">
              <a:buNone/>
            </a:pPr>
            <a:endParaRPr lang="en-US" dirty="0"/>
          </a:p>
          <a:p>
            <a:endParaRPr lang="en-IN" dirty="0"/>
          </a:p>
        </p:txBody>
      </p:sp>
      <p:pic>
        <p:nvPicPr>
          <p:cNvPr id="5" name="Picture 4">
            <a:extLst>
              <a:ext uri="{FF2B5EF4-FFF2-40B4-BE49-F238E27FC236}">
                <a16:creationId xmlns:a16="http://schemas.microsoft.com/office/drawing/2014/main" id="{83E9588F-3863-471A-9F8A-01F9E5E01C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47964" y="1497495"/>
            <a:ext cx="3052487" cy="4055165"/>
          </a:xfrm>
          <a:prstGeom prst="rect">
            <a:avLst/>
          </a:prstGeom>
        </p:spPr>
      </p:pic>
      <p:sp>
        <p:nvSpPr>
          <p:cNvPr id="4" name="Slide Number Placeholder 3">
            <a:extLst>
              <a:ext uri="{FF2B5EF4-FFF2-40B4-BE49-F238E27FC236}">
                <a16:creationId xmlns:a16="http://schemas.microsoft.com/office/drawing/2014/main" id="{B26F85D7-26FA-43CE-82BE-32458DFE84FA}"/>
              </a:ext>
            </a:extLst>
          </p:cNvPr>
          <p:cNvSpPr>
            <a:spLocks noGrp="1"/>
          </p:cNvSpPr>
          <p:nvPr>
            <p:ph type="sldNum" sz="quarter" idx="12"/>
          </p:nvPr>
        </p:nvSpPr>
        <p:spPr/>
        <p:txBody>
          <a:bodyPr/>
          <a:lstStyle/>
          <a:p>
            <a:fld id="{98C97C1C-A8DC-47ED-B242-BEF37FA965D7}" type="slidenum">
              <a:rPr lang="en-IN" smtClean="0"/>
              <a:t>3</a:t>
            </a:fld>
            <a:endParaRPr lang="en-IN" dirty="0"/>
          </a:p>
        </p:txBody>
      </p:sp>
    </p:spTree>
    <p:extLst>
      <p:ext uri="{BB962C8B-B14F-4D97-AF65-F5344CB8AC3E}">
        <p14:creationId xmlns:p14="http://schemas.microsoft.com/office/powerpoint/2010/main" val="2076502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A897D-D2E6-4CDC-93AB-714785E6748E}"/>
              </a:ext>
            </a:extLst>
          </p:cNvPr>
          <p:cNvSpPr>
            <a:spLocks noGrp="1"/>
          </p:cNvSpPr>
          <p:nvPr>
            <p:ph type="title"/>
          </p:nvPr>
        </p:nvSpPr>
        <p:spPr>
          <a:xfrm>
            <a:off x="812939" y="290506"/>
            <a:ext cx="9905998" cy="390618"/>
          </a:xfrm>
        </p:spPr>
        <p:txBody>
          <a:bodyPr>
            <a:normAutofit fontScale="90000"/>
          </a:bodyPr>
          <a:lstStyle/>
          <a:p>
            <a:pPr algn="ctr"/>
            <a:r>
              <a:rPr lang="en-IN" dirty="0"/>
              <a:t>Flow chart </a:t>
            </a:r>
          </a:p>
        </p:txBody>
      </p:sp>
      <p:sp>
        <p:nvSpPr>
          <p:cNvPr id="10" name="Rectangle 2">
            <a:extLst>
              <a:ext uri="{FF2B5EF4-FFF2-40B4-BE49-F238E27FC236}">
                <a16:creationId xmlns:a16="http://schemas.microsoft.com/office/drawing/2014/main" id="{AE54FBC2-846A-4AE4-9BC7-F0BF83724986}"/>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11" name="Diagram 10">
            <a:extLst>
              <a:ext uri="{FF2B5EF4-FFF2-40B4-BE49-F238E27FC236}">
                <a16:creationId xmlns:a16="http://schemas.microsoft.com/office/drawing/2014/main" id="{B3A4A6F3-76D7-4C68-8855-DED7323D242F}"/>
              </a:ext>
            </a:extLst>
          </p:cNvPr>
          <p:cNvGraphicFramePr/>
          <p:nvPr>
            <p:extLst>
              <p:ext uri="{D42A27DB-BD31-4B8C-83A1-F6EECF244321}">
                <p14:modId xmlns:p14="http://schemas.microsoft.com/office/powerpoint/2010/main" val="4242895140"/>
              </p:ext>
            </p:extLst>
          </p:nvPr>
        </p:nvGraphicFramePr>
        <p:xfrm>
          <a:off x="3022738" y="971630"/>
          <a:ext cx="5486400" cy="52844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Rectangle 3">
            <a:extLst>
              <a:ext uri="{FF2B5EF4-FFF2-40B4-BE49-F238E27FC236}">
                <a16:creationId xmlns:a16="http://schemas.microsoft.com/office/drawing/2014/main" id="{882CD85B-DEE7-4FAC-9B01-8428C2661EC7}"/>
              </a:ext>
            </a:extLst>
          </p:cNvPr>
          <p:cNvSpPr>
            <a:spLocks noChangeArrowheads="1"/>
          </p:cNvSpPr>
          <p:nvPr/>
        </p:nvSpPr>
        <p:spPr bwMode="auto">
          <a:xfrm>
            <a:off x="0" y="57372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 name="Slide Number Placeholder 2">
            <a:extLst>
              <a:ext uri="{FF2B5EF4-FFF2-40B4-BE49-F238E27FC236}">
                <a16:creationId xmlns:a16="http://schemas.microsoft.com/office/drawing/2014/main" id="{D45DAD38-64A8-4698-8253-7135FA317AFA}"/>
              </a:ext>
            </a:extLst>
          </p:cNvPr>
          <p:cNvSpPr>
            <a:spLocks noGrp="1"/>
          </p:cNvSpPr>
          <p:nvPr>
            <p:ph type="sldNum" sz="quarter" idx="12"/>
          </p:nvPr>
        </p:nvSpPr>
        <p:spPr/>
        <p:txBody>
          <a:bodyPr/>
          <a:lstStyle/>
          <a:p>
            <a:fld id="{98C97C1C-A8DC-47ED-B242-BEF37FA965D7}" type="slidenum">
              <a:rPr lang="en-IN" smtClean="0"/>
              <a:t>4</a:t>
            </a:fld>
            <a:endParaRPr lang="en-IN" dirty="0"/>
          </a:p>
        </p:txBody>
      </p:sp>
    </p:spTree>
    <p:extLst>
      <p:ext uri="{BB962C8B-B14F-4D97-AF65-F5344CB8AC3E}">
        <p14:creationId xmlns:p14="http://schemas.microsoft.com/office/powerpoint/2010/main" val="3892493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234CC-188B-4539-9A3F-FF15BDB15F36}"/>
              </a:ext>
            </a:extLst>
          </p:cNvPr>
          <p:cNvSpPr>
            <a:spLocks noGrp="1"/>
          </p:cNvSpPr>
          <p:nvPr>
            <p:ph type="title"/>
          </p:nvPr>
        </p:nvSpPr>
        <p:spPr>
          <a:xfrm>
            <a:off x="679775" y="290044"/>
            <a:ext cx="9905998" cy="686499"/>
          </a:xfrm>
        </p:spPr>
        <p:txBody>
          <a:bodyPr/>
          <a:lstStyle/>
          <a:p>
            <a:pPr algn="ctr"/>
            <a:r>
              <a:rPr lang="en-IN" dirty="0">
                <a:latin typeface="Times New Roman" panose="02020603050405020304" pitchFamily="18" charset="0"/>
                <a:cs typeface="Times New Roman" panose="02020603050405020304" pitchFamily="18" charset="0"/>
              </a:rPr>
              <a:t>Database</a:t>
            </a:r>
            <a:r>
              <a:rPr lang="en-IN" dirty="0"/>
              <a:t> </a:t>
            </a:r>
          </a:p>
        </p:txBody>
      </p:sp>
      <p:sp>
        <p:nvSpPr>
          <p:cNvPr id="3" name="Content Placeholder 2">
            <a:extLst>
              <a:ext uri="{FF2B5EF4-FFF2-40B4-BE49-F238E27FC236}">
                <a16:creationId xmlns:a16="http://schemas.microsoft.com/office/drawing/2014/main" id="{3943CC98-06FB-4C64-A20A-0D4D50CACFB5}"/>
              </a:ext>
            </a:extLst>
          </p:cNvPr>
          <p:cNvSpPr>
            <a:spLocks noGrp="1"/>
          </p:cNvSpPr>
          <p:nvPr>
            <p:ph idx="1"/>
          </p:nvPr>
        </p:nvSpPr>
        <p:spPr>
          <a:xfrm>
            <a:off x="1143000" y="976544"/>
            <a:ext cx="9905999" cy="2920754"/>
          </a:xfrm>
        </p:spPr>
        <p:txBody>
          <a:bodyPr>
            <a:normAutofit fontScale="55000" lnSpcReduction="20000"/>
          </a:bodyPr>
          <a:lstStyle/>
          <a:p>
            <a:pPr algn="just"/>
            <a:r>
              <a:rPr lang="en-IN" sz="3000" dirty="0">
                <a:latin typeface="Times New Roman" panose="02020603050405020304" pitchFamily="18" charset="0"/>
                <a:cs typeface="Times New Roman" panose="02020603050405020304" pitchFamily="18" charset="0"/>
              </a:rPr>
              <a:t>Among multiple datasets available on net like </a:t>
            </a:r>
            <a:r>
              <a:rPr lang="en-IN" sz="3000" dirty="0" err="1">
                <a:latin typeface="Times New Roman" panose="02020603050405020304" pitchFamily="18" charset="0"/>
                <a:cs typeface="Times New Roman" panose="02020603050405020304" pitchFamily="18" charset="0"/>
              </a:rPr>
              <a:t>RSNA,CheXNet</a:t>
            </a:r>
            <a:r>
              <a:rPr lang="en-IN" sz="3000" dirty="0">
                <a:latin typeface="Times New Roman" panose="02020603050405020304" pitchFamily="18" charset="0"/>
                <a:cs typeface="Times New Roman" panose="02020603050405020304" pitchFamily="18" charset="0"/>
              </a:rPr>
              <a:t> etc we have selected Paul Mooney Dataset due to its high credibility.</a:t>
            </a:r>
          </a:p>
          <a:p>
            <a:pPr algn="just"/>
            <a:r>
              <a:rPr lang="en-US" sz="3000" dirty="0">
                <a:latin typeface="Times New Roman" panose="02020603050405020304" pitchFamily="18" charset="0"/>
                <a:cs typeface="Times New Roman" panose="02020603050405020304" pitchFamily="18" charset="0"/>
              </a:rPr>
              <a:t>The dataset is organized into 3 folders (train, test, val) and contains subfolders for each image category (Pneumonia/Normal). There are 5,863 X-Ray images (JPEG) and 2 categories (Pneumonia/Normal). </a:t>
            </a:r>
          </a:p>
          <a:p>
            <a:pPr algn="just"/>
            <a:r>
              <a:rPr lang="en-US" sz="3000" dirty="0">
                <a:latin typeface="Times New Roman" panose="02020603050405020304" pitchFamily="18" charset="0"/>
                <a:cs typeface="Times New Roman" panose="02020603050405020304" pitchFamily="18" charset="0"/>
              </a:rPr>
              <a:t>Chest X-ray images (anterior-posterior) were selected from retrospective cohorts of pediatric patients of one to five years old from Guangzhou Women and Children’s Medical Center, Guangzhou. All chest X-ray imaging was performed as part of patients’ routine clinical care. </a:t>
            </a:r>
          </a:p>
          <a:p>
            <a:pPr algn="just"/>
            <a:r>
              <a:rPr lang="en-IN" sz="3000" dirty="0">
                <a:latin typeface="Times New Roman" panose="02020603050405020304" pitchFamily="18" charset="0"/>
                <a:cs typeface="Times New Roman" panose="02020603050405020304" pitchFamily="18" charset="0"/>
              </a:rPr>
              <a:t> This </a:t>
            </a:r>
            <a:r>
              <a:rPr lang="en-US" sz="3000" dirty="0">
                <a:latin typeface="Times New Roman" panose="02020603050405020304" pitchFamily="18" charset="0"/>
                <a:cs typeface="Times New Roman" panose="02020603050405020304" pitchFamily="18" charset="0"/>
              </a:rPr>
              <a:t>dataset is freely available for research purposes. In June 2017 Mendeley awarded by Data Seal of Approval which indicates, this data is retrieved from trustworthy sources.</a:t>
            </a:r>
          </a:p>
          <a:p>
            <a:endParaRPr lang="en-IN" dirty="0"/>
          </a:p>
        </p:txBody>
      </p:sp>
      <p:pic>
        <p:nvPicPr>
          <p:cNvPr id="5" name="Picture 4">
            <a:extLst>
              <a:ext uri="{FF2B5EF4-FFF2-40B4-BE49-F238E27FC236}">
                <a16:creationId xmlns:a16="http://schemas.microsoft.com/office/drawing/2014/main" id="{1AA291E4-4100-4A08-9601-171D7E0A3E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5973" y="3897298"/>
            <a:ext cx="2279898" cy="2026818"/>
          </a:xfrm>
          <a:prstGeom prst="rect">
            <a:avLst/>
          </a:prstGeom>
        </p:spPr>
      </p:pic>
      <p:pic>
        <p:nvPicPr>
          <p:cNvPr id="9" name="Picture 8">
            <a:extLst>
              <a:ext uri="{FF2B5EF4-FFF2-40B4-BE49-F238E27FC236}">
                <a16:creationId xmlns:a16="http://schemas.microsoft.com/office/drawing/2014/main" id="{5C4B9AD2-9847-4C3A-ACB3-9455B53139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7432" y="3897298"/>
            <a:ext cx="2279898" cy="2026818"/>
          </a:xfrm>
          <a:prstGeom prst="rect">
            <a:avLst/>
          </a:prstGeom>
        </p:spPr>
      </p:pic>
      <p:sp>
        <p:nvSpPr>
          <p:cNvPr id="10" name="TextBox 9">
            <a:extLst>
              <a:ext uri="{FF2B5EF4-FFF2-40B4-BE49-F238E27FC236}">
                <a16:creationId xmlns:a16="http://schemas.microsoft.com/office/drawing/2014/main" id="{7256BC02-E29B-4954-B29B-B46CAA8A1866}"/>
              </a:ext>
            </a:extLst>
          </p:cNvPr>
          <p:cNvSpPr txBox="1"/>
          <p:nvPr/>
        </p:nvSpPr>
        <p:spPr>
          <a:xfrm>
            <a:off x="2292626" y="6027938"/>
            <a:ext cx="2763245" cy="338554"/>
          </a:xfrm>
          <a:prstGeom prst="rect">
            <a:avLst/>
          </a:prstGeom>
          <a:noFill/>
        </p:spPr>
        <p:txBody>
          <a:bodyPr wrap="square" rtlCol="0">
            <a:spAutoFit/>
          </a:bodyPr>
          <a:lstStyle/>
          <a:p>
            <a:pPr algn="ctr"/>
            <a:r>
              <a:rPr lang="en-IN" sz="1600" dirty="0">
                <a:latin typeface="Times New Roman" panose="02020603050405020304" pitchFamily="18" charset="0"/>
                <a:cs typeface="Times New Roman" panose="02020603050405020304" pitchFamily="18" charset="0"/>
              </a:rPr>
              <a:t>Person without Pneumonia</a:t>
            </a:r>
          </a:p>
        </p:txBody>
      </p:sp>
      <p:sp>
        <p:nvSpPr>
          <p:cNvPr id="12" name="TextBox 11">
            <a:extLst>
              <a:ext uri="{FF2B5EF4-FFF2-40B4-BE49-F238E27FC236}">
                <a16:creationId xmlns:a16="http://schemas.microsoft.com/office/drawing/2014/main" id="{BFB4AC00-E9AE-428E-9C9F-CB0DD0BB2108}"/>
              </a:ext>
            </a:extLst>
          </p:cNvPr>
          <p:cNvSpPr txBox="1"/>
          <p:nvPr/>
        </p:nvSpPr>
        <p:spPr>
          <a:xfrm>
            <a:off x="6427432" y="6027938"/>
            <a:ext cx="2279898" cy="584775"/>
          </a:xfrm>
          <a:prstGeom prst="rect">
            <a:avLst/>
          </a:prstGeom>
          <a:noFill/>
        </p:spPr>
        <p:txBody>
          <a:bodyPr wrap="square" rtlCol="0">
            <a:spAutoFit/>
          </a:bodyPr>
          <a:lstStyle/>
          <a:p>
            <a:pPr algn="ctr"/>
            <a:r>
              <a:rPr lang="en-IN" sz="1600" dirty="0">
                <a:latin typeface="Times New Roman" panose="02020603050405020304" pitchFamily="18" charset="0"/>
                <a:cs typeface="Times New Roman" panose="02020603050405020304" pitchFamily="18" charset="0"/>
              </a:rPr>
              <a:t>Person with Pneumonia</a:t>
            </a:r>
          </a:p>
          <a:p>
            <a:endParaRPr lang="en-IN" sz="1600" dirty="0"/>
          </a:p>
        </p:txBody>
      </p:sp>
      <p:sp>
        <p:nvSpPr>
          <p:cNvPr id="4" name="Slide Number Placeholder 3">
            <a:extLst>
              <a:ext uri="{FF2B5EF4-FFF2-40B4-BE49-F238E27FC236}">
                <a16:creationId xmlns:a16="http://schemas.microsoft.com/office/drawing/2014/main" id="{6F90AED6-5FD9-43AD-A67A-F2E11F301522}"/>
              </a:ext>
            </a:extLst>
          </p:cNvPr>
          <p:cNvSpPr>
            <a:spLocks noGrp="1"/>
          </p:cNvSpPr>
          <p:nvPr>
            <p:ph type="sldNum" sz="quarter" idx="12"/>
          </p:nvPr>
        </p:nvSpPr>
        <p:spPr/>
        <p:txBody>
          <a:bodyPr/>
          <a:lstStyle/>
          <a:p>
            <a:fld id="{98C97C1C-A8DC-47ED-B242-BEF37FA965D7}" type="slidenum">
              <a:rPr lang="en-IN" smtClean="0"/>
              <a:t>5</a:t>
            </a:fld>
            <a:endParaRPr lang="en-IN" dirty="0"/>
          </a:p>
        </p:txBody>
      </p:sp>
    </p:spTree>
    <p:extLst>
      <p:ext uri="{BB962C8B-B14F-4D97-AF65-F5344CB8AC3E}">
        <p14:creationId xmlns:p14="http://schemas.microsoft.com/office/powerpoint/2010/main" val="2658823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44BEA-0A9E-4958-81F5-4CCA22D88E4E}"/>
              </a:ext>
            </a:extLst>
          </p:cNvPr>
          <p:cNvSpPr>
            <a:spLocks noGrp="1"/>
          </p:cNvSpPr>
          <p:nvPr>
            <p:ph type="title"/>
          </p:nvPr>
        </p:nvSpPr>
        <p:spPr>
          <a:xfrm>
            <a:off x="1141413" y="132522"/>
            <a:ext cx="9905998" cy="1060174"/>
          </a:xfrm>
        </p:spPr>
        <p:txBody>
          <a:bodyPr/>
          <a:lstStyle/>
          <a:p>
            <a:pPr algn="ctr"/>
            <a:r>
              <a:rPr lang="en-US" dirty="0">
                <a:latin typeface="Times New Roman" panose="02020603050405020304" pitchFamily="18" charset="0"/>
                <a:cs typeface="Times New Roman" panose="02020603050405020304" pitchFamily="18" charset="0"/>
              </a:rPr>
              <a:t>Data augmentation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74D09DC-7BEE-4BE4-AC87-0A4977DE7247}"/>
              </a:ext>
            </a:extLst>
          </p:cNvPr>
          <p:cNvSpPr>
            <a:spLocks noGrp="1"/>
          </p:cNvSpPr>
          <p:nvPr>
            <p:ph idx="1"/>
          </p:nvPr>
        </p:nvSpPr>
        <p:spPr>
          <a:xfrm>
            <a:off x="1141412" y="1192696"/>
            <a:ext cx="9905999" cy="4969565"/>
          </a:xfrm>
        </p:spPr>
        <p:txBody>
          <a:bodyPr>
            <a:normAutofit/>
          </a:bodyPr>
          <a:lstStyle/>
          <a:p>
            <a:pPr algn="just"/>
            <a:r>
              <a:rPr lang="en-US" sz="2000" dirty="0">
                <a:latin typeface="Times New Roman" panose="02020603050405020304" pitchFamily="18" charset="0"/>
                <a:cs typeface="Times New Roman" panose="02020603050405020304" pitchFamily="18" charset="0"/>
              </a:rPr>
              <a:t>Data augmentation is a strategy that enables practitioners to significantly increase the diversity of data available for training models, without actually collecting new data. </a:t>
            </a:r>
          </a:p>
          <a:p>
            <a:pPr algn="just"/>
            <a:r>
              <a:rPr lang="en-US" sz="2000" dirty="0">
                <a:latin typeface="Times New Roman" panose="02020603050405020304" pitchFamily="18" charset="0"/>
                <a:cs typeface="Times New Roman" panose="02020603050405020304" pitchFamily="18" charset="0"/>
              </a:rPr>
              <a:t>Data augmentation techniques such as cropping, padding, and horizontal flipping are commonly used to train large neural networks. However, most approaches used in training neural networks only use basic types of augmentation. While neural network architectures have been investigated in depth, less focus has been put into discovering strong types of data augmentation and data augmentation policies that capture data invariances.</a:t>
            </a:r>
          </a:p>
          <a:p>
            <a:pPr algn="just"/>
            <a:r>
              <a:rPr lang="en-US" sz="2000" dirty="0">
                <a:latin typeface="Times New Roman" panose="02020603050405020304" pitchFamily="18" charset="0"/>
                <a:cs typeface="Times New Roman" panose="02020603050405020304" pitchFamily="18" charset="0"/>
              </a:rPr>
              <a:t>Deep Neural network model on a large number of data can help to increase the accuracy of the result and the data augmentation technique can create the modified </a:t>
            </a:r>
            <a:r>
              <a:rPr lang="en-IN" sz="2000" dirty="0">
                <a:latin typeface="Times New Roman" panose="02020603050405020304" pitchFamily="18" charset="0"/>
                <a:cs typeface="Times New Roman" panose="02020603050405020304" pitchFamily="18" charset="0"/>
              </a:rPr>
              <a:t>version of same data.</a:t>
            </a:r>
            <a:endParaRPr lang="en-US" sz="2000" dirty="0">
              <a:latin typeface="Times New Roman" panose="02020603050405020304" pitchFamily="18"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26E7D9A7-9E2E-446A-8CEC-0CC9BB1C5B4C}"/>
              </a:ext>
            </a:extLst>
          </p:cNvPr>
          <p:cNvSpPr>
            <a:spLocks noGrp="1"/>
          </p:cNvSpPr>
          <p:nvPr>
            <p:ph type="sldNum" sz="quarter" idx="12"/>
          </p:nvPr>
        </p:nvSpPr>
        <p:spPr/>
        <p:txBody>
          <a:bodyPr/>
          <a:lstStyle/>
          <a:p>
            <a:fld id="{98C97C1C-A8DC-47ED-B242-BEF37FA965D7}" type="slidenum">
              <a:rPr lang="en-IN" smtClean="0"/>
              <a:t>6</a:t>
            </a:fld>
            <a:endParaRPr lang="en-IN" dirty="0"/>
          </a:p>
        </p:txBody>
      </p:sp>
    </p:spTree>
    <p:extLst>
      <p:ext uri="{BB962C8B-B14F-4D97-AF65-F5344CB8AC3E}">
        <p14:creationId xmlns:p14="http://schemas.microsoft.com/office/powerpoint/2010/main" val="4065044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C5FC3-0B4C-4465-B637-3A6BCAB1F7F8}"/>
              </a:ext>
            </a:extLst>
          </p:cNvPr>
          <p:cNvSpPr>
            <a:spLocks noGrp="1"/>
          </p:cNvSpPr>
          <p:nvPr>
            <p:ph type="title"/>
          </p:nvPr>
        </p:nvSpPr>
        <p:spPr>
          <a:xfrm>
            <a:off x="1141413" y="172278"/>
            <a:ext cx="9905998" cy="993913"/>
          </a:xfrm>
        </p:spPr>
        <p:txBody>
          <a:bodyPr>
            <a:normAutofit/>
          </a:bodyPr>
          <a:lstStyle/>
          <a:p>
            <a:pPr algn="ctr"/>
            <a:r>
              <a:rPr lang="en-IN" dirty="0">
                <a:latin typeface="Times New Roman" panose="02020603050405020304" pitchFamily="18" charset="0"/>
                <a:cs typeface="Times New Roman" panose="02020603050405020304" pitchFamily="18" charset="0"/>
              </a:rPr>
              <a:t>Data AUGMENTED images</a:t>
            </a:r>
          </a:p>
        </p:txBody>
      </p:sp>
      <p:pic>
        <p:nvPicPr>
          <p:cNvPr id="13" name="Content Placeholder 3">
            <a:extLst>
              <a:ext uri="{FF2B5EF4-FFF2-40B4-BE49-F238E27FC236}">
                <a16:creationId xmlns:a16="http://schemas.microsoft.com/office/drawing/2014/main" id="{C151B8AD-E941-47F0-9A73-760068CF0522}"/>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14908" y="1828436"/>
            <a:ext cx="3616117" cy="3201128"/>
          </a:xfrm>
          <a:prstGeom prst="rect">
            <a:avLst/>
          </a:prstGeom>
          <a:noFill/>
          <a:ln>
            <a:noFill/>
          </a:ln>
        </p:spPr>
      </p:pic>
      <p:pic>
        <p:nvPicPr>
          <p:cNvPr id="14" name="Picture 13">
            <a:extLst>
              <a:ext uri="{FF2B5EF4-FFF2-40B4-BE49-F238E27FC236}">
                <a16:creationId xmlns:a16="http://schemas.microsoft.com/office/drawing/2014/main" id="{793FF250-AC1B-44B5-A1DD-82174528524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215270" y="1828435"/>
            <a:ext cx="3816626" cy="3201128"/>
          </a:xfrm>
          <a:prstGeom prst="rect">
            <a:avLst/>
          </a:prstGeom>
          <a:noFill/>
          <a:ln>
            <a:noFill/>
          </a:ln>
        </p:spPr>
      </p:pic>
      <p:sp>
        <p:nvSpPr>
          <p:cNvPr id="12" name="TextBox 11">
            <a:extLst>
              <a:ext uri="{FF2B5EF4-FFF2-40B4-BE49-F238E27FC236}">
                <a16:creationId xmlns:a16="http://schemas.microsoft.com/office/drawing/2014/main" id="{D0947DC9-D2D6-4CAD-A2E2-4BCB86A7E689}"/>
              </a:ext>
            </a:extLst>
          </p:cNvPr>
          <p:cNvSpPr txBox="1"/>
          <p:nvPr/>
        </p:nvSpPr>
        <p:spPr>
          <a:xfrm>
            <a:off x="1577009" y="5168348"/>
            <a:ext cx="3154016"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Dataset’s Actual  X-Ray Image</a:t>
            </a:r>
          </a:p>
        </p:txBody>
      </p:sp>
      <p:sp>
        <p:nvSpPr>
          <p:cNvPr id="15" name="TextBox 14">
            <a:extLst>
              <a:ext uri="{FF2B5EF4-FFF2-40B4-BE49-F238E27FC236}">
                <a16:creationId xmlns:a16="http://schemas.microsoft.com/office/drawing/2014/main" id="{EA606377-BBC7-4891-91EE-BA0F3C6CB7CB}"/>
              </a:ext>
            </a:extLst>
          </p:cNvPr>
          <p:cNvSpPr txBox="1"/>
          <p:nvPr/>
        </p:nvSpPr>
        <p:spPr>
          <a:xfrm>
            <a:off x="6573078" y="5168348"/>
            <a:ext cx="3326296" cy="369332"/>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Data-Augmented Image</a:t>
            </a:r>
          </a:p>
        </p:txBody>
      </p:sp>
      <p:sp>
        <p:nvSpPr>
          <p:cNvPr id="3" name="Slide Number Placeholder 2">
            <a:extLst>
              <a:ext uri="{FF2B5EF4-FFF2-40B4-BE49-F238E27FC236}">
                <a16:creationId xmlns:a16="http://schemas.microsoft.com/office/drawing/2014/main" id="{78FF1ACA-EF1D-481E-8C39-FC5886EEAD12}"/>
              </a:ext>
            </a:extLst>
          </p:cNvPr>
          <p:cNvSpPr>
            <a:spLocks noGrp="1"/>
          </p:cNvSpPr>
          <p:nvPr>
            <p:ph type="sldNum" sz="quarter" idx="12"/>
          </p:nvPr>
        </p:nvSpPr>
        <p:spPr/>
        <p:txBody>
          <a:bodyPr/>
          <a:lstStyle/>
          <a:p>
            <a:fld id="{98C97C1C-A8DC-47ED-B242-BEF37FA965D7}" type="slidenum">
              <a:rPr lang="en-IN" smtClean="0"/>
              <a:t>7</a:t>
            </a:fld>
            <a:endParaRPr lang="en-IN" dirty="0"/>
          </a:p>
        </p:txBody>
      </p:sp>
    </p:spTree>
    <p:extLst>
      <p:ext uri="{BB962C8B-B14F-4D97-AF65-F5344CB8AC3E}">
        <p14:creationId xmlns:p14="http://schemas.microsoft.com/office/powerpoint/2010/main" val="3655057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1E458-2C40-461E-BD11-04F84142569D}"/>
              </a:ext>
            </a:extLst>
          </p:cNvPr>
          <p:cNvSpPr>
            <a:spLocks noGrp="1"/>
          </p:cNvSpPr>
          <p:nvPr>
            <p:ph type="title"/>
          </p:nvPr>
        </p:nvSpPr>
        <p:spPr>
          <a:xfrm>
            <a:off x="1141413" y="640562"/>
            <a:ext cx="9905998" cy="852473"/>
          </a:xfrm>
        </p:spPr>
        <p:txBody>
          <a:bodyPr>
            <a:normAutofit fontScale="90000"/>
          </a:bodyPr>
          <a:lstStyle/>
          <a:p>
            <a:pPr algn="ctr"/>
            <a:r>
              <a:rPr lang="en-IN" dirty="0">
                <a:latin typeface="Times New Roman" panose="02020603050405020304" pitchFamily="18" charset="0"/>
                <a:cs typeface="Times New Roman" panose="02020603050405020304" pitchFamily="18" charset="0"/>
              </a:rPr>
              <a:t>Convolutional Neural Networks(cnn)</a:t>
            </a:r>
          </a:p>
        </p:txBody>
      </p:sp>
      <p:sp>
        <p:nvSpPr>
          <p:cNvPr id="3" name="Content Placeholder 2">
            <a:extLst>
              <a:ext uri="{FF2B5EF4-FFF2-40B4-BE49-F238E27FC236}">
                <a16:creationId xmlns:a16="http://schemas.microsoft.com/office/drawing/2014/main" id="{1847CDDF-0517-44E8-A73C-63E178580FD6}"/>
              </a:ext>
            </a:extLst>
          </p:cNvPr>
          <p:cNvSpPr>
            <a:spLocks noGrp="1"/>
          </p:cNvSpPr>
          <p:nvPr>
            <p:ph idx="1"/>
          </p:nvPr>
        </p:nvSpPr>
        <p:spPr>
          <a:xfrm>
            <a:off x="1141412" y="1493035"/>
            <a:ext cx="9905999" cy="4192148"/>
          </a:xfrm>
        </p:spPr>
        <p:txBody>
          <a:bodyPr>
            <a:normAutofit/>
          </a:bodyPr>
          <a:lstStyle/>
          <a:p>
            <a:pPr algn="just"/>
            <a:r>
              <a:rPr lang="en-US" dirty="0">
                <a:latin typeface="Times New Roman" panose="02020603050405020304" pitchFamily="18" charset="0"/>
                <a:cs typeface="Times New Roman" panose="02020603050405020304" pitchFamily="18" charset="0"/>
              </a:rPr>
              <a:t>Convolutional Neural Networks are very similar to ordinary Neural Network. Each neuron receives some inputs, performs a dot product and optionally follows it with a non-linearity.</a:t>
            </a:r>
          </a:p>
          <a:p>
            <a:pPr algn="just"/>
            <a:r>
              <a:rPr lang="en-US" dirty="0">
                <a:latin typeface="Times New Roman" panose="02020603050405020304" pitchFamily="18" charset="0"/>
                <a:cs typeface="Times New Roman" panose="02020603050405020304" pitchFamily="18" charset="0"/>
              </a:rPr>
              <a:t>Each hidden layer is made up of a set of neurons, where each neuron is fully connected to all neurons in the previous layer, and where neurons in a single layer function completely independently and do not share any connections. The last fully-connected layer is called the “output layer” and in classification settings it represents the class scores.</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8CBB3618-A8B1-45CF-B3C9-7D951112D74B}"/>
              </a:ext>
            </a:extLst>
          </p:cNvPr>
          <p:cNvSpPr>
            <a:spLocks noGrp="1"/>
          </p:cNvSpPr>
          <p:nvPr>
            <p:ph type="sldNum" sz="quarter" idx="12"/>
          </p:nvPr>
        </p:nvSpPr>
        <p:spPr/>
        <p:txBody>
          <a:bodyPr/>
          <a:lstStyle/>
          <a:p>
            <a:fld id="{98C97C1C-A8DC-47ED-B242-BEF37FA965D7}" type="slidenum">
              <a:rPr lang="en-IN" smtClean="0"/>
              <a:t>8</a:t>
            </a:fld>
            <a:endParaRPr lang="en-IN" dirty="0"/>
          </a:p>
        </p:txBody>
      </p:sp>
    </p:spTree>
    <p:extLst>
      <p:ext uri="{BB962C8B-B14F-4D97-AF65-F5344CB8AC3E}">
        <p14:creationId xmlns:p14="http://schemas.microsoft.com/office/powerpoint/2010/main" val="3545721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E0EC8-B60A-4FD3-A250-74CD1B98B56A}"/>
              </a:ext>
            </a:extLst>
          </p:cNvPr>
          <p:cNvSpPr>
            <a:spLocks noGrp="1"/>
          </p:cNvSpPr>
          <p:nvPr>
            <p:ph type="title"/>
          </p:nvPr>
        </p:nvSpPr>
        <p:spPr>
          <a:xfrm>
            <a:off x="1141413" y="106017"/>
            <a:ext cx="9905998" cy="954157"/>
          </a:xfrm>
        </p:spPr>
        <p:txBody>
          <a:bodyPr/>
          <a:lstStyle/>
          <a:p>
            <a:pPr algn="ctr"/>
            <a:r>
              <a:rPr lang="en-IN" dirty="0">
                <a:latin typeface="Times New Roman" panose="02020603050405020304" pitchFamily="18" charset="0"/>
                <a:cs typeface="Times New Roman" panose="02020603050405020304" pitchFamily="18" charset="0"/>
              </a:rPr>
              <a:t>CNN architecture </a:t>
            </a:r>
          </a:p>
        </p:txBody>
      </p:sp>
      <p:pic>
        <p:nvPicPr>
          <p:cNvPr id="6" name="Content Placeholder 5">
            <a:extLst>
              <a:ext uri="{FF2B5EF4-FFF2-40B4-BE49-F238E27FC236}">
                <a16:creationId xmlns:a16="http://schemas.microsoft.com/office/drawing/2014/main" id="{1C8A746C-EE47-45FE-8FF5-241DD1A5FA33}"/>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226365" y="1369943"/>
            <a:ext cx="7924800" cy="4118113"/>
          </a:xfrm>
          <a:prstGeom prst="rect">
            <a:avLst/>
          </a:prstGeom>
          <a:noFill/>
          <a:ln>
            <a:noFill/>
          </a:ln>
        </p:spPr>
      </p:pic>
      <p:sp>
        <p:nvSpPr>
          <p:cNvPr id="8" name="TextBox 7">
            <a:extLst>
              <a:ext uri="{FF2B5EF4-FFF2-40B4-BE49-F238E27FC236}">
                <a16:creationId xmlns:a16="http://schemas.microsoft.com/office/drawing/2014/main" id="{8B0ED759-E6DC-497B-B5F2-9C96713EA8A2}"/>
              </a:ext>
            </a:extLst>
          </p:cNvPr>
          <p:cNvSpPr txBox="1"/>
          <p:nvPr/>
        </p:nvSpPr>
        <p:spPr>
          <a:xfrm>
            <a:off x="3352800" y="5791200"/>
            <a:ext cx="6003235" cy="369332"/>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Architecture of Convolution Neural Network</a:t>
            </a:r>
          </a:p>
        </p:txBody>
      </p:sp>
      <p:sp>
        <p:nvSpPr>
          <p:cNvPr id="3" name="Slide Number Placeholder 2">
            <a:extLst>
              <a:ext uri="{FF2B5EF4-FFF2-40B4-BE49-F238E27FC236}">
                <a16:creationId xmlns:a16="http://schemas.microsoft.com/office/drawing/2014/main" id="{A5C4926A-5D27-4559-984C-25EAC358BE47}"/>
              </a:ext>
            </a:extLst>
          </p:cNvPr>
          <p:cNvSpPr>
            <a:spLocks noGrp="1"/>
          </p:cNvSpPr>
          <p:nvPr>
            <p:ph type="sldNum" sz="quarter" idx="12"/>
          </p:nvPr>
        </p:nvSpPr>
        <p:spPr/>
        <p:txBody>
          <a:bodyPr/>
          <a:lstStyle/>
          <a:p>
            <a:fld id="{98C97C1C-A8DC-47ED-B242-BEF37FA965D7}" type="slidenum">
              <a:rPr lang="en-IN" smtClean="0"/>
              <a:t>9</a:t>
            </a:fld>
            <a:endParaRPr lang="en-IN" dirty="0"/>
          </a:p>
        </p:txBody>
      </p:sp>
    </p:spTree>
    <p:extLst>
      <p:ext uri="{BB962C8B-B14F-4D97-AF65-F5344CB8AC3E}">
        <p14:creationId xmlns:p14="http://schemas.microsoft.com/office/powerpoint/2010/main" val="18030053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239</TotalTime>
  <Words>2020</Words>
  <Application>Microsoft Office PowerPoint</Application>
  <PresentationFormat>Widescreen</PresentationFormat>
  <Paragraphs>128</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Times New Roman</vt:lpstr>
      <vt:lpstr>Tw Cen MT</vt:lpstr>
      <vt:lpstr>Circuit</vt:lpstr>
      <vt:lpstr>Pneumonia Detection using image based Deep Learning</vt:lpstr>
      <vt:lpstr>Introduction to Deep learning</vt:lpstr>
      <vt:lpstr>Identifying the problem:- Pneumonia</vt:lpstr>
      <vt:lpstr>Flow chart </vt:lpstr>
      <vt:lpstr>Database </vt:lpstr>
      <vt:lpstr>Data augmentation</vt:lpstr>
      <vt:lpstr>Data AUGMENTED images</vt:lpstr>
      <vt:lpstr>Convolutional Neural Networks(cnn)</vt:lpstr>
      <vt:lpstr>CNN architecture </vt:lpstr>
      <vt:lpstr>Convolution Layers</vt:lpstr>
      <vt:lpstr>Custom- CNN Model</vt:lpstr>
      <vt:lpstr>PowerPoint Presentation</vt:lpstr>
      <vt:lpstr>Result Analysis</vt:lpstr>
      <vt:lpstr>Pretrained VGG16 Model</vt:lpstr>
      <vt:lpstr> Verification - Grad-Cam output</vt:lpstr>
      <vt:lpstr>Custom CNN model</vt:lpstr>
      <vt:lpstr> Verification - Grad-Cam output</vt:lpstr>
      <vt:lpstr>Discussion of Results  </vt:lpstr>
      <vt:lpstr>Conclusion and 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Pneumonia Detection using Deep Learning</dc:title>
  <dc:creator>Apoorv Khare</dc:creator>
  <cp:lastModifiedBy>Vivek Garg</cp:lastModifiedBy>
  <cp:revision>63</cp:revision>
  <dcterms:created xsi:type="dcterms:W3CDTF">2020-03-11T04:43:01Z</dcterms:created>
  <dcterms:modified xsi:type="dcterms:W3CDTF">2020-08-24T19:51:39Z</dcterms:modified>
</cp:coreProperties>
</file>