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24" r:id="rId3"/>
    <p:sldMasterId id="2147483741" r:id="rId4"/>
    <p:sldMasterId id="2147483753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50" d="100"/>
          <a:sy n="50" d="100"/>
        </p:scale>
        <p:origin x="13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50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0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04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5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1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1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9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2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1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3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1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8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9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1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0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3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4792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8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0466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7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15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98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07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20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64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46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7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03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07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8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64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30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8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49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41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10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9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03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95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006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853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4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8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01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8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A8E7-D7C6-4FE2-A397-C8C7D9495F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C9E6-73D8-4D18-9FFE-505533344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0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2DB3-56A8-57FD-C778-0670DC15D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spc="600" dirty="0">
                <a:solidFill>
                  <a:schemeClr val="tx2">
                    <a:lumMod val="75000"/>
                  </a:schemeClr>
                </a:solidFill>
              </a:rPr>
              <a:t>Instagram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036D5-4EC9-E052-7AF0-B1CE120B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1672"/>
            <a:ext cx="9144000" cy="1226127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Fundementals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258-2EAD-DD77-5FC7-8A926A8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Business metrics :Average photo per user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7B41C4-59C8-B204-FDFD-1484A93D2A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07" y="2312320"/>
            <a:ext cx="2339543" cy="929721"/>
          </a:xfr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880EC2-719E-9CE1-D36B-D5591B581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12320"/>
            <a:ext cx="4937957" cy="1520182"/>
          </a:xfrm>
        </p:spPr>
      </p:pic>
    </p:spTree>
    <p:extLst>
      <p:ext uri="{BB962C8B-B14F-4D97-AF65-F5344CB8AC3E}">
        <p14:creationId xmlns:p14="http://schemas.microsoft.com/office/powerpoint/2010/main" val="91293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81D1-C3D1-986E-2603-4435ECE8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Potential Bots Or Fake Accounts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B0F0E4-CBFD-FF02-E144-E53E432F1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2652882"/>
            <a:ext cx="1996613" cy="2415749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1A6D9D-75F2-5637-C7BC-5D6818AE0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99793"/>
            <a:ext cx="5642499" cy="16584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F1CBD-00D9-93F7-5A8B-B58965E0AE44}"/>
              </a:ext>
            </a:extLst>
          </p:cNvPr>
          <p:cNvSpPr txBox="1"/>
          <p:nvPr/>
        </p:nvSpPr>
        <p:spPr>
          <a:xfrm>
            <a:off x="7963271" y="1899821"/>
            <a:ext cx="319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 are the potential Bots or Fake account</a:t>
            </a:r>
          </a:p>
        </p:txBody>
      </p:sp>
    </p:spTree>
    <p:extLst>
      <p:ext uri="{BB962C8B-B14F-4D97-AF65-F5344CB8AC3E}">
        <p14:creationId xmlns:p14="http://schemas.microsoft.com/office/powerpoint/2010/main" val="33197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F031D4-C63A-3426-2F32-74E62FE4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spc="3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54D95-400E-2818-C5E2-5F861A34CC25}"/>
              </a:ext>
            </a:extLst>
          </p:cNvPr>
          <p:cNvSpPr txBox="1"/>
          <p:nvPr/>
        </p:nvSpPr>
        <p:spPr>
          <a:xfrm>
            <a:off x="2592924" y="1905000"/>
            <a:ext cx="763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Learnt fundamentals of using </a:t>
            </a:r>
            <a:r>
              <a:rPr lang="en-US" dirty="0" err="1"/>
              <a:t>sql</a:t>
            </a:r>
            <a:r>
              <a:rPr lang="en-US" dirty="0"/>
              <a:t> queries to extract insights from database by which we track how users engage and interact with Instagram </a:t>
            </a:r>
            <a:r>
              <a:rPr lang="en-US" dirty="0" err="1"/>
              <a:t>usefulin</a:t>
            </a:r>
            <a:r>
              <a:rPr lang="en-US" dirty="0"/>
              <a:t> deriving insights for marketing , development and product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 from above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Marketing team can reward most loyal customers  to increase user activity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Send promotional emails use popular hashtags and active days for brand promotions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Can increase insights from average photos per user to account for </a:t>
            </a:r>
            <a:r>
              <a:rPr lang="en-US" dirty="0" err="1"/>
              <a:t>acivity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Fake bots can be removed from the platform to increase user experience        </a:t>
            </a:r>
          </a:p>
        </p:txBody>
      </p:sp>
    </p:spTree>
    <p:extLst>
      <p:ext uri="{BB962C8B-B14F-4D97-AF65-F5344CB8AC3E}">
        <p14:creationId xmlns:p14="http://schemas.microsoft.com/office/powerpoint/2010/main" val="8675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D7133-F907-3954-66C0-8D90E788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688" y="2577846"/>
            <a:ext cx="8802624" cy="170230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03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5428-59C9-034D-66FC-CE7ECF95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86FF-0574-0F4A-3A77-08C92F41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Instagram User Analytics project using MySQL workbench to draw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327145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E992-B8DB-6547-A966-253BBE1E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Project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B8688-363C-A954-F43E-FA3ABFE8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The goal of this project is to analyzing user interactions and engagement with the </a:t>
            </a:r>
            <a:r>
              <a:rPr lang="en-US" i="0" dirty="0" err="1">
                <a:solidFill>
                  <a:srgbClr val="8492A6"/>
                </a:solidFill>
                <a:effectLst/>
                <a:latin typeface="Manrope"/>
              </a:rPr>
              <a:t>instagram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app to provide valuable insights that can help the business grow.</a:t>
            </a:r>
            <a:br>
              <a:rPr lang="en-US" dirty="0"/>
            </a:b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User analysis involves tracking how users engage with a digital product, such as a software application or a mobile app. The insights derived from this analysis can be used by various teams within the business. For example, the marketing team might use these insights to launch a new campaign, the product team might use them to decide on new features to build, and the development team might use them to improve the overall user experience.</a:t>
            </a:r>
            <a:br>
              <a:rPr lang="en-US" dirty="0"/>
            </a:b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In this project, </a:t>
            </a:r>
            <a:r>
              <a:rPr lang="en-US" dirty="0" err="1">
                <a:solidFill>
                  <a:srgbClr val="8492A6"/>
                </a:solidFill>
                <a:latin typeface="Manrope"/>
              </a:rPr>
              <a:t>i’</a:t>
            </a:r>
            <a:r>
              <a:rPr lang="en-US" i="0" dirty="0" err="1">
                <a:solidFill>
                  <a:srgbClr val="8492A6"/>
                </a:solidFill>
                <a:effectLst/>
                <a:latin typeface="Manrope"/>
              </a:rPr>
              <a:t>ll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be using SQL and </a:t>
            </a:r>
            <a:r>
              <a:rPr lang="en-US" i="0" dirty="0" err="1">
                <a:solidFill>
                  <a:srgbClr val="8492A6"/>
                </a:solidFill>
                <a:effectLst/>
                <a:latin typeface="Manrope"/>
              </a:rPr>
              <a:t>mysql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workbench as the tool to analyze </a:t>
            </a:r>
            <a:r>
              <a:rPr lang="en-US" i="0" dirty="0" err="1">
                <a:solidFill>
                  <a:srgbClr val="8492A6"/>
                </a:solidFill>
                <a:effectLst/>
                <a:latin typeface="Manrope"/>
              </a:rPr>
              <a:t>instagram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user data and answer questions posed by the management team. </a:t>
            </a:r>
            <a:r>
              <a:rPr lang="en-US" dirty="0">
                <a:solidFill>
                  <a:srgbClr val="8492A6"/>
                </a:solidFill>
                <a:latin typeface="Manrope"/>
              </a:rPr>
              <a:t>My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insights will help the product manager and the rest of the team make informed decisions about the future direction of the </a:t>
            </a:r>
            <a:r>
              <a:rPr lang="en-US" i="0" dirty="0" err="1">
                <a:solidFill>
                  <a:srgbClr val="8492A6"/>
                </a:solidFill>
                <a:effectLst/>
                <a:latin typeface="Manrope"/>
              </a:rPr>
              <a:t>instagram</a:t>
            </a:r>
            <a:r>
              <a:rPr lang="en-US" i="0" dirty="0">
                <a:solidFill>
                  <a:srgbClr val="8492A6"/>
                </a:solidFill>
                <a:effectLst/>
                <a:latin typeface="Manrope"/>
              </a:rPr>
              <a:t>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0C29-3890-05B5-4910-A7BBE94A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1800" b="1" dirty="0"/>
              <a:t>Database creation: </a:t>
            </a:r>
            <a:r>
              <a:rPr lang="en-US" sz="1800" dirty="0"/>
              <a:t>Created and inserted the values in the database using the DDL &amp; DML SQL queries provided by the project manager in the MySQL database using MySQL workbench</a:t>
            </a:r>
          </a:p>
          <a:p>
            <a:r>
              <a:rPr lang="en-US" sz="1800" b="1" dirty="0"/>
              <a:t>Extraction of Insights: </a:t>
            </a:r>
            <a:r>
              <a:rPr lang="en-US" sz="1800" dirty="0"/>
              <a:t>After creating a database required insights are generated from database by running SQL queries in MySQL workbench</a:t>
            </a: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B1199-5705-B4E8-D1F1-D762808077B0}"/>
              </a:ext>
            </a:extLst>
          </p:cNvPr>
          <p:cNvSpPr txBox="1"/>
          <p:nvPr/>
        </p:nvSpPr>
        <p:spPr>
          <a:xfrm>
            <a:off x="838200" y="3743325"/>
            <a:ext cx="1064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Tech-stack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E0972-4251-68C0-9F15-900B15A560A6}"/>
              </a:ext>
            </a:extLst>
          </p:cNvPr>
          <p:cNvSpPr txBox="1"/>
          <p:nvPr/>
        </p:nvSpPr>
        <p:spPr>
          <a:xfrm>
            <a:off x="1065319" y="932155"/>
            <a:ext cx="993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Approach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5775-0772-F841-4410-B3420F7C8D21}"/>
              </a:ext>
            </a:extLst>
          </p:cNvPr>
          <p:cNvSpPr txBox="1"/>
          <p:nvPr/>
        </p:nvSpPr>
        <p:spPr>
          <a:xfrm>
            <a:off x="1065319" y="5033639"/>
            <a:ext cx="98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MySQL server 8.0.44 and MySQL Workbench version 8.0.34 3263449 CE (64 bit)</a:t>
            </a:r>
          </a:p>
        </p:txBody>
      </p:sp>
    </p:spTree>
    <p:extLst>
      <p:ext uri="{BB962C8B-B14F-4D97-AF65-F5344CB8AC3E}">
        <p14:creationId xmlns:p14="http://schemas.microsoft.com/office/powerpoint/2010/main" val="35720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AAF817-8B15-D0F6-08E7-0B6BB22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Marketing Metrics :Rewarding the Top 5 loyal customers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72037DE-7841-157C-353E-0E1660884F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3" y="2221992"/>
            <a:ext cx="3537707" cy="2080847"/>
          </a:xfrm>
        </p:spPr>
      </p:pic>
      <p:pic>
        <p:nvPicPr>
          <p:cNvPr id="12" name="Content Placeholder 11" descr="A close up of text&#10;&#10;Description automatically generated">
            <a:extLst>
              <a:ext uri="{FF2B5EF4-FFF2-40B4-BE49-F238E27FC236}">
                <a16:creationId xmlns:a16="http://schemas.microsoft.com/office/drawing/2014/main" id="{B3E3EC5D-AA9A-DF20-8CF1-67D86D887A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9" y="2221991"/>
            <a:ext cx="4318985" cy="2080847"/>
          </a:xfrm>
        </p:spPr>
      </p:pic>
    </p:spTree>
    <p:extLst>
      <p:ext uri="{BB962C8B-B14F-4D97-AF65-F5344CB8AC3E}">
        <p14:creationId xmlns:p14="http://schemas.microsoft.com/office/powerpoint/2010/main" val="38573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8A11-DCBB-A8B3-AE70-00497B1A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Encourage inactive users by sending promotional emails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ED4144-C8D7-6811-FC44-E403551263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00301"/>
            <a:ext cx="4029074" cy="2371724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48A60C2-225C-BA94-CB0B-1AF43AB92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11" y="1782925"/>
            <a:ext cx="5510714" cy="3941437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C7650C-DD27-B01D-496D-C8B5A2BFF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11" y="5724362"/>
            <a:ext cx="5204911" cy="1127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C14E60-AF0C-E1F3-3EFD-3E4B2CD09A1C}"/>
              </a:ext>
            </a:extLst>
          </p:cNvPr>
          <p:cNvSpPr txBox="1"/>
          <p:nvPr/>
        </p:nvSpPr>
        <p:spPr>
          <a:xfrm>
            <a:off x="6329779" y="1393794"/>
            <a:ext cx="48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who have never posted a single photo</a:t>
            </a:r>
          </a:p>
        </p:txBody>
      </p:sp>
    </p:spTree>
    <p:extLst>
      <p:ext uri="{BB962C8B-B14F-4D97-AF65-F5344CB8AC3E}">
        <p14:creationId xmlns:p14="http://schemas.microsoft.com/office/powerpoint/2010/main" val="39152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1336-46A7-F1D0-F72C-DD3557E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Contest winner : Photo with most likes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E0226-7ABC-D05B-D482-E760A8F5B5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30160"/>
            <a:ext cx="6033117" cy="1325563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D582192-4960-9C25-72BD-99A608495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83" y="3066626"/>
            <a:ext cx="2682472" cy="24614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00E37-578E-01E9-1A36-294024802AC1}"/>
              </a:ext>
            </a:extLst>
          </p:cNvPr>
          <p:cNvSpPr txBox="1"/>
          <p:nvPr/>
        </p:nvSpPr>
        <p:spPr>
          <a:xfrm>
            <a:off x="7625918" y="1997476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Contest Winner is Photo ID 145 and user is Zack_Kemmer93</a:t>
            </a:r>
          </a:p>
        </p:txBody>
      </p:sp>
    </p:spTree>
    <p:extLst>
      <p:ext uri="{BB962C8B-B14F-4D97-AF65-F5344CB8AC3E}">
        <p14:creationId xmlns:p14="http://schemas.microsoft.com/office/powerpoint/2010/main" val="197620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1C75-97A5-EB51-FB84-557A2627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Mostly used hashtag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F5308E-DEB1-2A7D-D489-DB5C7601BB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15" y="2259347"/>
            <a:ext cx="2953005" cy="2174733"/>
          </a:xfrm>
        </p:spPr>
      </p:pic>
      <p:pic>
        <p:nvPicPr>
          <p:cNvPr id="8" name="Content Placeholder 7" descr="A close up of text&#10;&#10;Description automatically generated">
            <a:extLst>
              <a:ext uri="{FF2B5EF4-FFF2-40B4-BE49-F238E27FC236}">
                <a16:creationId xmlns:a16="http://schemas.microsoft.com/office/drawing/2014/main" id="{67BA3E2F-808A-C2B2-B339-9B9D79D0D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4485"/>
            <a:ext cx="4372992" cy="15161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6C2DE-8980-C108-CA3E-94F6CDE80FE2}"/>
              </a:ext>
            </a:extLst>
          </p:cNvPr>
          <p:cNvSpPr txBox="1"/>
          <p:nvPr/>
        </p:nvSpPr>
        <p:spPr>
          <a:xfrm>
            <a:off x="7182035" y="1615736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used hashtag is smile </a:t>
            </a:r>
          </a:p>
        </p:txBody>
      </p:sp>
    </p:spTree>
    <p:extLst>
      <p:ext uri="{BB962C8B-B14F-4D97-AF65-F5344CB8AC3E}">
        <p14:creationId xmlns:p14="http://schemas.microsoft.com/office/powerpoint/2010/main" val="140706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18A6-86E1-B2AA-8BD1-D693D07F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Day of the week most users are active</a:t>
            </a:r>
          </a:p>
        </p:txBody>
      </p:sp>
      <p:pic>
        <p:nvPicPr>
          <p:cNvPr id="6" name="Content Placeholder 5" descr="A close-up of a group of words&#10;&#10;Description automatically generated">
            <a:extLst>
              <a:ext uri="{FF2B5EF4-FFF2-40B4-BE49-F238E27FC236}">
                <a16:creationId xmlns:a16="http://schemas.microsoft.com/office/drawing/2014/main" id="{6623C0EE-095E-6318-45EC-956169A2A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2610035"/>
            <a:ext cx="4625266" cy="1741809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3EF709C-6366-50A3-7901-A0849463CB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36" y="2388093"/>
            <a:ext cx="3480094" cy="18869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A40AA-18A4-DB3A-7C68-003AE2E66B74}"/>
              </a:ext>
            </a:extLst>
          </p:cNvPr>
          <p:cNvSpPr txBox="1"/>
          <p:nvPr/>
        </p:nvSpPr>
        <p:spPr>
          <a:xfrm>
            <a:off x="6924536" y="1890944"/>
            <a:ext cx="35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are active mostly on Thursday</a:t>
            </a:r>
          </a:p>
        </p:txBody>
      </p:sp>
    </p:spTree>
    <p:extLst>
      <p:ext uri="{BB962C8B-B14F-4D97-AF65-F5344CB8AC3E}">
        <p14:creationId xmlns:p14="http://schemas.microsoft.com/office/powerpoint/2010/main" val="8443706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5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425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Century Gothic</vt:lpstr>
      <vt:lpstr>Courier New</vt:lpstr>
      <vt:lpstr>Gill Sans MT</vt:lpstr>
      <vt:lpstr>Manrope</vt:lpstr>
      <vt:lpstr>Trebuchet MS</vt:lpstr>
      <vt:lpstr>Tw Cen MT</vt:lpstr>
      <vt:lpstr>Tw Cen MT Condensed</vt:lpstr>
      <vt:lpstr>Wingdings 3</vt:lpstr>
      <vt:lpstr>1_Facet</vt:lpstr>
      <vt:lpstr>Integral</vt:lpstr>
      <vt:lpstr>Wisp</vt:lpstr>
      <vt:lpstr>Parcel</vt:lpstr>
      <vt:lpstr>Vapor Trail</vt:lpstr>
      <vt:lpstr>Instagram Data Analytics</vt:lpstr>
      <vt:lpstr>Introduction</vt:lpstr>
      <vt:lpstr>Project Focus</vt:lpstr>
      <vt:lpstr>PowerPoint Presentation</vt:lpstr>
      <vt:lpstr>Marketing Metrics :Rewarding the Top 5 loyal customers</vt:lpstr>
      <vt:lpstr>Encourage inactive users by sending promotional emails</vt:lpstr>
      <vt:lpstr>Contest winner : Photo with most likes</vt:lpstr>
      <vt:lpstr>Mostly used hashtag</vt:lpstr>
      <vt:lpstr>Day of the week most users are active</vt:lpstr>
      <vt:lpstr>Business metrics :Average photo per user</vt:lpstr>
      <vt:lpstr>Potential Bots Or Fake Accounts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Data Analytics</dc:title>
  <dc:creator>vivek g</dc:creator>
  <cp:lastModifiedBy>vivek g</cp:lastModifiedBy>
  <cp:revision>1</cp:revision>
  <dcterms:created xsi:type="dcterms:W3CDTF">2023-09-09T18:19:16Z</dcterms:created>
  <dcterms:modified xsi:type="dcterms:W3CDTF">2023-09-09T20:02:45Z</dcterms:modified>
</cp:coreProperties>
</file>