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45" r:id="rId1"/>
  </p:sldMasterIdLst>
  <p:sldIdLst>
    <p:sldId id="256" r:id="rId2"/>
    <p:sldId id="270" r:id="rId3"/>
    <p:sldId id="271" r:id="rId4"/>
    <p:sldId id="272" r:id="rId5"/>
    <p:sldId id="278" r:id="rId6"/>
    <p:sldId id="273" r:id="rId7"/>
    <p:sldId id="279" r:id="rId8"/>
    <p:sldId id="280" r:id="rId9"/>
    <p:sldId id="281" r:id="rId10"/>
    <p:sldId id="277" r:id="rId11"/>
    <p:sldId id="282" r:id="rId12"/>
    <p:sldId id="276" r:id="rId13"/>
    <p:sldId id="275" r:id="rId14"/>
    <p:sldId id="283"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9F29D40B-60F6-0FAE-8718-DF682FEA57AD}" name="Ankush Bansal" initials="AB" userId="a1ffa2c53ef93463"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833" autoAdjust="0"/>
    <p:restoredTop sz="94660"/>
  </p:normalViewPr>
  <p:slideViewPr>
    <p:cSldViewPr snapToGrid="0">
      <p:cViewPr varScale="1">
        <p:scale>
          <a:sx n="124" d="100"/>
          <a:sy n="124" d="100"/>
        </p:scale>
        <p:origin x="200" y="28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8/10/relationships/authors" Targe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GB"/>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E558C0AD-0656-4634-A9F1-F7832F6CEF3D}" type="datetimeFigureOut">
              <a:rPr lang="en-IN" smtClean="0"/>
              <a:t>06/07/23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88E2C167-C9EE-4B04-8FD5-AEFC032F932C}" type="slidenum">
              <a:rPr lang="en-IN" smtClean="0"/>
              <a:t>‹#›</a:t>
            </a:fld>
            <a:endParaRPr lang="en-IN"/>
          </a:p>
        </p:txBody>
      </p:sp>
    </p:spTree>
    <p:extLst>
      <p:ext uri="{BB962C8B-B14F-4D97-AF65-F5344CB8AC3E}">
        <p14:creationId xmlns:p14="http://schemas.microsoft.com/office/powerpoint/2010/main" val="42702855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fld id="{E558C0AD-0656-4634-A9F1-F7832F6CEF3D}" type="datetimeFigureOut">
              <a:rPr lang="en-IN" smtClean="0"/>
              <a:t>06/07/23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8E2C167-C9EE-4B04-8FD5-AEFC032F932C}" type="slidenum">
              <a:rPr lang="en-IN" smtClean="0"/>
              <a:t>‹#›</a:t>
            </a:fld>
            <a:endParaRPr lang="en-IN"/>
          </a:p>
        </p:txBody>
      </p:sp>
    </p:spTree>
    <p:extLst>
      <p:ext uri="{BB962C8B-B14F-4D97-AF65-F5344CB8AC3E}">
        <p14:creationId xmlns:p14="http://schemas.microsoft.com/office/powerpoint/2010/main" val="19508237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E558C0AD-0656-4634-A9F1-F7832F6CEF3D}" type="datetimeFigureOut">
              <a:rPr lang="en-IN" smtClean="0"/>
              <a:t>06/07/23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8E2C167-C9EE-4B04-8FD5-AEFC032F932C}" type="slidenum">
              <a:rPr lang="en-IN" smtClean="0"/>
              <a:t>‹#›</a:t>
            </a:fld>
            <a:endParaRPr lang="en-IN"/>
          </a:p>
        </p:txBody>
      </p:sp>
    </p:spTree>
    <p:extLst>
      <p:ext uri="{BB962C8B-B14F-4D97-AF65-F5344CB8AC3E}">
        <p14:creationId xmlns:p14="http://schemas.microsoft.com/office/powerpoint/2010/main" val="20531751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E558C0AD-0656-4634-A9F1-F7832F6CEF3D}" type="datetimeFigureOut">
              <a:rPr lang="en-IN" smtClean="0"/>
              <a:t>06/07/23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8E2C167-C9EE-4B04-8FD5-AEFC032F932C}" type="slidenum">
              <a:rPr lang="en-IN" smtClean="0"/>
              <a:t>‹#›</a:t>
            </a:fld>
            <a:endParaRPr lang="en-IN"/>
          </a:p>
        </p:txBody>
      </p:sp>
    </p:spTree>
    <p:extLst>
      <p:ext uri="{BB962C8B-B14F-4D97-AF65-F5344CB8AC3E}">
        <p14:creationId xmlns:p14="http://schemas.microsoft.com/office/powerpoint/2010/main" val="17631295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GB"/>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E558C0AD-0656-4634-A9F1-F7832F6CEF3D}" type="datetimeFigureOut">
              <a:rPr lang="en-IN" smtClean="0"/>
              <a:t>06/07/23</a:t>
            </a:fld>
            <a:endParaRPr lang="en-IN"/>
          </a:p>
        </p:txBody>
      </p:sp>
      <p:sp>
        <p:nvSpPr>
          <p:cNvPr id="5" name="Footer Placeholder 4"/>
          <p:cNvSpPr>
            <a:spLocks noGrp="1"/>
          </p:cNvSpPr>
          <p:nvPr>
            <p:ph type="ftr" sz="quarter" idx="11"/>
          </p:nvPr>
        </p:nvSpPr>
        <p:spPr>
          <a:xfrm>
            <a:off x="2182708" y="6272784"/>
            <a:ext cx="6327648" cy="365125"/>
          </a:xfrm>
        </p:spPr>
        <p:txBody>
          <a:bodyPr/>
          <a:lstStyle/>
          <a:p>
            <a:endParaRPr lang="en-IN"/>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88E2C167-C9EE-4B04-8FD5-AEFC032F932C}" type="slidenum">
              <a:rPr lang="en-IN" smtClean="0"/>
              <a:t>‹#›</a:t>
            </a:fld>
            <a:endParaRPr lang="en-IN"/>
          </a:p>
        </p:txBody>
      </p:sp>
    </p:spTree>
    <p:extLst>
      <p:ext uri="{BB962C8B-B14F-4D97-AF65-F5344CB8AC3E}">
        <p14:creationId xmlns:p14="http://schemas.microsoft.com/office/powerpoint/2010/main" val="15621728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E558C0AD-0656-4634-A9F1-F7832F6CEF3D}" type="datetimeFigureOut">
              <a:rPr lang="en-IN" smtClean="0"/>
              <a:t>06/07/23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8E2C167-C9EE-4B04-8FD5-AEFC032F932C}" type="slidenum">
              <a:rPr lang="en-IN" smtClean="0"/>
              <a:t>‹#›</a:t>
            </a:fld>
            <a:endParaRPr lang="en-IN"/>
          </a:p>
        </p:txBody>
      </p:sp>
    </p:spTree>
    <p:extLst>
      <p:ext uri="{BB962C8B-B14F-4D97-AF65-F5344CB8AC3E}">
        <p14:creationId xmlns:p14="http://schemas.microsoft.com/office/powerpoint/2010/main" val="1598731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E558C0AD-0656-4634-A9F1-F7832F6CEF3D}" type="datetimeFigureOut">
              <a:rPr lang="en-IN" smtClean="0"/>
              <a:t>06/07/23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8E2C167-C9EE-4B04-8FD5-AEFC032F932C}" type="slidenum">
              <a:rPr lang="en-IN" smtClean="0"/>
              <a:t>‹#›</a:t>
            </a:fld>
            <a:endParaRPr lang="en-IN"/>
          </a:p>
        </p:txBody>
      </p:sp>
      <p:sp>
        <p:nvSpPr>
          <p:cNvPr id="10" name="Title 9"/>
          <p:cNvSpPr>
            <a:spLocks noGrp="1"/>
          </p:cNvSpPr>
          <p:nvPr>
            <p:ph type="title"/>
          </p:nvPr>
        </p:nvSpPr>
        <p:spPr/>
        <p:txBody>
          <a:bodyPr/>
          <a:lstStyle/>
          <a:p>
            <a:r>
              <a:rPr lang="en-GB"/>
              <a:t>Click to edit Master title style</a:t>
            </a:r>
            <a:endParaRPr lang="en-US" dirty="0"/>
          </a:p>
        </p:txBody>
      </p:sp>
    </p:spTree>
    <p:extLst>
      <p:ext uri="{BB962C8B-B14F-4D97-AF65-F5344CB8AC3E}">
        <p14:creationId xmlns:p14="http://schemas.microsoft.com/office/powerpoint/2010/main" val="37631287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E558C0AD-0656-4634-A9F1-F7832F6CEF3D}" type="datetimeFigureOut">
              <a:rPr lang="en-IN" smtClean="0"/>
              <a:t>06/07/23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8E2C167-C9EE-4B04-8FD5-AEFC032F932C}" type="slidenum">
              <a:rPr lang="en-IN" smtClean="0"/>
              <a:t>‹#›</a:t>
            </a:fld>
            <a:endParaRPr lang="en-IN"/>
          </a:p>
        </p:txBody>
      </p:sp>
      <p:sp>
        <p:nvSpPr>
          <p:cNvPr id="6" name="Title 5"/>
          <p:cNvSpPr>
            <a:spLocks noGrp="1"/>
          </p:cNvSpPr>
          <p:nvPr>
            <p:ph type="title"/>
          </p:nvPr>
        </p:nvSpPr>
        <p:spPr/>
        <p:txBody>
          <a:bodyPr/>
          <a:lstStyle/>
          <a:p>
            <a:r>
              <a:rPr lang="en-GB"/>
              <a:t>Click to edit Master title style</a:t>
            </a:r>
            <a:endParaRPr lang="en-US"/>
          </a:p>
        </p:txBody>
      </p:sp>
    </p:spTree>
    <p:extLst>
      <p:ext uri="{BB962C8B-B14F-4D97-AF65-F5344CB8AC3E}">
        <p14:creationId xmlns:p14="http://schemas.microsoft.com/office/powerpoint/2010/main" val="31105039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558C0AD-0656-4634-A9F1-F7832F6CEF3D}" type="datetimeFigureOut">
              <a:rPr lang="en-IN" smtClean="0"/>
              <a:t>06/07/23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8E2C167-C9EE-4B04-8FD5-AEFC032F932C}" type="slidenum">
              <a:rPr lang="en-IN" smtClean="0"/>
              <a:t>‹#›</a:t>
            </a:fld>
            <a:endParaRPr lang="en-IN"/>
          </a:p>
        </p:txBody>
      </p:sp>
    </p:spTree>
    <p:extLst>
      <p:ext uri="{BB962C8B-B14F-4D97-AF65-F5344CB8AC3E}">
        <p14:creationId xmlns:p14="http://schemas.microsoft.com/office/powerpoint/2010/main" val="12513666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GB"/>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E558C0AD-0656-4634-A9F1-F7832F6CEF3D}" type="datetimeFigureOut">
              <a:rPr lang="en-IN" smtClean="0"/>
              <a:t>06/07/23</a:t>
            </a:fld>
            <a:endParaRPr lang="en-IN"/>
          </a:p>
        </p:txBody>
      </p:sp>
      <p:sp>
        <p:nvSpPr>
          <p:cNvPr id="6" name="Footer Placeholder 5"/>
          <p:cNvSpPr>
            <a:spLocks noGrp="1"/>
          </p:cNvSpPr>
          <p:nvPr>
            <p:ph type="ftr" sz="quarter" idx="11"/>
          </p:nvPr>
        </p:nvSpPr>
        <p:spPr/>
        <p:txBody>
          <a:bodyPr/>
          <a:lstStyle/>
          <a:p>
            <a:endParaRPr lang="en-IN"/>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88E2C167-C9EE-4B04-8FD5-AEFC032F932C}" type="slidenum">
              <a:rPr lang="en-IN" smtClean="0"/>
              <a:t>‹#›</a:t>
            </a:fld>
            <a:endParaRPr lang="en-IN"/>
          </a:p>
        </p:txBody>
      </p:sp>
    </p:spTree>
    <p:extLst>
      <p:ext uri="{BB962C8B-B14F-4D97-AF65-F5344CB8AC3E}">
        <p14:creationId xmlns:p14="http://schemas.microsoft.com/office/powerpoint/2010/main" val="27090559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GB"/>
              <a:t>Click to edit Master title style</a:t>
            </a:r>
            <a:endParaRPr lang="en-US" dirty="0"/>
          </a:p>
        </p:txBody>
      </p:sp>
      <p:sp>
        <p:nvSpPr>
          <p:cNvPr id="3" name="Picture Placeholder 2"/>
          <p:cNvSpPr>
            <a:spLocks noGrp="1"/>
          </p:cNvSpPr>
          <p:nvPr>
            <p:ph type="pic" idx="1"/>
          </p:nvPr>
        </p:nvSpPr>
        <p:spPr>
          <a:xfrm>
            <a:off x="0" y="0"/>
            <a:ext cx="8303740" cy="6858000"/>
          </a:xfrm>
          <a:solidFill>
            <a:schemeClr val="tx2">
              <a:lumMod val="20000"/>
              <a:lumOff val="80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E558C0AD-0656-4634-A9F1-F7832F6CEF3D}" type="datetimeFigureOut">
              <a:rPr lang="en-IN" smtClean="0"/>
              <a:t>06/07/23</a:t>
            </a:fld>
            <a:endParaRPr lang="en-IN"/>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88E2C167-C9EE-4B04-8FD5-AEFC032F932C}" type="slidenum">
              <a:rPr lang="en-IN" smtClean="0"/>
              <a:t>‹#›</a:t>
            </a:fld>
            <a:endParaRPr lang="en-IN"/>
          </a:p>
        </p:txBody>
      </p:sp>
    </p:spTree>
    <p:extLst>
      <p:ext uri="{BB962C8B-B14F-4D97-AF65-F5344CB8AC3E}">
        <p14:creationId xmlns:p14="http://schemas.microsoft.com/office/powerpoint/2010/main" val="2885339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E558C0AD-0656-4634-A9F1-F7832F6CEF3D}" type="datetimeFigureOut">
              <a:rPr lang="en-IN" smtClean="0"/>
              <a:t>06/07/23</a:t>
            </a:fld>
            <a:endParaRPr lang="en-IN"/>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IN"/>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88E2C167-C9EE-4B04-8FD5-AEFC032F932C}" type="slidenum">
              <a:rPr lang="en-IN" smtClean="0"/>
              <a:t>‹#›</a:t>
            </a:fld>
            <a:endParaRPr lang="en-IN"/>
          </a:p>
        </p:txBody>
      </p:sp>
    </p:spTree>
    <p:extLst>
      <p:ext uri="{BB962C8B-B14F-4D97-AF65-F5344CB8AC3E}">
        <p14:creationId xmlns:p14="http://schemas.microsoft.com/office/powerpoint/2010/main" val="1107087934"/>
      </p:ext>
    </p:extLst>
  </p:cSld>
  <p:clrMap bg1="lt1" tx1="dk1" bg2="lt2" tx2="dk2" accent1="accent1" accent2="accent2" accent3="accent3" accent4="accent4" accent5="accent5" accent6="accent6" hlink="hlink" folHlink="folHlink"/>
  <p:sldLayoutIdLst>
    <p:sldLayoutId id="2147483946" r:id="rId1"/>
    <p:sldLayoutId id="2147483947" r:id="rId2"/>
    <p:sldLayoutId id="2147483948" r:id="rId3"/>
    <p:sldLayoutId id="2147483949" r:id="rId4"/>
    <p:sldLayoutId id="2147483950" r:id="rId5"/>
    <p:sldLayoutId id="2147483951" r:id="rId6"/>
    <p:sldLayoutId id="2147483952" r:id="rId7"/>
    <p:sldLayoutId id="2147483953" r:id="rId8"/>
    <p:sldLayoutId id="2147483954" r:id="rId9"/>
    <p:sldLayoutId id="2147483955" r:id="rId10"/>
    <p:sldLayoutId id="2147483956"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A2014B-8FB3-1460-4392-492176067F12}"/>
              </a:ext>
            </a:extLst>
          </p:cNvPr>
          <p:cNvSpPr>
            <a:spLocks noGrp="1"/>
          </p:cNvSpPr>
          <p:nvPr>
            <p:ph type="ctrTitle"/>
          </p:nvPr>
        </p:nvSpPr>
        <p:spPr>
          <a:xfrm>
            <a:off x="1253067" y="1134533"/>
            <a:ext cx="8020936" cy="2916303"/>
          </a:xfrm>
        </p:spPr>
        <p:txBody>
          <a:bodyPr>
            <a:normAutofit fontScale="90000"/>
          </a:bodyPr>
          <a:lstStyle/>
          <a:p>
            <a:r>
              <a:rPr lang="en-IN" sz="3600" dirty="0"/>
              <a:t>Developing a Network Design for a Intrusion-Detection-System Using Cisco Packet Tracer </a:t>
            </a:r>
            <a:br>
              <a:rPr lang="en-IN" sz="1800" b="1" dirty="0">
                <a:effectLst/>
                <a:latin typeface="TimesNewRomanPS"/>
              </a:rPr>
            </a:br>
            <a:br>
              <a:rPr lang="en-IN" sz="1800" b="1" dirty="0">
                <a:effectLst/>
                <a:latin typeface="TimesNewRomanPS"/>
              </a:rPr>
            </a:br>
            <a:br>
              <a:rPr lang="en-IN" sz="1800" b="1" dirty="0">
                <a:effectLst/>
                <a:latin typeface="TimesNewRomanPS"/>
              </a:rPr>
            </a:br>
            <a:r>
              <a:rPr lang="en-IN" sz="1800" dirty="0">
                <a:solidFill>
                  <a:srgbClr val="000000"/>
                </a:solidFill>
                <a:effectLst/>
                <a:latin typeface="Times New Roman" panose="02020603050405020304" pitchFamily="18" charset="0"/>
                <a:ea typeface="Times New Roman" panose="02020603050405020304" pitchFamily="18" charset="0"/>
              </a:rPr>
              <a:t>Intrusion Detection System is a software or a device that can monitor all the  suspicious activities in the network or that activities that violates its policy. IDS is very popular system to protect the networks from different types of attacks</a:t>
            </a:r>
            <a:r>
              <a:rPr lang="en-IN" sz="800" dirty="0">
                <a:effectLst/>
              </a:rPr>
              <a:t> </a:t>
            </a:r>
            <a:br>
              <a:rPr lang="en-IN" sz="800" dirty="0"/>
            </a:br>
            <a:br>
              <a:rPr lang="en-IN" sz="800" dirty="0"/>
            </a:br>
            <a:endParaRPr lang="en-IN" sz="1600" dirty="0"/>
          </a:p>
        </p:txBody>
      </p:sp>
      <p:sp>
        <p:nvSpPr>
          <p:cNvPr id="3" name="Subtitle 2">
            <a:extLst>
              <a:ext uri="{FF2B5EF4-FFF2-40B4-BE49-F238E27FC236}">
                <a16:creationId xmlns:a16="http://schemas.microsoft.com/office/drawing/2014/main" id="{352F33AD-E2EB-AA03-A1C3-1F1D7329947C}"/>
              </a:ext>
            </a:extLst>
          </p:cNvPr>
          <p:cNvSpPr>
            <a:spLocks noGrp="1"/>
          </p:cNvSpPr>
          <p:nvPr>
            <p:ph type="subTitle" idx="1"/>
          </p:nvPr>
        </p:nvSpPr>
        <p:spPr>
          <a:xfrm>
            <a:off x="1253067" y="5447834"/>
            <a:ext cx="7766936" cy="1096899"/>
          </a:xfrm>
        </p:spPr>
        <p:txBody>
          <a:bodyPr>
            <a:normAutofit fontScale="47500" lnSpcReduction="20000"/>
          </a:bodyPr>
          <a:lstStyle/>
          <a:p>
            <a:endParaRPr lang="en-IN" dirty="0"/>
          </a:p>
          <a:p>
            <a:endParaRPr lang="en-IN" dirty="0"/>
          </a:p>
          <a:p>
            <a:pPr marL="342900" indent="-342900" algn="l">
              <a:buFontTx/>
              <a:buChar char="-"/>
            </a:pPr>
            <a:r>
              <a:rPr lang="en-IN" sz="2600" b="1" dirty="0"/>
              <a:t>Vivek Kumar Gupta(PGD22DC026)	</a:t>
            </a:r>
          </a:p>
          <a:p>
            <a:pPr marL="342900" indent="-342900" algn="l">
              <a:buFontTx/>
              <a:buChar char="-"/>
            </a:pPr>
            <a:r>
              <a:rPr lang="en-IN" sz="2600" b="1" dirty="0"/>
              <a:t>Arjun Vaibhav Srivastava(PGD22DC005)</a:t>
            </a:r>
          </a:p>
        </p:txBody>
      </p:sp>
      <p:pic>
        <p:nvPicPr>
          <p:cNvPr id="1028" name="Picture 4" descr="IIT Jodhpur - Wikipedia">
            <a:extLst>
              <a:ext uri="{FF2B5EF4-FFF2-40B4-BE49-F238E27FC236}">
                <a16:creationId xmlns:a16="http://schemas.microsoft.com/office/drawing/2014/main" id="{3AE85AD6-6F97-D8FC-5A06-EC23EAEBC8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70068" y="5477328"/>
            <a:ext cx="1016000" cy="10674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8306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FC209-7457-F15A-906E-B0E75810842B}"/>
              </a:ext>
            </a:extLst>
          </p:cNvPr>
          <p:cNvSpPr>
            <a:spLocks noGrp="1"/>
          </p:cNvSpPr>
          <p:nvPr>
            <p:ph type="title"/>
          </p:nvPr>
        </p:nvSpPr>
        <p:spPr>
          <a:xfrm>
            <a:off x="876572" y="608777"/>
            <a:ext cx="8911687" cy="1280890"/>
          </a:xfrm>
        </p:spPr>
        <p:txBody>
          <a:bodyPr>
            <a:normAutofit fontScale="90000"/>
          </a:bodyPr>
          <a:lstStyle/>
          <a:p>
            <a:r>
              <a:rPr kumimoji="0" lang="en-US" altLang="en-US" sz="3600" i="0" u="sng" strike="noStrike" cap="none" normalizeH="0" baseline="0" dirty="0">
                <a:ln>
                  <a:noFill/>
                </a:ln>
                <a:solidFill>
                  <a:srgbClr val="000000"/>
                </a:solidFill>
                <a:effectLst/>
                <a:latin typeface="Arial" panose="020B0604020202020204" pitchFamily="34" charset="0"/>
                <a:ea typeface="Times New Roman" panose="02020603050405020304" pitchFamily="18" charset="0"/>
              </a:rPr>
              <a:t>Commands for Implementing IDS</a:t>
            </a:r>
            <a:r>
              <a:rPr kumimoji="0" lang="en-US" altLang="en-US" sz="360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 </a:t>
            </a:r>
            <a:br>
              <a:rPr kumimoji="0" lang="en-US" altLang="en-US" sz="3600" b="1" i="0" u="sng" strike="noStrike" cap="none" normalizeH="0" baseline="0" dirty="0">
                <a:ln>
                  <a:noFill/>
                </a:ln>
                <a:solidFill>
                  <a:srgbClr val="000000"/>
                </a:solidFill>
                <a:effectLst/>
                <a:latin typeface="Arial" panose="020B0604020202020204" pitchFamily="34" charset="0"/>
                <a:ea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CCD8798A-B0BE-9383-2577-B0990F259644}"/>
              </a:ext>
            </a:extLst>
          </p:cNvPr>
          <p:cNvSpPr>
            <a:spLocks noGrp="1"/>
          </p:cNvSpPr>
          <p:nvPr>
            <p:ph idx="1"/>
          </p:nvPr>
        </p:nvSpPr>
        <p:spPr>
          <a:xfrm>
            <a:off x="1866381" y="2161809"/>
            <a:ext cx="8915400" cy="3777622"/>
          </a:xfrm>
        </p:spPr>
        <p:txBody>
          <a:bodyPr/>
          <a:lstStyle/>
          <a:p>
            <a:pPr algn="l">
              <a:buFont typeface="Arial" panose="020B0604020202020204" pitchFamily="34" charset="0"/>
              <a:buChar char="•"/>
            </a:pPr>
            <a:endParaRPr lang="en-IN" dirty="0">
              <a:solidFill>
                <a:schemeClr val="tx1"/>
              </a:solidFill>
              <a:latin typeface="Söhne"/>
            </a:endParaRPr>
          </a:p>
          <a:p>
            <a:pPr algn="l">
              <a:buFont typeface="Arial" panose="020B0604020202020204" pitchFamily="34" charset="0"/>
              <a:buChar char="•"/>
            </a:pPr>
            <a:endParaRPr lang="en-IN" dirty="0">
              <a:solidFill>
                <a:schemeClr val="tx1"/>
              </a:solidFill>
              <a:latin typeface="Söhne"/>
            </a:endParaRPr>
          </a:p>
          <a:p>
            <a:pPr algn="l">
              <a:buFont typeface="Arial" panose="020B0604020202020204" pitchFamily="34" charset="0"/>
              <a:buChar char="•"/>
            </a:pPr>
            <a:endParaRPr lang="en-IN" b="0" i="0" dirty="0">
              <a:solidFill>
                <a:schemeClr val="tx1"/>
              </a:solidFill>
              <a:effectLst/>
              <a:latin typeface="Söhne"/>
            </a:endParaRPr>
          </a:p>
          <a:p>
            <a:pPr marL="0" indent="0">
              <a:buNone/>
            </a:pPr>
            <a:endParaRPr lang="en-US" dirty="0"/>
          </a:p>
        </p:txBody>
      </p:sp>
      <p:pic>
        <p:nvPicPr>
          <p:cNvPr id="4" name="Picture 4" descr="IIT Jodhpur - Wikipedia">
            <a:extLst>
              <a:ext uri="{FF2B5EF4-FFF2-40B4-BE49-F238E27FC236}">
                <a16:creationId xmlns:a16="http://schemas.microsoft.com/office/drawing/2014/main" id="{3FD0FE70-67B5-87FB-461E-1325D1B9316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70068" y="5477328"/>
            <a:ext cx="1016000" cy="1067405"/>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6" name="Table 5">
            <a:extLst>
              <a:ext uri="{FF2B5EF4-FFF2-40B4-BE49-F238E27FC236}">
                <a16:creationId xmlns:a16="http://schemas.microsoft.com/office/drawing/2014/main" id="{59D89E54-C0C0-1384-61B6-FB98C3122939}"/>
              </a:ext>
            </a:extLst>
          </p:cNvPr>
          <p:cNvGraphicFramePr>
            <a:graphicFrameLocks noGrp="1"/>
          </p:cNvGraphicFramePr>
          <p:nvPr>
            <p:extLst>
              <p:ext uri="{D42A27DB-BD31-4B8C-83A1-F6EECF244321}">
                <p14:modId xmlns:p14="http://schemas.microsoft.com/office/powerpoint/2010/main" val="782797811"/>
              </p:ext>
            </p:extLst>
          </p:nvPr>
        </p:nvGraphicFramePr>
        <p:xfrm>
          <a:off x="985788" y="2433951"/>
          <a:ext cx="7582204" cy="3391494"/>
        </p:xfrm>
        <a:graphic>
          <a:graphicData uri="http://schemas.openxmlformats.org/drawingml/2006/table">
            <a:tbl>
              <a:tblPr firstRow="1" firstCol="1" bandRow="1">
                <a:tableStyleId>{5C22544A-7EE6-4342-B048-85BDC9FD1C3A}</a:tableStyleId>
              </a:tblPr>
              <a:tblGrid>
                <a:gridCol w="3791102">
                  <a:extLst>
                    <a:ext uri="{9D8B030D-6E8A-4147-A177-3AD203B41FA5}">
                      <a16:colId xmlns:a16="http://schemas.microsoft.com/office/drawing/2014/main" val="2427542485"/>
                    </a:ext>
                  </a:extLst>
                </a:gridCol>
                <a:gridCol w="3791102">
                  <a:extLst>
                    <a:ext uri="{9D8B030D-6E8A-4147-A177-3AD203B41FA5}">
                      <a16:colId xmlns:a16="http://schemas.microsoft.com/office/drawing/2014/main" val="3971583695"/>
                    </a:ext>
                  </a:extLst>
                </a:gridCol>
              </a:tblGrid>
              <a:tr h="222725">
                <a:tc>
                  <a:txBody>
                    <a:bodyPr/>
                    <a:lstStyle/>
                    <a:p>
                      <a:pPr marL="6350" marR="5080" indent="-6350" algn="ctr">
                        <a:lnSpc>
                          <a:spcPct val="107000"/>
                        </a:lnSpc>
                        <a:spcAft>
                          <a:spcPts val="35"/>
                        </a:spcAft>
                      </a:pPr>
                      <a:r>
                        <a:rPr lang="en-IN" sz="1200">
                          <a:effectLst/>
                        </a:rPr>
                        <a:t>Commands </a:t>
                      </a:r>
                      <a:endParaRPr lang="en-IN"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73025" marR="36830" marT="7620" marB="0"/>
                </a:tc>
                <a:tc>
                  <a:txBody>
                    <a:bodyPr/>
                    <a:lstStyle/>
                    <a:p>
                      <a:pPr marL="6350" marR="5080" indent="-6350" algn="ctr">
                        <a:lnSpc>
                          <a:spcPct val="107000"/>
                        </a:lnSpc>
                        <a:spcAft>
                          <a:spcPts val="35"/>
                        </a:spcAft>
                      </a:pPr>
                      <a:r>
                        <a:rPr lang="en-IN" sz="1200">
                          <a:effectLst/>
                        </a:rPr>
                        <a:t>Description </a:t>
                      </a:r>
                      <a:endParaRPr lang="en-IN"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73025" marR="36830" marT="7620" marB="0"/>
                </a:tc>
                <a:extLst>
                  <a:ext uri="{0D108BD9-81ED-4DB2-BD59-A6C34878D82A}">
                    <a16:rowId xmlns:a16="http://schemas.microsoft.com/office/drawing/2014/main" val="1926252583"/>
                  </a:ext>
                </a:extLst>
              </a:tr>
              <a:tr h="452681">
                <a:tc>
                  <a:txBody>
                    <a:bodyPr/>
                    <a:lstStyle/>
                    <a:p>
                      <a:pPr marL="6350" marR="5080" indent="-6350" algn="ctr">
                        <a:lnSpc>
                          <a:spcPct val="107000"/>
                        </a:lnSpc>
                        <a:spcAft>
                          <a:spcPts val="35"/>
                        </a:spcAft>
                      </a:pPr>
                      <a:r>
                        <a:rPr lang="en-IN" sz="1200" dirty="0">
                          <a:effectLst/>
                        </a:rPr>
                        <a:t>enable </a:t>
                      </a:r>
                      <a:endParaRPr lang="en-IN"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73025" marR="36830" marT="7620" marB="0"/>
                </a:tc>
                <a:tc>
                  <a:txBody>
                    <a:bodyPr/>
                    <a:lstStyle/>
                    <a:p>
                      <a:pPr marL="6350" marR="5080" indent="-6350" algn="ctr">
                        <a:lnSpc>
                          <a:spcPct val="107000"/>
                        </a:lnSpc>
                        <a:spcAft>
                          <a:spcPts val="35"/>
                        </a:spcAft>
                      </a:pPr>
                      <a:r>
                        <a:rPr lang="en-IN" sz="1200" dirty="0">
                          <a:effectLst/>
                        </a:rPr>
                        <a:t>It is used to enable the networking device. </a:t>
                      </a:r>
                      <a:endParaRPr lang="en-IN"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73025" marR="36830" marT="7620" marB="0"/>
                </a:tc>
                <a:extLst>
                  <a:ext uri="{0D108BD9-81ED-4DB2-BD59-A6C34878D82A}">
                    <a16:rowId xmlns:a16="http://schemas.microsoft.com/office/drawing/2014/main" val="1658463170"/>
                  </a:ext>
                </a:extLst>
              </a:tr>
              <a:tr h="452681">
                <a:tc>
                  <a:txBody>
                    <a:bodyPr/>
                    <a:lstStyle/>
                    <a:p>
                      <a:pPr marL="6350" marR="5080" indent="-6350" algn="ctr">
                        <a:lnSpc>
                          <a:spcPct val="107000"/>
                        </a:lnSpc>
                        <a:spcAft>
                          <a:spcPts val="35"/>
                        </a:spcAft>
                      </a:pPr>
                      <a:r>
                        <a:rPr lang="en-IN" sz="1200">
                          <a:effectLst/>
                        </a:rPr>
                        <a:t>config t </a:t>
                      </a:r>
                      <a:endParaRPr lang="en-IN"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73025" marR="36830" marT="7620" marB="0"/>
                </a:tc>
                <a:tc>
                  <a:txBody>
                    <a:bodyPr/>
                    <a:lstStyle/>
                    <a:p>
                      <a:pPr marL="6350" indent="-6350" algn="ctr">
                        <a:lnSpc>
                          <a:spcPct val="107000"/>
                        </a:lnSpc>
                        <a:spcAft>
                          <a:spcPts val="35"/>
                        </a:spcAft>
                      </a:pPr>
                      <a:r>
                        <a:rPr lang="en-IN" sz="1200">
                          <a:effectLst/>
                        </a:rPr>
                        <a:t>It will enter the device into configuration mode. </a:t>
                      </a:r>
                      <a:endParaRPr lang="en-IN"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73025" marR="36830" marT="7620" marB="0"/>
                </a:tc>
                <a:extLst>
                  <a:ext uri="{0D108BD9-81ED-4DB2-BD59-A6C34878D82A}">
                    <a16:rowId xmlns:a16="http://schemas.microsoft.com/office/drawing/2014/main" val="4023061506"/>
                  </a:ext>
                </a:extLst>
              </a:tr>
              <a:tr h="682489">
                <a:tc>
                  <a:txBody>
                    <a:bodyPr/>
                    <a:lstStyle/>
                    <a:p>
                      <a:pPr marL="6350" marR="5080" indent="-6350" algn="ctr">
                        <a:lnSpc>
                          <a:spcPct val="107000"/>
                        </a:lnSpc>
                        <a:spcAft>
                          <a:spcPts val="35"/>
                        </a:spcAft>
                      </a:pPr>
                      <a:r>
                        <a:rPr lang="en-IN" sz="1200">
                          <a:effectLst/>
                        </a:rPr>
                        <a:t>show version </a:t>
                      </a:r>
                      <a:endParaRPr lang="en-IN"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73025" marR="36830" marT="7620" marB="0"/>
                </a:tc>
                <a:tc>
                  <a:txBody>
                    <a:bodyPr/>
                    <a:lstStyle/>
                    <a:p>
                      <a:pPr marL="6350" indent="-6350" algn="ctr">
                        <a:lnSpc>
                          <a:spcPct val="107000"/>
                        </a:lnSpc>
                        <a:spcAft>
                          <a:spcPts val="35"/>
                        </a:spcAft>
                      </a:pPr>
                      <a:r>
                        <a:rPr lang="en-IN" sz="1200">
                          <a:effectLst/>
                        </a:rPr>
                        <a:t>It is used to show version of router with some other details and security &amp; data packages. </a:t>
                      </a:r>
                      <a:endParaRPr lang="en-IN"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73025" marR="36830" marT="7620" marB="0"/>
                </a:tc>
                <a:extLst>
                  <a:ext uri="{0D108BD9-81ED-4DB2-BD59-A6C34878D82A}">
                    <a16:rowId xmlns:a16="http://schemas.microsoft.com/office/drawing/2014/main" val="1637783757"/>
                  </a:ext>
                </a:extLst>
              </a:tr>
              <a:tr h="682489">
                <a:tc>
                  <a:txBody>
                    <a:bodyPr/>
                    <a:lstStyle/>
                    <a:p>
                      <a:pPr marL="6350" indent="-6350" algn="ctr">
                        <a:lnSpc>
                          <a:spcPct val="107000"/>
                        </a:lnSpc>
                        <a:spcAft>
                          <a:spcPts val="35"/>
                        </a:spcAft>
                      </a:pPr>
                      <a:r>
                        <a:rPr lang="en-IN" sz="1200">
                          <a:effectLst/>
                        </a:rPr>
                        <a:t>license boot module c1900 technologypackage securityk9 </a:t>
                      </a:r>
                      <a:endParaRPr lang="en-IN"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73025" marR="36830" marT="7620" marB="0"/>
                </a:tc>
                <a:tc>
                  <a:txBody>
                    <a:bodyPr/>
                    <a:lstStyle/>
                    <a:p>
                      <a:pPr marL="6350" indent="-6350" algn="ctr">
                        <a:lnSpc>
                          <a:spcPct val="107000"/>
                        </a:lnSpc>
                        <a:spcAft>
                          <a:spcPts val="35"/>
                        </a:spcAft>
                      </a:pPr>
                      <a:r>
                        <a:rPr lang="en-IN" sz="1200">
                          <a:effectLst/>
                        </a:rPr>
                        <a:t>It is used to activate the securityk9 package in the router for IDS implementation. </a:t>
                      </a:r>
                      <a:endParaRPr lang="en-IN"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73025" marR="36830" marT="7620" marB="0"/>
                </a:tc>
                <a:extLst>
                  <a:ext uri="{0D108BD9-81ED-4DB2-BD59-A6C34878D82A}">
                    <a16:rowId xmlns:a16="http://schemas.microsoft.com/office/drawing/2014/main" val="1340006322"/>
                  </a:ext>
                </a:extLst>
              </a:tr>
              <a:tr h="222874">
                <a:tc>
                  <a:txBody>
                    <a:bodyPr/>
                    <a:lstStyle/>
                    <a:p>
                      <a:pPr marL="6350" marR="5080" indent="-6350" algn="ctr">
                        <a:lnSpc>
                          <a:spcPct val="107000"/>
                        </a:lnSpc>
                        <a:spcAft>
                          <a:spcPts val="35"/>
                        </a:spcAft>
                      </a:pPr>
                      <a:r>
                        <a:rPr lang="en-IN" sz="1200">
                          <a:effectLst/>
                        </a:rPr>
                        <a:t>do reload </a:t>
                      </a:r>
                      <a:endParaRPr lang="en-IN"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73025" marR="36830" marT="7620" marB="0"/>
                </a:tc>
                <a:tc>
                  <a:txBody>
                    <a:bodyPr/>
                    <a:lstStyle/>
                    <a:p>
                      <a:pPr marL="6350" marR="5080" indent="-6350" algn="ctr">
                        <a:lnSpc>
                          <a:spcPct val="107000"/>
                        </a:lnSpc>
                        <a:spcAft>
                          <a:spcPts val="35"/>
                        </a:spcAft>
                      </a:pPr>
                      <a:r>
                        <a:rPr lang="en-IN" sz="1200">
                          <a:effectLst/>
                        </a:rPr>
                        <a:t>For reloading the router. </a:t>
                      </a:r>
                      <a:endParaRPr lang="en-IN"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73025" marR="36830" marT="7620" marB="0"/>
                </a:tc>
                <a:extLst>
                  <a:ext uri="{0D108BD9-81ED-4DB2-BD59-A6C34878D82A}">
                    <a16:rowId xmlns:a16="http://schemas.microsoft.com/office/drawing/2014/main" val="1369510227"/>
                  </a:ext>
                </a:extLst>
              </a:tr>
              <a:tr h="222874">
                <a:tc>
                  <a:txBody>
                    <a:bodyPr/>
                    <a:lstStyle/>
                    <a:p>
                      <a:pPr marL="6350" marR="5080" indent="-6350" algn="ctr">
                        <a:lnSpc>
                          <a:spcPct val="107000"/>
                        </a:lnSpc>
                        <a:spcAft>
                          <a:spcPts val="35"/>
                        </a:spcAft>
                      </a:pPr>
                      <a:r>
                        <a:rPr lang="en-IN" sz="1200">
                          <a:effectLst/>
                        </a:rPr>
                        <a:t>mkdir (directory_name) </a:t>
                      </a:r>
                      <a:endParaRPr lang="en-IN"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73025" marR="36830" marT="7620" marB="0"/>
                </a:tc>
                <a:tc>
                  <a:txBody>
                    <a:bodyPr/>
                    <a:lstStyle/>
                    <a:p>
                      <a:pPr marL="6350" marR="5080" indent="-6350" algn="ctr">
                        <a:lnSpc>
                          <a:spcPct val="107000"/>
                        </a:lnSpc>
                        <a:spcAft>
                          <a:spcPts val="35"/>
                        </a:spcAft>
                      </a:pPr>
                      <a:r>
                        <a:rPr lang="en-IN" sz="1200">
                          <a:effectLst/>
                        </a:rPr>
                        <a:t>Used for make a directory in router </a:t>
                      </a:r>
                      <a:endParaRPr lang="en-IN"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73025" marR="36830" marT="7620" marB="0"/>
                </a:tc>
                <a:extLst>
                  <a:ext uri="{0D108BD9-81ED-4DB2-BD59-A6C34878D82A}">
                    <a16:rowId xmlns:a16="http://schemas.microsoft.com/office/drawing/2014/main" val="190082171"/>
                  </a:ext>
                </a:extLst>
              </a:tr>
              <a:tr h="452681">
                <a:tc>
                  <a:txBody>
                    <a:bodyPr/>
                    <a:lstStyle/>
                    <a:p>
                      <a:pPr marL="6350" marR="5080" indent="-6350" algn="ctr">
                        <a:lnSpc>
                          <a:spcPct val="107000"/>
                        </a:lnSpc>
                        <a:spcAft>
                          <a:spcPts val="35"/>
                        </a:spcAft>
                      </a:pPr>
                      <a:r>
                        <a:rPr lang="en-IN" sz="1200">
                          <a:effectLst/>
                        </a:rPr>
                        <a:t>ip ips config location (directory_name) </a:t>
                      </a:r>
                      <a:endParaRPr lang="en-IN"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73025" marR="36830" marT="7620" marB="0"/>
                </a:tc>
                <a:tc>
                  <a:txBody>
                    <a:bodyPr/>
                    <a:lstStyle/>
                    <a:p>
                      <a:pPr marL="6350" indent="-6350" algn="ctr">
                        <a:lnSpc>
                          <a:spcPct val="107000"/>
                        </a:lnSpc>
                        <a:spcAft>
                          <a:spcPts val="35"/>
                        </a:spcAft>
                      </a:pPr>
                      <a:r>
                        <a:rPr lang="en-IN" sz="1200" dirty="0">
                          <a:effectLst/>
                        </a:rPr>
                        <a:t>Assigning the location to store IPS signatures. </a:t>
                      </a:r>
                      <a:endParaRPr lang="en-IN"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73025" marR="36830" marT="7620" marB="0"/>
                </a:tc>
                <a:extLst>
                  <a:ext uri="{0D108BD9-81ED-4DB2-BD59-A6C34878D82A}">
                    <a16:rowId xmlns:a16="http://schemas.microsoft.com/office/drawing/2014/main" val="380667697"/>
                  </a:ext>
                </a:extLst>
              </a:tr>
            </a:tbl>
          </a:graphicData>
        </a:graphic>
      </p:graphicFrame>
      <p:sp>
        <p:nvSpPr>
          <p:cNvPr id="7" name="Rectangle 1">
            <a:extLst>
              <a:ext uri="{FF2B5EF4-FFF2-40B4-BE49-F238E27FC236}">
                <a16:creationId xmlns:a16="http://schemas.microsoft.com/office/drawing/2014/main" id="{0B1252D4-7890-5D65-8241-5BAF06F992C2}"/>
              </a:ext>
            </a:extLst>
          </p:cNvPr>
          <p:cNvSpPr>
            <a:spLocks noChangeArrowheads="1"/>
          </p:cNvSpPr>
          <p:nvPr/>
        </p:nvSpPr>
        <p:spPr bwMode="auto">
          <a:xfrm>
            <a:off x="985788" y="1500089"/>
            <a:ext cx="6698758" cy="6617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3174"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 </a:t>
            </a:r>
            <a:endParaRPr kumimoji="0" lang="en-US" altLang="en-US" sz="1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There are different commands used for implementing and enabling IDS on that specific interface. </a:t>
            </a:r>
            <a:endParaRPr kumimoji="0" lang="en-US" altLang="en-US" sz="1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580720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2679F-F567-A561-EA80-89A85E6F9801}"/>
              </a:ext>
            </a:extLst>
          </p:cNvPr>
          <p:cNvSpPr>
            <a:spLocks noGrp="1"/>
          </p:cNvSpPr>
          <p:nvPr>
            <p:ph type="title"/>
          </p:nvPr>
        </p:nvSpPr>
        <p:spPr/>
        <p:txBody>
          <a:bodyPr/>
          <a:lstStyle/>
          <a:p>
            <a:r>
              <a:rPr lang="en-US" dirty="0"/>
              <a:t>Commands</a:t>
            </a:r>
          </a:p>
        </p:txBody>
      </p:sp>
      <p:graphicFrame>
        <p:nvGraphicFramePr>
          <p:cNvPr id="6" name="Content Placeholder 5">
            <a:extLst>
              <a:ext uri="{FF2B5EF4-FFF2-40B4-BE49-F238E27FC236}">
                <a16:creationId xmlns:a16="http://schemas.microsoft.com/office/drawing/2014/main" id="{F3E8ED46-F6DB-A89E-54CC-6082C8725ACE}"/>
              </a:ext>
            </a:extLst>
          </p:cNvPr>
          <p:cNvGraphicFramePr>
            <a:graphicFrameLocks noGrp="1"/>
          </p:cNvGraphicFramePr>
          <p:nvPr>
            <p:ph idx="1"/>
            <p:extLst>
              <p:ext uri="{D42A27DB-BD31-4B8C-83A1-F6EECF244321}">
                <p14:modId xmlns:p14="http://schemas.microsoft.com/office/powerpoint/2010/main" val="463324871"/>
              </p:ext>
            </p:extLst>
          </p:nvPr>
        </p:nvGraphicFramePr>
        <p:xfrm>
          <a:off x="1195638" y="1775412"/>
          <a:ext cx="7465476" cy="4892515"/>
        </p:xfrm>
        <a:graphic>
          <a:graphicData uri="http://schemas.openxmlformats.org/drawingml/2006/table">
            <a:tbl>
              <a:tblPr firstRow="1" firstCol="1" bandRow="1">
                <a:tableStyleId>{5C22544A-7EE6-4342-B048-85BDC9FD1C3A}</a:tableStyleId>
              </a:tblPr>
              <a:tblGrid>
                <a:gridCol w="3732738">
                  <a:extLst>
                    <a:ext uri="{9D8B030D-6E8A-4147-A177-3AD203B41FA5}">
                      <a16:colId xmlns:a16="http://schemas.microsoft.com/office/drawing/2014/main" val="4242750458"/>
                    </a:ext>
                  </a:extLst>
                </a:gridCol>
                <a:gridCol w="3732738">
                  <a:extLst>
                    <a:ext uri="{9D8B030D-6E8A-4147-A177-3AD203B41FA5}">
                      <a16:colId xmlns:a16="http://schemas.microsoft.com/office/drawing/2014/main" val="2752834663"/>
                    </a:ext>
                  </a:extLst>
                </a:gridCol>
              </a:tblGrid>
              <a:tr h="209465">
                <a:tc>
                  <a:txBody>
                    <a:bodyPr/>
                    <a:lstStyle/>
                    <a:p>
                      <a:pPr marL="6350" marR="5080" indent="-6350" algn="ctr">
                        <a:lnSpc>
                          <a:spcPct val="107000"/>
                        </a:lnSpc>
                        <a:spcAft>
                          <a:spcPts val="35"/>
                        </a:spcAft>
                      </a:pPr>
                      <a:r>
                        <a:rPr lang="en-IN" sz="1200" dirty="0" err="1">
                          <a:effectLst/>
                        </a:rPr>
                        <a:t>ip</a:t>
                      </a:r>
                      <a:r>
                        <a:rPr lang="en-IN" sz="1200" dirty="0">
                          <a:effectLst/>
                        </a:rPr>
                        <a:t> </a:t>
                      </a:r>
                      <a:r>
                        <a:rPr lang="en-IN" sz="1200" dirty="0" err="1">
                          <a:effectLst/>
                        </a:rPr>
                        <a:t>ips</a:t>
                      </a:r>
                      <a:r>
                        <a:rPr lang="en-IN" sz="1200" dirty="0">
                          <a:effectLst/>
                        </a:rPr>
                        <a:t> (name) </a:t>
                      </a:r>
                      <a:endParaRPr lang="en-IN"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73025" marR="36830" marT="7620" marB="0"/>
                </a:tc>
                <a:tc>
                  <a:txBody>
                    <a:bodyPr/>
                    <a:lstStyle/>
                    <a:p>
                      <a:pPr marL="6350" marR="5080" indent="-6350" algn="ctr">
                        <a:lnSpc>
                          <a:spcPct val="107000"/>
                        </a:lnSpc>
                        <a:spcAft>
                          <a:spcPts val="35"/>
                        </a:spcAft>
                      </a:pPr>
                      <a:r>
                        <a:rPr lang="en-IN" sz="1200">
                          <a:effectLst/>
                        </a:rPr>
                        <a:t>For creating a IPS rule </a:t>
                      </a:r>
                      <a:endParaRPr lang="en-IN"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73025" marR="36830" marT="7620" marB="0"/>
                </a:tc>
                <a:extLst>
                  <a:ext uri="{0D108BD9-81ED-4DB2-BD59-A6C34878D82A}">
                    <a16:rowId xmlns:a16="http://schemas.microsoft.com/office/drawing/2014/main" val="1334722185"/>
                  </a:ext>
                </a:extLst>
              </a:tr>
              <a:tr h="425732">
                <a:tc>
                  <a:txBody>
                    <a:bodyPr/>
                    <a:lstStyle/>
                    <a:p>
                      <a:pPr marL="6350" marR="5080" indent="-6350" algn="ctr">
                        <a:lnSpc>
                          <a:spcPct val="107000"/>
                        </a:lnSpc>
                        <a:spcAft>
                          <a:spcPts val="35"/>
                        </a:spcAft>
                      </a:pPr>
                      <a:r>
                        <a:rPr lang="en-IN" sz="1200">
                          <a:effectLst/>
                        </a:rPr>
                        <a:t>ip ips signature-category </a:t>
                      </a:r>
                      <a:endParaRPr lang="en-IN"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73025" marR="36830" marT="7620" marB="0"/>
                </a:tc>
                <a:tc>
                  <a:txBody>
                    <a:bodyPr/>
                    <a:lstStyle/>
                    <a:p>
                      <a:pPr marL="6350" indent="-6350" algn="ctr">
                        <a:lnSpc>
                          <a:spcPct val="107000"/>
                        </a:lnSpc>
                        <a:spcAft>
                          <a:spcPts val="35"/>
                        </a:spcAft>
                      </a:pPr>
                      <a:r>
                        <a:rPr lang="en-IN" sz="1200">
                          <a:effectLst/>
                        </a:rPr>
                        <a:t>For checking or entering the IPS signature categories. </a:t>
                      </a:r>
                      <a:endParaRPr lang="en-IN"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73025" marR="36830" marT="7620" marB="0"/>
                </a:tc>
                <a:extLst>
                  <a:ext uri="{0D108BD9-81ED-4DB2-BD59-A6C34878D82A}">
                    <a16:rowId xmlns:a16="http://schemas.microsoft.com/office/drawing/2014/main" val="1791001394"/>
                  </a:ext>
                </a:extLst>
              </a:tr>
              <a:tr h="425732">
                <a:tc>
                  <a:txBody>
                    <a:bodyPr/>
                    <a:lstStyle/>
                    <a:p>
                      <a:pPr marL="6350" marR="5080" indent="-6350" algn="ctr">
                        <a:lnSpc>
                          <a:spcPct val="107000"/>
                        </a:lnSpc>
                        <a:spcAft>
                          <a:spcPts val="35"/>
                        </a:spcAft>
                      </a:pPr>
                      <a:r>
                        <a:rPr lang="en-IN" sz="1200">
                          <a:effectLst/>
                        </a:rPr>
                        <a:t>category all </a:t>
                      </a:r>
                      <a:endParaRPr lang="en-IN"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73025" marR="36830" marT="7620" marB="0"/>
                </a:tc>
                <a:tc>
                  <a:txBody>
                    <a:bodyPr/>
                    <a:lstStyle/>
                    <a:p>
                      <a:pPr marL="6350" marR="5080" indent="-6350" algn="ctr">
                        <a:lnSpc>
                          <a:spcPct val="107000"/>
                        </a:lnSpc>
                        <a:spcAft>
                          <a:spcPts val="35"/>
                        </a:spcAft>
                      </a:pPr>
                      <a:r>
                        <a:rPr lang="en-IN" sz="1200">
                          <a:effectLst/>
                        </a:rPr>
                        <a:t>For entering into all the categories of IPS. </a:t>
                      </a:r>
                      <a:endParaRPr lang="en-IN"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73025" marR="36830" marT="7620" marB="0"/>
                </a:tc>
                <a:extLst>
                  <a:ext uri="{0D108BD9-81ED-4DB2-BD59-A6C34878D82A}">
                    <a16:rowId xmlns:a16="http://schemas.microsoft.com/office/drawing/2014/main" val="626442535"/>
                  </a:ext>
                </a:extLst>
              </a:tr>
              <a:tr h="209605">
                <a:tc>
                  <a:txBody>
                    <a:bodyPr/>
                    <a:lstStyle/>
                    <a:p>
                      <a:pPr marL="6350" marR="5080" indent="-6350" algn="ctr">
                        <a:lnSpc>
                          <a:spcPct val="107000"/>
                        </a:lnSpc>
                        <a:spcAft>
                          <a:spcPts val="35"/>
                        </a:spcAft>
                      </a:pPr>
                      <a:r>
                        <a:rPr lang="en-IN" sz="1200">
                          <a:effectLst/>
                        </a:rPr>
                        <a:t>retired true </a:t>
                      </a:r>
                      <a:endParaRPr lang="en-IN"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73025" marR="36830" marT="7620" marB="0"/>
                </a:tc>
                <a:tc>
                  <a:txBody>
                    <a:bodyPr/>
                    <a:lstStyle/>
                    <a:p>
                      <a:pPr marL="6350" marR="5080" indent="-6350" algn="ctr">
                        <a:lnSpc>
                          <a:spcPct val="107000"/>
                        </a:lnSpc>
                        <a:spcAft>
                          <a:spcPts val="35"/>
                        </a:spcAft>
                      </a:pPr>
                      <a:r>
                        <a:rPr lang="en-IN" sz="1200">
                          <a:effectLst/>
                        </a:rPr>
                        <a:t>For retiring a category. </a:t>
                      </a:r>
                      <a:endParaRPr lang="en-IN"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73025" marR="36830" marT="7620" marB="0"/>
                </a:tc>
                <a:extLst>
                  <a:ext uri="{0D108BD9-81ED-4DB2-BD59-A6C34878D82A}">
                    <a16:rowId xmlns:a16="http://schemas.microsoft.com/office/drawing/2014/main" val="2540384937"/>
                  </a:ext>
                </a:extLst>
              </a:tr>
              <a:tr h="209605">
                <a:tc>
                  <a:txBody>
                    <a:bodyPr/>
                    <a:lstStyle/>
                    <a:p>
                      <a:pPr marL="6350" marR="5080" indent="-6350" algn="ctr">
                        <a:lnSpc>
                          <a:spcPct val="107000"/>
                        </a:lnSpc>
                        <a:spcAft>
                          <a:spcPts val="35"/>
                        </a:spcAft>
                      </a:pPr>
                      <a:r>
                        <a:rPr lang="en-IN" sz="1200">
                          <a:effectLst/>
                        </a:rPr>
                        <a:t>retired false </a:t>
                      </a:r>
                      <a:endParaRPr lang="en-IN"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73025" marR="36830" marT="7620" marB="0"/>
                </a:tc>
                <a:tc>
                  <a:txBody>
                    <a:bodyPr/>
                    <a:lstStyle/>
                    <a:p>
                      <a:pPr marL="6350" marR="5080" indent="-6350" algn="ctr">
                        <a:lnSpc>
                          <a:spcPct val="107000"/>
                        </a:lnSpc>
                        <a:spcAft>
                          <a:spcPts val="35"/>
                        </a:spcAft>
                      </a:pPr>
                      <a:r>
                        <a:rPr lang="en-IN" sz="1200">
                          <a:effectLst/>
                        </a:rPr>
                        <a:t>For unretiring a category. </a:t>
                      </a:r>
                      <a:endParaRPr lang="en-IN"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73025" marR="36830" marT="7620" marB="0"/>
                </a:tc>
                <a:extLst>
                  <a:ext uri="{0D108BD9-81ED-4DB2-BD59-A6C34878D82A}">
                    <a16:rowId xmlns:a16="http://schemas.microsoft.com/office/drawing/2014/main" val="356629307"/>
                  </a:ext>
                </a:extLst>
              </a:tr>
              <a:tr h="857985">
                <a:tc>
                  <a:txBody>
                    <a:bodyPr/>
                    <a:lstStyle/>
                    <a:p>
                      <a:pPr marL="6350" marR="33020" indent="-6350" algn="ctr">
                        <a:lnSpc>
                          <a:spcPct val="107000"/>
                        </a:lnSpc>
                        <a:spcAft>
                          <a:spcPts val="35"/>
                        </a:spcAft>
                      </a:pPr>
                      <a:r>
                        <a:rPr lang="en-IN" sz="1200">
                          <a:effectLst/>
                        </a:rPr>
                        <a:t>category (name) basic  </a:t>
                      </a:r>
                      <a:endParaRPr lang="en-IN"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73025" marR="36830" marT="7620" marB="0"/>
                </a:tc>
                <a:tc>
                  <a:txBody>
                    <a:bodyPr/>
                    <a:lstStyle/>
                    <a:p>
                      <a:pPr marL="6350" indent="-6350" algn="ctr">
                        <a:lnSpc>
                          <a:spcPct val="107000"/>
                        </a:lnSpc>
                        <a:spcAft>
                          <a:spcPts val="35"/>
                        </a:spcAft>
                      </a:pPr>
                      <a:r>
                        <a:rPr lang="en-IN" sz="1200">
                          <a:effectLst/>
                        </a:rPr>
                        <a:t>For entering into a category which we made earlier as IPS rule. And unretiring all the basic categories of this rule. </a:t>
                      </a:r>
                      <a:endParaRPr lang="en-IN"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73025" marR="36830" marT="7620" marB="0"/>
                </a:tc>
                <a:extLst>
                  <a:ext uri="{0D108BD9-81ED-4DB2-BD59-A6C34878D82A}">
                    <a16:rowId xmlns:a16="http://schemas.microsoft.com/office/drawing/2014/main" val="1763020279"/>
                  </a:ext>
                </a:extLst>
              </a:tr>
              <a:tr h="209605">
                <a:tc>
                  <a:txBody>
                    <a:bodyPr/>
                    <a:lstStyle/>
                    <a:p>
                      <a:pPr marL="6350" marR="33020" indent="-6350" algn="ctr">
                        <a:lnSpc>
                          <a:spcPct val="107000"/>
                        </a:lnSpc>
                        <a:spcAft>
                          <a:spcPts val="35"/>
                        </a:spcAft>
                      </a:pPr>
                      <a:r>
                        <a:rPr lang="en-IN" sz="1200">
                          <a:effectLst/>
                        </a:rPr>
                        <a:t>int  (interface_name) </a:t>
                      </a:r>
                      <a:endParaRPr lang="en-IN"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73025" marR="36830" marT="7620" marB="0"/>
                </a:tc>
                <a:tc>
                  <a:txBody>
                    <a:bodyPr/>
                    <a:lstStyle/>
                    <a:p>
                      <a:pPr marL="6350" marR="33020" indent="-6350" algn="ctr">
                        <a:lnSpc>
                          <a:spcPct val="107000"/>
                        </a:lnSpc>
                        <a:spcAft>
                          <a:spcPts val="35"/>
                        </a:spcAft>
                      </a:pPr>
                      <a:r>
                        <a:rPr lang="en-IN" sz="1200">
                          <a:effectLst/>
                        </a:rPr>
                        <a:t>To enter into an interface. </a:t>
                      </a:r>
                      <a:endParaRPr lang="en-IN"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73025" marR="36830" marT="7620" marB="0"/>
                </a:tc>
                <a:extLst>
                  <a:ext uri="{0D108BD9-81ED-4DB2-BD59-A6C34878D82A}">
                    <a16:rowId xmlns:a16="http://schemas.microsoft.com/office/drawing/2014/main" val="1948140328"/>
                  </a:ext>
                </a:extLst>
              </a:tr>
              <a:tr h="425732">
                <a:tc>
                  <a:txBody>
                    <a:bodyPr/>
                    <a:lstStyle/>
                    <a:p>
                      <a:pPr marL="6350" marR="33020" indent="-6350" algn="ctr">
                        <a:lnSpc>
                          <a:spcPct val="107000"/>
                        </a:lnSpc>
                        <a:spcAft>
                          <a:spcPts val="35"/>
                        </a:spcAft>
                      </a:pPr>
                      <a:r>
                        <a:rPr lang="en-IN" sz="1200">
                          <a:effectLst/>
                        </a:rPr>
                        <a:t>ip ips (rule_name) out </a:t>
                      </a:r>
                      <a:endParaRPr lang="en-IN"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73025" marR="36830" marT="7620" marB="0"/>
                </a:tc>
                <a:tc>
                  <a:txBody>
                    <a:bodyPr/>
                    <a:lstStyle/>
                    <a:p>
                      <a:pPr marL="6350" indent="-6350" algn="ctr">
                        <a:lnSpc>
                          <a:spcPct val="107000"/>
                        </a:lnSpc>
                        <a:spcAft>
                          <a:spcPts val="35"/>
                        </a:spcAft>
                      </a:pPr>
                      <a:r>
                        <a:rPr lang="en-IN" sz="1200">
                          <a:effectLst/>
                        </a:rPr>
                        <a:t>To apply the IPS signature inward at a interface. </a:t>
                      </a:r>
                      <a:endParaRPr lang="en-IN"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73025" marR="36830" marT="7620" marB="0"/>
                </a:tc>
                <a:extLst>
                  <a:ext uri="{0D108BD9-81ED-4DB2-BD59-A6C34878D82A}">
                    <a16:rowId xmlns:a16="http://schemas.microsoft.com/office/drawing/2014/main" val="2550258997"/>
                  </a:ext>
                </a:extLst>
              </a:tr>
              <a:tr h="425732">
                <a:tc>
                  <a:txBody>
                    <a:bodyPr/>
                    <a:lstStyle/>
                    <a:p>
                      <a:pPr marL="6350" marR="33020" indent="-6350" algn="ctr">
                        <a:lnSpc>
                          <a:spcPct val="107000"/>
                        </a:lnSpc>
                        <a:spcAft>
                          <a:spcPts val="35"/>
                        </a:spcAft>
                      </a:pPr>
                      <a:r>
                        <a:rPr lang="en-IN" sz="1200">
                          <a:effectLst/>
                        </a:rPr>
                        <a:t>logging on </a:t>
                      </a:r>
                      <a:endParaRPr lang="en-IN"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73025" marR="36830" marT="7620" marB="0"/>
                </a:tc>
                <a:tc>
                  <a:txBody>
                    <a:bodyPr/>
                    <a:lstStyle/>
                    <a:p>
                      <a:pPr marL="6350" indent="-6350" algn="ctr">
                        <a:lnSpc>
                          <a:spcPct val="107000"/>
                        </a:lnSpc>
                        <a:spcAft>
                          <a:spcPts val="35"/>
                        </a:spcAft>
                      </a:pPr>
                      <a:r>
                        <a:rPr lang="en-IN" sz="1200">
                          <a:effectLst/>
                        </a:rPr>
                        <a:t>Turning on the logging capability of the router. </a:t>
                      </a:r>
                      <a:endParaRPr lang="en-IN"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73025" marR="36830" marT="7620" marB="0"/>
                </a:tc>
                <a:extLst>
                  <a:ext uri="{0D108BD9-81ED-4DB2-BD59-A6C34878D82A}">
                    <a16:rowId xmlns:a16="http://schemas.microsoft.com/office/drawing/2014/main" val="2220287739"/>
                  </a:ext>
                </a:extLst>
              </a:tr>
              <a:tr h="425732">
                <a:tc>
                  <a:txBody>
                    <a:bodyPr/>
                    <a:lstStyle/>
                    <a:p>
                      <a:pPr marL="6350" marR="33020" indent="-6350" algn="ctr">
                        <a:lnSpc>
                          <a:spcPct val="107000"/>
                        </a:lnSpc>
                        <a:spcAft>
                          <a:spcPts val="35"/>
                        </a:spcAft>
                      </a:pPr>
                      <a:r>
                        <a:rPr lang="en-IN" sz="1200">
                          <a:effectLst/>
                        </a:rPr>
                        <a:t>logging host (ip_address) </a:t>
                      </a:r>
                      <a:endParaRPr lang="en-IN"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73025" marR="36830" marT="7620" marB="0"/>
                </a:tc>
                <a:tc>
                  <a:txBody>
                    <a:bodyPr/>
                    <a:lstStyle/>
                    <a:p>
                      <a:pPr marL="6350" marR="33020" indent="-6350" algn="ctr">
                        <a:lnSpc>
                          <a:spcPct val="107000"/>
                        </a:lnSpc>
                        <a:spcAft>
                          <a:spcPts val="35"/>
                        </a:spcAft>
                      </a:pPr>
                      <a:r>
                        <a:rPr lang="en-IN" sz="1200">
                          <a:effectLst/>
                        </a:rPr>
                        <a:t>Assigning the syslog server for logging  </a:t>
                      </a:r>
                      <a:endParaRPr lang="en-IN"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73025" marR="36830" marT="7620" marB="0"/>
                </a:tc>
                <a:extLst>
                  <a:ext uri="{0D108BD9-81ED-4DB2-BD59-A6C34878D82A}">
                    <a16:rowId xmlns:a16="http://schemas.microsoft.com/office/drawing/2014/main" val="3108258362"/>
                  </a:ext>
                </a:extLst>
              </a:tr>
              <a:tr h="425732">
                <a:tc>
                  <a:txBody>
                    <a:bodyPr/>
                    <a:lstStyle/>
                    <a:p>
                      <a:pPr marL="6350" marR="33020" indent="-6350" algn="ctr">
                        <a:lnSpc>
                          <a:spcPct val="107000"/>
                        </a:lnSpc>
                        <a:spcAft>
                          <a:spcPts val="35"/>
                        </a:spcAft>
                      </a:pPr>
                      <a:r>
                        <a:rPr lang="en-IN" sz="1200">
                          <a:effectLst/>
                        </a:rPr>
                        <a:t>service timestamps log datetime msec </a:t>
                      </a:r>
                      <a:endParaRPr lang="en-IN"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73025" marR="36830" marT="7620" marB="0"/>
                </a:tc>
                <a:tc>
                  <a:txBody>
                    <a:bodyPr/>
                    <a:lstStyle/>
                    <a:p>
                      <a:pPr marL="6350" indent="-6350" algn="ctr">
                        <a:lnSpc>
                          <a:spcPct val="107000"/>
                        </a:lnSpc>
                        <a:spcAft>
                          <a:spcPts val="35"/>
                        </a:spcAft>
                      </a:pPr>
                      <a:r>
                        <a:rPr lang="en-IN" sz="1200">
                          <a:effectLst/>
                        </a:rPr>
                        <a:t>To synchronize clock between system clock and log message. </a:t>
                      </a:r>
                      <a:endParaRPr lang="en-IN"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73025" marR="36830" marT="7620" marB="0"/>
                </a:tc>
                <a:extLst>
                  <a:ext uri="{0D108BD9-81ED-4DB2-BD59-A6C34878D82A}">
                    <a16:rowId xmlns:a16="http://schemas.microsoft.com/office/drawing/2014/main" val="1785595863"/>
                  </a:ext>
                </a:extLst>
              </a:tr>
              <a:tr h="641858">
                <a:tc>
                  <a:txBody>
                    <a:bodyPr/>
                    <a:lstStyle/>
                    <a:p>
                      <a:pPr marL="6350" marR="33020" indent="-6350" algn="ctr">
                        <a:lnSpc>
                          <a:spcPct val="107000"/>
                        </a:lnSpc>
                        <a:spcAft>
                          <a:spcPts val="35"/>
                        </a:spcAft>
                      </a:pPr>
                      <a:r>
                        <a:rPr lang="en-IN" sz="1200">
                          <a:effectLst/>
                        </a:rPr>
                        <a:t>ip ips signature-definition </a:t>
                      </a:r>
                      <a:endParaRPr lang="en-IN"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73025" marR="36830" marT="7620" marB="0"/>
                </a:tc>
                <a:tc>
                  <a:txBody>
                    <a:bodyPr/>
                    <a:lstStyle/>
                    <a:p>
                      <a:pPr marL="6350" indent="-6350" algn="ctr">
                        <a:lnSpc>
                          <a:spcPct val="107000"/>
                        </a:lnSpc>
                        <a:spcAft>
                          <a:spcPts val="35"/>
                        </a:spcAft>
                      </a:pPr>
                      <a:r>
                        <a:rPr lang="en-IN" sz="1200" dirty="0">
                          <a:effectLst/>
                        </a:rPr>
                        <a:t>To enter a specific signature and change the definition of that signature  </a:t>
                      </a:r>
                      <a:endParaRPr lang="en-IN"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73025" marR="36830" marT="7620" marB="0"/>
                </a:tc>
                <a:extLst>
                  <a:ext uri="{0D108BD9-81ED-4DB2-BD59-A6C34878D82A}">
                    <a16:rowId xmlns:a16="http://schemas.microsoft.com/office/drawing/2014/main" val="2324799766"/>
                  </a:ext>
                </a:extLst>
              </a:tr>
            </a:tbl>
          </a:graphicData>
        </a:graphic>
      </p:graphicFrame>
    </p:spTree>
    <p:extLst>
      <p:ext uri="{BB962C8B-B14F-4D97-AF65-F5344CB8AC3E}">
        <p14:creationId xmlns:p14="http://schemas.microsoft.com/office/powerpoint/2010/main" val="1452465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FC209-7457-F15A-906E-B0E75810842B}"/>
              </a:ext>
            </a:extLst>
          </p:cNvPr>
          <p:cNvSpPr>
            <a:spLocks noGrp="1"/>
          </p:cNvSpPr>
          <p:nvPr>
            <p:ph type="title"/>
          </p:nvPr>
        </p:nvSpPr>
        <p:spPr/>
        <p:txBody>
          <a:bodyPr/>
          <a:lstStyle/>
          <a:p>
            <a:r>
              <a:rPr lang="en-IN" dirty="0"/>
              <a:t>Future Work:</a:t>
            </a:r>
            <a:endParaRPr lang="en-US" dirty="0"/>
          </a:p>
        </p:txBody>
      </p:sp>
      <p:sp>
        <p:nvSpPr>
          <p:cNvPr id="3" name="Content Placeholder 2">
            <a:extLst>
              <a:ext uri="{FF2B5EF4-FFF2-40B4-BE49-F238E27FC236}">
                <a16:creationId xmlns:a16="http://schemas.microsoft.com/office/drawing/2014/main" id="{CCD8798A-B0BE-9383-2577-B0990F259644}"/>
              </a:ext>
            </a:extLst>
          </p:cNvPr>
          <p:cNvSpPr>
            <a:spLocks noGrp="1"/>
          </p:cNvSpPr>
          <p:nvPr>
            <p:ph idx="1"/>
          </p:nvPr>
        </p:nvSpPr>
        <p:spPr/>
        <p:txBody>
          <a:bodyPr/>
          <a:lstStyle/>
          <a:p>
            <a:pPr marL="6350" marR="98425" indent="-6350">
              <a:lnSpc>
                <a:spcPct val="103000"/>
              </a:lnSpc>
              <a:spcAft>
                <a:spcPts val="35"/>
              </a:spcAft>
            </a:pPr>
            <a:r>
              <a:rPr lang="en-IN" sz="1800" dirty="0">
                <a:solidFill>
                  <a:srgbClr val="000000"/>
                </a:solidFill>
                <a:effectLst/>
                <a:latin typeface="Times New Roman" panose="02020603050405020304" pitchFamily="18" charset="0"/>
                <a:ea typeface="Times New Roman" panose="02020603050405020304" pitchFamily="18" charset="0"/>
              </a:rPr>
              <a:t>In future reference we need to work on the Honeypot System to implement and work the Intrusion Prevention System along with the Intrusion Detection System. </a:t>
            </a:r>
          </a:p>
          <a:p>
            <a:pPr marL="0" indent="0" algn="l">
              <a:buNone/>
            </a:pPr>
            <a:br>
              <a:rPr lang="en-IN" b="0" i="0" dirty="0">
                <a:solidFill>
                  <a:schemeClr val="tx1"/>
                </a:solidFill>
                <a:effectLst/>
                <a:latin typeface="Söhne"/>
              </a:rPr>
            </a:br>
            <a:endParaRPr lang="en-IN" b="0" i="0" dirty="0">
              <a:solidFill>
                <a:schemeClr val="tx1"/>
              </a:solidFill>
              <a:effectLst/>
              <a:latin typeface="Söhne"/>
            </a:endParaRPr>
          </a:p>
          <a:p>
            <a:pPr marL="0" indent="0">
              <a:buNone/>
            </a:pPr>
            <a:endParaRPr lang="en-US" dirty="0"/>
          </a:p>
        </p:txBody>
      </p:sp>
      <p:pic>
        <p:nvPicPr>
          <p:cNvPr id="4" name="Picture 4" descr="IIT Jodhpur - Wikipedia">
            <a:extLst>
              <a:ext uri="{FF2B5EF4-FFF2-40B4-BE49-F238E27FC236}">
                <a16:creationId xmlns:a16="http://schemas.microsoft.com/office/drawing/2014/main" id="{CFD4E443-1F25-1A4E-744A-0EED1D5DF38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68166" y="5477328"/>
            <a:ext cx="1016000" cy="106740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6C67806D-00B1-F5E8-71D8-2FEEAC1FCB33}"/>
              </a:ext>
            </a:extLst>
          </p:cNvPr>
          <p:cNvPicPr>
            <a:picLocks noChangeAspect="1"/>
          </p:cNvPicPr>
          <p:nvPr/>
        </p:nvPicPr>
        <p:blipFill>
          <a:blip r:embed="rId3"/>
          <a:stretch>
            <a:fillRect/>
          </a:stretch>
        </p:blipFill>
        <p:spPr>
          <a:xfrm>
            <a:off x="996066" y="3012954"/>
            <a:ext cx="2998076" cy="2998076"/>
          </a:xfrm>
          <a:prstGeom prst="rect">
            <a:avLst/>
          </a:prstGeom>
        </p:spPr>
      </p:pic>
      <p:pic>
        <p:nvPicPr>
          <p:cNvPr id="6" name="Picture 5">
            <a:extLst>
              <a:ext uri="{FF2B5EF4-FFF2-40B4-BE49-F238E27FC236}">
                <a16:creationId xmlns:a16="http://schemas.microsoft.com/office/drawing/2014/main" id="{AF2FDB94-0BF6-3D7E-5431-E7C8ACB00943}"/>
              </a:ext>
            </a:extLst>
          </p:cNvPr>
          <p:cNvPicPr>
            <a:picLocks noChangeAspect="1"/>
          </p:cNvPicPr>
          <p:nvPr/>
        </p:nvPicPr>
        <p:blipFill>
          <a:blip r:embed="rId4"/>
          <a:stretch>
            <a:fillRect/>
          </a:stretch>
        </p:blipFill>
        <p:spPr>
          <a:xfrm>
            <a:off x="4364663" y="3012954"/>
            <a:ext cx="4109608" cy="2998076"/>
          </a:xfrm>
          <a:prstGeom prst="rect">
            <a:avLst/>
          </a:prstGeom>
        </p:spPr>
      </p:pic>
    </p:spTree>
    <p:extLst>
      <p:ext uri="{BB962C8B-B14F-4D97-AF65-F5344CB8AC3E}">
        <p14:creationId xmlns:p14="http://schemas.microsoft.com/office/powerpoint/2010/main" val="21019397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FC209-7457-F15A-906E-B0E75810842B}"/>
              </a:ext>
            </a:extLst>
          </p:cNvPr>
          <p:cNvSpPr>
            <a:spLocks noGrp="1"/>
          </p:cNvSpPr>
          <p:nvPr>
            <p:ph type="title"/>
          </p:nvPr>
        </p:nvSpPr>
        <p:spPr>
          <a:xfrm>
            <a:off x="1730547" y="313267"/>
            <a:ext cx="9665302" cy="1591733"/>
          </a:xfrm>
        </p:spPr>
        <p:txBody>
          <a:bodyPr/>
          <a:lstStyle/>
          <a:p>
            <a:r>
              <a:rPr lang="en-US" dirty="0"/>
              <a:t>Summary</a:t>
            </a:r>
          </a:p>
        </p:txBody>
      </p:sp>
      <p:pic>
        <p:nvPicPr>
          <p:cNvPr id="4" name="Picture 4" descr="IIT Jodhpur - Wikipedia">
            <a:extLst>
              <a:ext uri="{FF2B5EF4-FFF2-40B4-BE49-F238E27FC236}">
                <a16:creationId xmlns:a16="http://schemas.microsoft.com/office/drawing/2014/main" id="{609E89F1-F15E-CA3F-871F-B1D58F08ACF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70068" y="5477328"/>
            <a:ext cx="1016000" cy="1067405"/>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7A0A3FD2-B440-3E94-D050-B0EA18BFFC51}"/>
              </a:ext>
            </a:extLst>
          </p:cNvPr>
          <p:cNvSpPr txBox="1"/>
          <p:nvPr/>
        </p:nvSpPr>
        <p:spPr>
          <a:xfrm>
            <a:off x="905931" y="1479001"/>
            <a:ext cx="9555521" cy="5507470"/>
          </a:xfrm>
          <a:prstGeom prst="rect">
            <a:avLst/>
          </a:prstGeom>
          <a:noFill/>
        </p:spPr>
        <p:txBody>
          <a:bodyPr wrap="square">
            <a:spAutoFit/>
          </a:bodyPr>
          <a:lstStyle/>
          <a:p>
            <a:pPr marL="6350" marR="98425" indent="-6350">
              <a:lnSpc>
                <a:spcPct val="103000"/>
              </a:lnSpc>
              <a:spcAft>
                <a:spcPts val="35"/>
              </a:spcAft>
            </a:pPr>
            <a:r>
              <a:rPr lang="en-IN" sz="1800" dirty="0">
                <a:solidFill>
                  <a:srgbClr val="000000"/>
                </a:solidFill>
                <a:effectLst/>
                <a:latin typeface="Times New Roman" panose="02020603050405020304" pitchFamily="18" charset="0"/>
                <a:ea typeface="Times New Roman" panose="02020603050405020304" pitchFamily="18" charset="0"/>
              </a:rPr>
              <a:t>An IDS is basically a software or device that is categorised into two common parts one is </a:t>
            </a:r>
          </a:p>
          <a:p>
            <a:pPr marL="6350" marR="98425" indent="-6350">
              <a:lnSpc>
                <a:spcPct val="103000"/>
              </a:lnSpc>
              <a:spcAft>
                <a:spcPts val="35"/>
              </a:spcAft>
            </a:pPr>
            <a:r>
              <a:rPr lang="en-IN" sz="1800" dirty="0">
                <a:solidFill>
                  <a:srgbClr val="000000"/>
                </a:solidFill>
                <a:effectLst/>
                <a:latin typeface="Times New Roman" panose="02020603050405020304" pitchFamily="18" charset="0"/>
                <a:ea typeface="Times New Roman" panose="02020603050405020304" pitchFamily="18" charset="0"/>
              </a:rPr>
              <a:t>NID i.e. Network Intrusion Detection and second is HID. In this project I have implemented </a:t>
            </a:r>
          </a:p>
          <a:p>
            <a:pPr marL="6350" marR="98425" indent="-6350">
              <a:lnSpc>
                <a:spcPct val="103000"/>
              </a:lnSpc>
              <a:spcAft>
                <a:spcPts val="35"/>
              </a:spcAft>
            </a:pPr>
            <a:r>
              <a:rPr lang="en-IN" sz="1800" dirty="0">
                <a:solidFill>
                  <a:srgbClr val="000000"/>
                </a:solidFill>
                <a:effectLst/>
                <a:latin typeface="Times New Roman" panose="02020603050405020304" pitchFamily="18" charset="0"/>
                <a:ea typeface="Times New Roman" panose="02020603050405020304" pitchFamily="18" charset="0"/>
              </a:rPr>
              <a:t>Intrusion Detection System by creating 3 different networks .Implementing the IDS is very challenging task as it needs the implementor to have proper knowledge with prior knowledge with some common and special network devices and ethernet cables Here are some ‘can’s and ‘can not’s about the IDS. </a:t>
            </a:r>
          </a:p>
          <a:p>
            <a:pPr marL="342900" marR="98425" lvl="0" indent="-342900" fontAlgn="base">
              <a:lnSpc>
                <a:spcPct val="103000"/>
              </a:lnSpc>
              <a:spcAft>
                <a:spcPts val="35"/>
              </a:spcAft>
              <a:buClr>
                <a:srgbClr val="000000"/>
              </a:buClr>
              <a:buSzPts val="1200"/>
              <a:buFont typeface="Symbol" pitchFamily="2" charset="2"/>
              <a:buChar char="-"/>
            </a:pPr>
            <a:r>
              <a:rPr lang="en-IN" sz="1800"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CAN recognize and report alterations to data. </a:t>
            </a:r>
          </a:p>
          <a:p>
            <a:pPr marL="342900" marR="98425" lvl="0" indent="-342900" fontAlgn="base">
              <a:lnSpc>
                <a:spcPct val="103000"/>
              </a:lnSpc>
              <a:spcAft>
                <a:spcPts val="35"/>
              </a:spcAft>
              <a:buClr>
                <a:srgbClr val="000000"/>
              </a:buClr>
              <a:buSzPts val="1200"/>
              <a:buFont typeface="Symbol" pitchFamily="2" charset="2"/>
              <a:buChar char="-"/>
            </a:pPr>
            <a:r>
              <a:rPr lang="en-IN" sz="1800"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CAN detect when your system is under attack. </a:t>
            </a:r>
          </a:p>
          <a:p>
            <a:pPr marL="342900" marR="98425" lvl="0" indent="-342900" fontAlgn="base">
              <a:lnSpc>
                <a:spcPct val="103000"/>
              </a:lnSpc>
              <a:spcAft>
                <a:spcPts val="35"/>
              </a:spcAft>
              <a:buClr>
                <a:srgbClr val="000000"/>
              </a:buClr>
              <a:buSzPts val="1200"/>
              <a:buFont typeface="Symbol" pitchFamily="2" charset="2"/>
              <a:buChar char="-"/>
            </a:pPr>
            <a:r>
              <a:rPr lang="en-IN" sz="1800"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CAN detect errors in your system configuration. </a:t>
            </a:r>
          </a:p>
          <a:p>
            <a:pPr marL="342900" marR="98425" lvl="0" indent="-342900" fontAlgn="base">
              <a:lnSpc>
                <a:spcPct val="103000"/>
              </a:lnSpc>
              <a:spcAft>
                <a:spcPts val="35"/>
              </a:spcAft>
              <a:buClr>
                <a:srgbClr val="000000"/>
              </a:buClr>
              <a:buSzPts val="1200"/>
              <a:buFont typeface="Symbol" pitchFamily="2" charset="2"/>
              <a:buChar char="-"/>
            </a:pPr>
            <a:r>
              <a:rPr lang="en-IN" sz="1800"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CAN NOT analyse all the traffic on a busy network. </a:t>
            </a:r>
          </a:p>
          <a:p>
            <a:pPr marL="342900" marR="98425" lvl="0" indent="-342900" fontAlgn="base">
              <a:lnSpc>
                <a:spcPct val="103000"/>
              </a:lnSpc>
              <a:spcAft>
                <a:spcPts val="35"/>
              </a:spcAft>
              <a:buClr>
                <a:srgbClr val="000000"/>
              </a:buClr>
              <a:buSzPts val="1200"/>
              <a:buFont typeface="Symbol" pitchFamily="2" charset="2"/>
              <a:buChar char="-"/>
            </a:pPr>
            <a:r>
              <a:rPr lang="en-IN" sz="1800"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CAN NOT prevent system from that attack which it detects. </a:t>
            </a:r>
          </a:p>
          <a:p>
            <a:pPr marL="342900" marR="98425" lvl="0" indent="-342900" fontAlgn="base">
              <a:lnSpc>
                <a:spcPct val="103000"/>
              </a:lnSpc>
              <a:spcAft>
                <a:spcPts val="35"/>
              </a:spcAft>
              <a:buClr>
                <a:srgbClr val="000000"/>
              </a:buClr>
              <a:buSzPts val="1200"/>
              <a:buFont typeface="Symbol" pitchFamily="2" charset="2"/>
              <a:buChar char="-"/>
            </a:pPr>
            <a:r>
              <a:rPr lang="en-IN" sz="1800"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CAN NOT deal with some of the modern network hardware and features. </a:t>
            </a:r>
          </a:p>
          <a:p>
            <a:pPr marL="6350" indent="-6350">
              <a:lnSpc>
                <a:spcPct val="107000"/>
              </a:lnSpc>
              <a:spcAft>
                <a:spcPts val="35"/>
              </a:spcAft>
            </a:pPr>
            <a:r>
              <a:rPr lang="en-IN" sz="1800" dirty="0">
                <a:solidFill>
                  <a:srgbClr val="000000"/>
                </a:solidFill>
                <a:effectLst/>
                <a:latin typeface="Times New Roman" panose="02020603050405020304" pitchFamily="18" charset="0"/>
                <a:ea typeface="Times New Roman" panose="02020603050405020304" pitchFamily="18" charset="0"/>
              </a:rPr>
              <a:t> </a:t>
            </a:r>
          </a:p>
          <a:p>
            <a:pPr marL="6350" marR="98425" indent="-6350">
              <a:lnSpc>
                <a:spcPct val="103000"/>
              </a:lnSpc>
              <a:spcAft>
                <a:spcPts val="35"/>
              </a:spcAft>
            </a:pPr>
            <a:r>
              <a:rPr lang="en-IN" sz="1800" dirty="0">
                <a:solidFill>
                  <a:srgbClr val="000000"/>
                </a:solidFill>
                <a:effectLst/>
                <a:latin typeface="Times New Roman" panose="02020603050405020304" pitchFamily="18" charset="0"/>
                <a:ea typeface="Times New Roman" panose="02020603050405020304" pitchFamily="18" charset="0"/>
              </a:rPr>
              <a:t>The aim of this project was to build a security technique to secure a network for malicious activity. This project was a great learning opportunity for all of us as we come to know some new things which we don’t. There were many difficulties for us during the whole process but we didn’t lose hope and tried to complete this as soon as possible.  </a:t>
            </a:r>
          </a:p>
          <a:p>
            <a:pPr marL="6350" marR="98425" indent="-6350">
              <a:lnSpc>
                <a:spcPct val="103000"/>
              </a:lnSpc>
              <a:spcAft>
                <a:spcPts val="35"/>
              </a:spcAft>
            </a:pPr>
            <a:endParaRPr lang="en-IN" sz="1800" dirty="0">
              <a:solidFill>
                <a:srgbClr val="000000"/>
              </a:solidFill>
              <a:effectLst/>
              <a:latin typeface="Times New Roman" panose="02020603050405020304" pitchFamily="18" charset="0"/>
              <a:ea typeface="Times New Roman" panose="02020603050405020304" pitchFamily="18" charset="0"/>
            </a:endParaRPr>
          </a:p>
          <a:p>
            <a:pPr marL="6350" marR="98425" indent="-6350">
              <a:lnSpc>
                <a:spcPct val="103000"/>
              </a:lnSpc>
              <a:spcAft>
                <a:spcPts val="35"/>
              </a:spcAft>
            </a:pPr>
            <a:endParaRPr lang="en-IN" sz="1800" dirty="0">
              <a:solidFill>
                <a:srgbClr val="000000"/>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9198269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6552E0F-F314-F282-CBCC-288602CC7A1B}"/>
              </a:ext>
            </a:extLst>
          </p:cNvPr>
          <p:cNvSpPr>
            <a:spLocks noGrp="1"/>
          </p:cNvSpPr>
          <p:nvPr>
            <p:ph idx="1"/>
          </p:nvPr>
        </p:nvSpPr>
        <p:spPr>
          <a:xfrm>
            <a:off x="4849527" y="3006903"/>
            <a:ext cx="8915400" cy="3777622"/>
          </a:xfrm>
        </p:spPr>
        <p:txBody>
          <a:bodyPr>
            <a:normAutofit/>
          </a:bodyPr>
          <a:lstStyle/>
          <a:p>
            <a:pPr marL="0" indent="0">
              <a:buNone/>
            </a:pPr>
            <a:r>
              <a:rPr lang="en-US" sz="2800" dirty="0"/>
              <a:t>Thankyou</a:t>
            </a:r>
          </a:p>
        </p:txBody>
      </p:sp>
    </p:spTree>
    <p:extLst>
      <p:ext uri="{BB962C8B-B14F-4D97-AF65-F5344CB8AC3E}">
        <p14:creationId xmlns:p14="http://schemas.microsoft.com/office/powerpoint/2010/main" val="42905377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FC209-7457-F15A-906E-B0E75810842B}"/>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CCD8798A-B0BE-9383-2577-B0990F259644}"/>
              </a:ext>
            </a:extLst>
          </p:cNvPr>
          <p:cNvSpPr>
            <a:spLocks noGrp="1"/>
          </p:cNvSpPr>
          <p:nvPr>
            <p:ph idx="1"/>
          </p:nvPr>
        </p:nvSpPr>
        <p:spPr/>
        <p:txBody>
          <a:bodyPr/>
          <a:lstStyle/>
          <a:p>
            <a:pPr>
              <a:buFont typeface="Arial" panose="020B0604020202020204" pitchFamily="34" charset="0"/>
              <a:buChar char="•"/>
            </a:pPr>
            <a:r>
              <a:rPr lang="en-IN" sz="1800" dirty="0">
                <a:solidFill>
                  <a:srgbClr val="000000"/>
                </a:solidFill>
                <a:effectLst/>
                <a:latin typeface="Times New Roman" panose="02020603050405020304" pitchFamily="18" charset="0"/>
                <a:ea typeface="Times New Roman" panose="02020603050405020304" pitchFamily="18" charset="0"/>
              </a:rPr>
              <a:t>An IDS is basically a software or device that is categorised into two common parts one is NID i.e. Network Intrusion Detection and second is HID i.e. Host Intrusion Detection. The work of both the NID &amp; HID is same but their level is different. But IDS are categorised into 5 types – NIDS, HIDS, PIDS, Hybrid IDS &amp; APIDS. Work is same to detect intrusions but they are used at different levels. </a:t>
            </a:r>
          </a:p>
          <a:p>
            <a:pPr marL="0" indent="0" algn="l">
              <a:buNone/>
            </a:pPr>
            <a:br>
              <a:rPr lang="en-IN" b="0" i="0" dirty="0">
                <a:solidFill>
                  <a:schemeClr val="tx1"/>
                </a:solidFill>
                <a:effectLst/>
                <a:latin typeface="Söhne"/>
              </a:rPr>
            </a:br>
            <a:endParaRPr lang="en-IN" b="0" i="0" dirty="0">
              <a:solidFill>
                <a:schemeClr val="tx1"/>
              </a:solidFill>
              <a:effectLst/>
              <a:latin typeface="Söhne"/>
            </a:endParaRPr>
          </a:p>
          <a:p>
            <a:pPr marL="0" indent="0">
              <a:buNone/>
            </a:pPr>
            <a:endParaRPr lang="en-US" dirty="0"/>
          </a:p>
        </p:txBody>
      </p:sp>
      <p:pic>
        <p:nvPicPr>
          <p:cNvPr id="4" name="Picture 4" descr="IIT Jodhpur - Wikipedia">
            <a:extLst>
              <a:ext uri="{FF2B5EF4-FFF2-40B4-BE49-F238E27FC236}">
                <a16:creationId xmlns:a16="http://schemas.microsoft.com/office/drawing/2014/main" id="{E5166C0B-CDAD-D7E3-F9A2-5725A4DE1B9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70068" y="5477328"/>
            <a:ext cx="1016000" cy="106740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96E013D8-354F-10AD-1C0A-1DFAC807CB18}"/>
              </a:ext>
            </a:extLst>
          </p:cNvPr>
          <p:cNvPicPr/>
          <p:nvPr/>
        </p:nvPicPr>
        <p:blipFill>
          <a:blip r:embed="rId3"/>
          <a:stretch>
            <a:fillRect/>
          </a:stretch>
        </p:blipFill>
        <p:spPr>
          <a:xfrm>
            <a:off x="2923853" y="3815722"/>
            <a:ext cx="5029200" cy="2095500"/>
          </a:xfrm>
          <a:prstGeom prst="rect">
            <a:avLst/>
          </a:prstGeom>
        </p:spPr>
      </p:pic>
    </p:spTree>
    <p:extLst>
      <p:ext uri="{BB962C8B-B14F-4D97-AF65-F5344CB8AC3E}">
        <p14:creationId xmlns:p14="http://schemas.microsoft.com/office/powerpoint/2010/main" val="10133710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FC209-7457-F15A-906E-B0E75810842B}"/>
              </a:ext>
            </a:extLst>
          </p:cNvPr>
          <p:cNvSpPr>
            <a:spLocks noGrp="1"/>
          </p:cNvSpPr>
          <p:nvPr>
            <p:ph type="title"/>
          </p:nvPr>
        </p:nvSpPr>
        <p:spPr/>
        <p:txBody>
          <a:bodyPr/>
          <a:lstStyle/>
          <a:p>
            <a:r>
              <a:rPr lang="en-US" dirty="0"/>
              <a:t>Problem Statement</a:t>
            </a:r>
          </a:p>
        </p:txBody>
      </p:sp>
      <p:sp>
        <p:nvSpPr>
          <p:cNvPr id="3" name="Content Placeholder 2">
            <a:extLst>
              <a:ext uri="{FF2B5EF4-FFF2-40B4-BE49-F238E27FC236}">
                <a16:creationId xmlns:a16="http://schemas.microsoft.com/office/drawing/2014/main" id="{CCD8798A-B0BE-9383-2577-B0990F259644}"/>
              </a:ext>
            </a:extLst>
          </p:cNvPr>
          <p:cNvSpPr>
            <a:spLocks noGrp="1"/>
          </p:cNvSpPr>
          <p:nvPr>
            <p:ph idx="1"/>
          </p:nvPr>
        </p:nvSpPr>
        <p:spPr/>
        <p:txBody>
          <a:bodyPr>
            <a:normAutofit fontScale="92500" lnSpcReduction="20000"/>
          </a:bodyPr>
          <a:lstStyle/>
          <a:p>
            <a:pPr marL="6350" marR="87630" indent="-6350">
              <a:lnSpc>
                <a:spcPct val="103000"/>
              </a:lnSpc>
              <a:spcAft>
                <a:spcPts val="60"/>
              </a:spcAft>
            </a:pPr>
            <a:r>
              <a:rPr lang="en-IN" sz="1800" dirty="0">
                <a:solidFill>
                  <a:srgbClr val="000000"/>
                </a:solidFill>
                <a:effectLst/>
                <a:latin typeface="Times New Roman" panose="02020603050405020304" pitchFamily="18" charset="0"/>
                <a:ea typeface="Times New Roman" panose="02020603050405020304" pitchFamily="18" charset="0"/>
              </a:rPr>
              <a:t>A layout of the network should be made prior to the implementation of IDS as I’m implementing NIDS. There are various parameters which are to be kept in mind while I designed network and configure IDS. Here are some ‘can’s and ‘can not’s about the IDS. </a:t>
            </a:r>
          </a:p>
          <a:p>
            <a:pPr marL="6350" indent="-6350">
              <a:lnSpc>
                <a:spcPct val="107000"/>
              </a:lnSpc>
              <a:spcAft>
                <a:spcPts val="35"/>
              </a:spcAft>
            </a:pPr>
            <a:r>
              <a:rPr lang="en-IN" sz="1800" dirty="0">
                <a:solidFill>
                  <a:srgbClr val="000000"/>
                </a:solidFill>
                <a:effectLst/>
                <a:latin typeface="Times New Roman" panose="02020603050405020304" pitchFamily="18" charset="0"/>
                <a:ea typeface="Times New Roman" panose="02020603050405020304" pitchFamily="18" charset="0"/>
              </a:rPr>
              <a:t> </a:t>
            </a:r>
          </a:p>
          <a:p>
            <a:pPr marL="342900" marR="87630" lvl="0" indent="-342900" fontAlgn="base">
              <a:lnSpc>
                <a:spcPct val="103000"/>
              </a:lnSpc>
              <a:spcAft>
                <a:spcPts val="60"/>
              </a:spcAft>
              <a:buClr>
                <a:srgbClr val="000000"/>
              </a:buClr>
              <a:buSzPts val="1300"/>
              <a:buFont typeface="Symbol" pitchFamily="2" charset="2"/>
              <a:buChar char="-"/>
            </a:pPr>
            <a:r>
              <a:rPr lang="en-IN" sz="1800"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CAN recognize and report alterations to data. </a:t>
            </a:r>
          </a:p>
          <a:p>
            <a:pPr marL="342900" marR="87630" lvl="0" indent="-342900" fontAlgn="base">
              <a:lnSpc>
                <a:spcPct val="103000"/>
              </a:lnSpc>
              <a:spcAft>
                <a:spcPts val="60"/>
              </a:spcAft>
              <a:buClr>
                <a:srgbClr val="000000"/>
              </a:buClr>
              <a:buSzPts val="1300"/>
              <a:buFont typeface="Symbol" pitchFamily="2" charset="2"/>
              <a:buChar char="-"/>
            </a:pPr>
            <a:r>
              <a:rPr lang="en-IN" sz="1800"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CAN detect when your system is under attack. </a:t>
            </a:r>
          </a:p>
          <a:p>
            <a:pPr marL="342900" marR="87630" lvl="0" indent="-342900" fontAlgn="base">
              <a:lnSpc>
                <a:spcPct val="103000"/>
              </a:lnSpc>
              <a:spcAft>
                <a:spcPts val="60"/>
              </a:spcAft>
              <a:buClr>
                <a:srgbClr val="000000"/>
              </a:buClr>
              <a:buSzPts val="1300"/>
              <a:buFont typeface="Symbol" pitchFamily="2" charset="2"/>
              <a:buChar char="-"/>
            </a:pPr>
            <a:r>
              <a:rPr lang="en-IN" sz="1800"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CAN detect errors in your system configuration. </a:t>
            </a:r>
          </a:p>
          <a:p>
            <a:pPr marL="342900" marR="87630" lvl="0" indent="-342900" fontAlgn="base">
              <a:lnSpc>
                <a:spcPct val="103000"/>
              </a:lnSpc>
              <a:spcAft>
                <a:spcPts val="60"/>
              </a:spcAft>
              <a:buClr>
                <a:srgbClr val="000000"/>
              </a:buClr>
              <a:buSzPts val="1300"/>
              <a:buFont typeface="Symbol" pitchFamily="2" charset="2"/>
              <a:buChar char="-"/>
            </a:pPr>
            <a:r>
              <a:rPr lang="en-IN" sz="1800"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CAN NOT analyse all the traffic on a busy network. </a:t>
            </a:r>
          </a:p>
          <a:p>
            <a:pPr marL="342900" marR="87630" lvl="0" indent="-342900" fontAlgn="base">
              <a:lnSpc>
                <a:spcPct val="103000"/>
              </a:lnSpc>
              <a:spcAft>
                <a:spcPts val="60"/>
              </a:spcAft>
              <a:buClr>
                <a:srgbClr val="000000"/>
              </a:buClr>
              <a:buSzPts val="1300"/>
              <a:buFont typeface="Symbol" pitchFamily="2" charset="2"/>
              <a:buChar char="-"/>
            </a:pPr>
            <a:r>
              <a:rPr lang="en-IN" sz="1800"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CAN NOT prevent system from that attack which it detects. </a:t>
            </a:r>
          </a:p>
          <a:p>
            <a:pPr marL="342900" marR="87630" lvl="0" indent="-342900" fontAlgn="base">
              <a:lnSpc>
                <a:spcPct val="103000"/>
              </a:lnSpc>
              <a:spcAft>
                <a:spcPts val="60"/>
              </a:spcAft>
              <a:buClr>
                <a:srgbClr val="000000"/>
              </a:buClr>
              <a:buSzPts val="1300"/>
              <a:buFont typeface="Symbol" pitchFamily="2" charset="2"/>
              <a:buChar char="-"/>
            </a:pPr>
            <a:r>
              <a:rPr lang="en-IN" sz="1800"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CAN NOT deal with some of the modern network hardware and features. </a:t>
            </a:r>
          </a:p>
          <a:p>
            <a:pPr marL="0" indent="0" algn="l">
              <a:buNone/>
            </a:pPr>
            <a:br>
              <a:rPr lang="en-IN" b="0" i="0" dirty="0">
                <a:solidFill>
                  <a:schemeClr val="tx1"/>
                </a:solidFill>
                <a:effectLst/>
                <a:latin typeface="Söhne"/>
              </a:rPr>
            </a:br>
            <a:endParaRPr lang="en-IN" b="0" i="0" dirty="0">
              <a:solidFill>
                <a:schemeClr val="tx1"/>
              </a:solidFill>
              <a:effectLst/>
              <a:latin typeface="Söhne"/>
            </a:endParaRPr>
          </a:p>
          <a:p>
            <a:pPr marL="0" indent="0">
              <a:buNone/>
            </a:pPr>
            <a:endParaRPr lang="en-US" dirty="0"/>
          </a:p>
        </p:txBody>
      </p:sp>
      <p:pic>
        <p:nvPicPr>
          <p:cNvPr id="4" name="Picture 4" descr="IIT Jodhpur - Wikipedia">
            <a:extLst>
              <a:ext uri="{FF2B5EF4-FFF2-40B4-BE49-F238E27FC236}">
                <a16:creationId xmlns:a16="http://schemas.microsoft.com/office/drawing/2014/main" id="{123EAF00-56CC-2384-1B91-D15BE3D544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70068" y="5477328"/>
            <a:ext cx="1016000" cy="10674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19147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FC209-7457-F15A-906E-B0E75810842B}"/>
              </a:ext>
            </a:extLst>
          </p:cNvPr>
          <p:cNvSpPr>
            <a:spLocks noGrp="1"/>
          </p:cNvSpPr>
          <p:nvPr>
            <p:ph type="title"/>
          </p:nvPr>
        </p:nvSpPr>
        <p:spPr/>
        <p:txBody>
          <a:bodyPr/>
          <a:lstStyle/>
          <a:p>
            <a:r>
              <a:rPr lang="en-US" dirty="0"/>
              <a:t>Motivation</a:t>
            </a:r>
          </a:p>
        </p:txBody>
      </p:sp>
      <p:sp>
        <p:nvSpPr>
          <p:cNvPr id="3" name="Content Placeholder 2">
            <a:extLst>
              <a:ext uri="{FF2B5EF4-FFF2-40B4-BE49-F238E27FC236}">
                <a16:creationId xmlns:a16="http://schemas.microsoft.com/office/drawing/2014/main" id="{CCD8798A-B0BE-9383-2577-B0990F259644}"/>
              </a:ext>
            </a:extLst>
          </p:cNvPr>
          <p:cNvSpPr>
            <a:spLocks noGrp="1"/>
          </p:cNvSpPr>
          <p:nvPr>
            <p:ph idx="1"/>
          </p:nvPr>
        </p:nvSpPr>
        <p:spPr/>
        <p:txBody>
          <a:bodyPr>
            <a:normAutofit/>
          </a:bodyPr>
          <a:lstStyle/>
          <a:p>
            <a:r>
              <a:rPr lang="en-IN" sz="1800" dirty="0">
                <a:solidFill>
                  <a:srgbClr val="000000"/>
                </a:solidFill>
                <a:effectLst/>
                <a:latin typeface="Times New Roman" panose="02020603050405020304" pitchFamily="18" charset="0"/>
                <a:ea typeface="Times New Roman" panose="02020603050405020304" pitchFamily="18" charset="0"/>
              </a:rPr>
              <a:t>When we had all individually registered for this project none of us were quite sure what and how to implement IDS and what planning should be done to complete this project. But we all knew we wanted to do something interesting and most importantly something fun. </a:t>
            </a:r>
          </a:p>
          <a:p>
            <a:r>
              <a:rPr lang="en-IN" sz="1800" dirty="0">
                <a:solidFill>
                  <a:srgbClr val="000000"/>
                </a:solidFill>
                <a:effectLst/>
                <a:latin typeface="Times New Roman" panose="02020603050405020304" pitchFamily="18" charset="0"/>
                <a:ea typeface="Times New Roman" panose="02020603050405020304" pitchFamily="18" charset="0"/>
              </a:rPr>
              <a:t>We have seen some of the networking projects but all those were of basic level and we somehow knew all the basics of networking and worked under some basic projects so we decided to do some intermediate level. </a:t>
            </a:r>
          </a:p>
          <a:p>
            <a:r>
              <a:rPr lang="en-IN" sz="1800" dirty="0">
                <a:solidFill>
                  <a:srgbClr val="000000"/>
                </a:solidFill>
                <a:effectLst/>
                <a:latin typeface="Times New Roman" panose="02020603050405020304" pitchFamily="18" charset="0"/>
                <a:ea typeface="Times New Roman" panose="02020603050405020304" pitchFamily="18" charset="0"/>
              </a:rPr>
              <a:t>This IDS has many projects including the expert mode where some high level commands are used but if I talk about network security we all were new so we picked from basic IDS security that how it worked and secure the network. </a:t>
            </a:r>
            <a:br>
              <a:rPr lang="en-IN" b="0" i="0" dirty="0">
                <a:solidFill>
                  <a:schemeClr val="tx1"/>
                </a:solidFill>
                <a:effectLst/>
                <a:latin typeface="Söhne"/>
              </a:rPr>
            </a:br>
            <a:endParaRPr lang="en-IN" b="0" i="0" dirty="0">
              <a:solidFill>
                <a:schemeClr val="tx1"/>
              </a:solidFill>
              <a:effectLst/>
              <a:latin typeface="Söhne"/>
            </a:endParaRPr>
          </a:p>
          <a:p>
            <a:pPr marL="0" indent="0">
              <a:buNone/>
            </a:pPr>
            <a:endParaRPr lang="en-US" dirty="0"/>
          </a:p>
        </p:txBody>
      </p:sp>
      <p:pic>
        <p:nvPicPr>
          <p:cNvPr id="4" name="Picture 4" descr="IIT Jodhpur - Wikipedia">
            <a:extLst>
              <a:ext uri="{FF2B5EF4-FFF2-40B4-BE49-F238E27FC236}">
                <a16:creationId xmlns:a16="http://schemas.microsoft.com/office/drawing/2014/main" id="{60769966-CDF4-537C-3716-319A8066F1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70068" y="5477328"/>
            <a:ext cx="1016000" cy="10674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44396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FC209-7457-F15A-906E-B0E75810842B}"/>
              </a:ext>
            </a:extLst>
          </p:cNvPr>
          <p:cNvSpPr>
            <a:spLocks noGrp="1"/>
          </p:cNvSpPr>
          <p:nvPr>
            <p:ph type="title"/>
          </p:nvPr>
        </p:nvSpPr>
        <p:spPr/>
        <p:txBody>
          <a:bodyPr>
            <a:normAutofit/>
          </a:bodyPr>
          <a:lstStyle/>
          <a:p>
            <a:r>
              <a:rPr lang="en-IN" dirty="0"/>
              <a:t>Network</a:t>
            </a:r>
            <a:r>
              <a:rPr lang="en-IN" b="0" i="0" dirty="0">
                <a:solidFill>
                  <a:srgbClr val="D1D5DB"/>
                </a:solidFill>
                <a:effectLst/>
                <a:latin typeface="Söhne"/>
              </a:rPr>
              <a:t> </a:t>
            </a:r>
            <a:r>
              <a:rPr lang="en-IN" dirty="0"/>
              <a:t>Architecture</a:t>
            </a:r>
            <a:br>
              <a:rPr lang="en-IN" b="0" i="0" dirty="0">
                <a:solidFill>
                  <a:srgbClr val="D1D5DB"/>
                </a:solidFill>
                <a:effectLst/>
                <a:latin typeface="Söhne"/>
              </a:rPr>
            </a:br>
            <a:endParaRPr lang="en-US" dirty="0"/>
          </a:p>
        </p:txBody>
      </p:sp>
      <p:sp>
        <p:nvSpPr>
          <p:cNvPr id="3" name="Content Placeholder 2">
            <a:extLst>
              <a:ext uri="{FF2B5EF4-FFF2-40B4-BE49-F238E27FC236}">
                <a16:creationId xmlns:a16="http://schemas.microsoft.com/office/drawing/2014/main" id="{CCD8798A-B0BE-9383-2577-B0990F259644}"/>
              </a:ext>
            </a:extLst>
          </p:cNvPr>
          <p:cNvSpPr>
            <a:spLocks noGrp="1"/>
          </p:cNvSpPr>
          <p:nvPr>
            <p:ph idx="1"/>
          </p:nvPr>
        </p:nvSpPr>
        <p:spPr/>
        <p:txBody>
          <a:bodyPr/>
          <a:lstStyle/>
          <a:p>
            <a:pPr algn="l">
              <a:buFont typeface="Arial" panose="020B0604020202020204" pitchFamily="34" charset="0"/>
              <a:buChar char="•"/>
            </a:pPr>
            <a:r>
              <a:rPr lang="en-IN" sz="1800" dirty="0">
                <a:solidFill>
                  <a:srgbClr val="000000"/>
                </a:solidFill>
                <a:effectLst/>
                <a:latin typeface="Times New Roman" panose="02020603050405020304" pitchFamily="18" charset="0"/>
                <a:ea typeface="Times New Roman" panose="02020603050405020304" pitchFamily="18" charset="0"/>
              </a:rPr>
              <a:t>Placing the devices and connecting it with cables is not enough! We have to do far more than this. After connecting with cables first task is to assign them IP addresses. </a:t>
            </a:r>
          </a:p>
          <a:p>
            <a:pPr algn="l">
              <a:buFont typeface="Arial" panose="020B0604020202020204" pitchFamily="34" charset="0"/>
              <a:buChar char="•"/>
            </a:pPr>
            <a:r>
              <a:rPr lang="en-IN" sz="1800" dirty="0">
                <a:solidFill>
                  <a:srgbClr val="000000"/>
                </a:solidFill>
                <a:effectLst/>
                <a:latin typeface="Times New Roman" panose="02020603050405020304" pitchFamily="18" charset="0"/>
                <a:ea typeface="Times New Roman" panose="02020603050405020304" pitchFamily="18" charset="0"/>
              </a:rPr>
              <a:t>After assigning IP to each interface in the network. Next step is to check connectivity from one PC to another. But here connectivity only works inside the network, our network is still not capable of communicating with outside PCs </a:t>
            </a:r>
            <a:endParaRPr lang="en-IN" b="0" i="0" dirty="0">
              <a:solidFill>
                <a:schemeClr val="tx1"/>
              </a:solidFill>
              <a:effectLst/>
              <a:latin typeface="Söhne"/>
            </a:endParaRPr>
          </a:p>
          <a:p>
            <a:pPr marL="0" indent="0" algn="l">
              <a:buNone/>
            </a:pPr>
            <a:endParaRPr lang="en-IN" b="0" i="0" dirty="0">
              <a:solidFill>
                <a:schemeClr val="tx1"/>
              </a:solidFill>
              <a:effectLst/>
              <a:latin typeface="Söhne"/>
            </a:endParaRPr>
          </a:p>
        </p:txBody>
      </p:sp>
      <p:pic>
        <p:nvPicPr>
          <p:cNvPr id="4" name="Picture 4" descr="IIT Jodhpur - Wikipedia">
            <a:extLst>
              <a:ext uri="{FF2B5EF4-FFF2-40B4-BE49-F238E27FC236}">
                <a16:creationId xmlns:a16="http://schemas.microsoft.com/office/drawing/2014/main" id="{BCA9AB13-6CC5-35A1-A6E7-C54EAC7751E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70068" y="5477328"/>
            <a:ext cx="1016000" cy="106740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CA013C05-CAFE-F350-805D-6CB7F81D3EC9}"/>
              </a:ext>
            </a:extLst>
          </p:cNvPr>
          <p:cNvPicPr/>
          <p:nvPr/>
        </p:nvPicPr>
        <p:blipFill>
          <a:blip r:embed="rId3"/>
          <a:stretch>
            <a:fillRect/>
          </a:stretch>
        </p:blipFill>
        <p:spPr>
          <a:xfrm>
            <a:off x="2958957" y="3652908"/>
            <a:ext cx="5493126" cy="2966123"/>
          </a:xfrm>
          <a:prstGeom prst="rect">
            <a:avLst/>
          </a:prstGeom>
        </p:spPr>
      </p:pic>
    </p:spTree>
    <p:extLst>
      <p:ext uri="{BB962C8B-B14F-4D97-AF65-F5344CB8AC3E}">
        <p14:creationId xmlns:p14="http://schemas.microsoft.com/office/powerpoint/2010/main" val="29939634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FC209-7457-F15A-906E-B0E75810842B}"/>
              </a:ext>
            </a:extLst>
          </p:cNvPr>
          <p:cNvSpPr>
            <a:spLocks noGrp="1"/>
          </p:cNvSpPr>
          <p:nvPr>
            <p:ph type="title"/>
          </p:nvPr>
        </p:nvSpPr>
        <p:spPr/>
        <p:txBody>
          <a:bodyPr/>
          <a:lstStyle/>
          <a:p>
            <a:r>
              <a:rPr lang="en-US" dirty="0"/>
              <a:t>Methodology</a:t>
            </a:r>
          </a:p>
        </p:txBody>
      </p:sp>
      <p:sp>
        <p:nvSpPr>
          <p:cNvPr id="3" name="Content Placeholder 2">
            <a:extLst>
              <a:ext uri="{FF2B5EF4-FFF2-40B4-BE49-F238E27FC236}">
                <a16:creationId xmlns:a16="http://schemas.microsoft.com/office/drawing/2014/main" id="{CCD8798A-B0BE-9383-2577-B0990F259644}"/>
              </a:ext>
            </a:extLst>
          </p:cNvPr>
          <p:cNvSpPr>
            <a:spLocks noGrp="1"/>
          </p:cNvSpPr>
          <p:nvPr>
            <p:ph idx="1"/>
          </p:nvPr>
        </p:nvSpPr>
        <p:spPr>
          <a:xfrm>
            <a:off x="2013859" y="1540189"/>
            <a:ext cx="8915400" cy="3777622"/>
          </a:xfrm>
        </p:spPr>
        <p:txBody>
          <a:bodyPr/>
          <a:lstStyle/>
          <a:p>
            <a:pPr algn="l">
              <a:buFont typeface="Arial" panose="020B0604020202020204" pitchFamily="34" charset="0"/>
              <a:buChar char="•"/>
            </a:pPr>
            <a:r>
              <a:rPr lang="en-IN" b="0" i="0" dirty="0">
                <a:solidFill>
                  <a:schemeClr val="tx1"/>
                </a:solidFill>
                <a:effectLst/>
                <a:latin typeface="Söhne"/>
              </a:rPr>
              <a:t>The research employed a real-time simulation mode available in Cisco Packet Tracer to develop and test the prototype network design.</a:t>
            </a:r>
          </a:p>
          <a:p>
            <a:pPr algn="l">
              <a:buFont typeface="Arial" panose="020B0604020202020204" pitchFamily="34" charset="0"/>
              <a:buChar char="•"/>
            </a:pPr>
            <a:r>
              <a:rPr lang="en-IN" b="0" i="0" dirty="0">
                <a:solidFill>
                  <a:schemeClr val="tx1"/>
                </a:solidFill>
                <a:effectLst/>
                <a:latin typeface="Söhne"/>
              </a:rPr>
              <a:t>The network design focused on establishing secure connections and optimizing data transmission speed.</a:t>
            </a:r>
          </a:p>
          <a:p>
            <a:pPr algn="l">
              <a:buFont typeface="Arial" panose="020B0604020202020204" pitchFamily="34" charset="0"/>
              <a:buChar char="•"/>
            </a:pPr>
            <a:br>
              <a:rPr lang="en-IN" b="0" i="0" dirty="0">
                <a:solidFill>
                  <a:schemeClr val="tx1"/>
                </a:solidFill>
                <a:effectLst/>
                <a:latin typeface="Söhne"/>
              </a:rPr>
            </a:br>
            <a:endParaRPr lang="en-IN" b="0" i="0" dirty="0">
              <a:solidFill>
                <a:schemeClr val="tx1"/>
              </a:solidFill>
              <a:effectLst/>
              <a:latin typeface="Söhne"/>
            </a:endParaRPr>
          </a:p>
          <a:p>
            <a:pPr algn="l">
              <a:buFont typeface="Arial" panose="020B0604020202020204" pitchFamily="34" charset="0"/>
              <a:buChar char="•"/>
            </a:pPr>
            <a:endParaRPr lang="en-IN" b="0" i="0" dirty="0">
              <a:solidFill>
                <a:schemeClr val="tx1"/>
              </a:solidFill>
              <a:effectLst/>
              <a:latin typeface="Söhne"/>
            </a:endParaRPr>
          </a:p>
          <a:p>
            <a:pPr marL="0" indent="0">
              <a:buNone/>
            </a:pPr>
            <a:endParaRPr lang="en-US" dirty="0"/>
          </a:p>
        </p:txBody>
      </p:sp>
      <p:pic>
        <p:nvPicPr>
          <p:cNvPr id="4" name="Picture 4" descr="IIT Jodhpur - Wikipedia">
            <a:extLst>
              <a:ext uri="{FF2B5EF4-FFF2-40B4-BE49-F238E27FC236}">
                <a16:creationId xmlns:a16="http://schemas.microsoft.com/office/drawing/2014/main" id="{1D162B76-C709-A26A-E93B-4823B1BE241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70068" y="5477328"/>
            <a:ext cx="1016000" cy="106740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2B9024A8-2EDD-9E1C-FEBA-D7A1D561FD15}"/>
              </a:ext>
            </a:extLst>
          </p:cNvPr>
          <p:cNvPicPr/>
          <p:nvPr/>
        </p:nvPicPr>
        <p:blipFill>
          <a:blip r:embed="rId3"/>
          <a:stretch>
            <a:fillRect/>
          </a:stretch>
        </p:blipFill>
        <p:spPr>
          <a:xfrm>
            <a:off x="2198794" y="2931527"/>
            <a:ext cx="5731510" cy="3846830"/>
          </a:xfrm>
          <a:prstGeom prst="rect">
            <a:avLst/>
          </a:prstGeom>
        </p:spPr>
      </p:pic>
    </p:spTree>
    <p:extLst>
      <p:ext uri="{BB962C8B-B14F-4D97-AF65-F5344CB8AC3E}">
        <p14:creationId xmlns:p14="http://schemas.microsoft.com/office/powerpoint/2010/main" val="26282189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5E18E5-51DF-858B-0293-7A62A9541C1A}"/>
              </a:ext>
            </a:extLst>
          </p:cNvPr>
          <p:cNvSpPr>
            <a:spLocks noGrp="1"/>
          </p:cNvSpPr>
          <p:nvPr>
            <p:ph type="title"/>
          </p:nvPr>
        </p:nvSpPr>
        <p:spPr/>
        <p:txBody>
          <a:bodyPr/>
          <a:lstStyle/>
          <a:p>
            <a:r>
              <a:rPr lang="en-IN" dirty="0"/>
              <a:t>Project</a:t>
            </a:r>
            <a:r>
              <a:rPr lang="en-IN" sz="1800" dirty="0">
                <a:solidFill>
                  <a:srgbClr val="000000"/>
                </a:solidFill>
                <a:effectLst/>
                <a:latin typeface="Times New Roman" panose="02020603050405020304" pitchFamily="18" charset="0"/>
                <a:ea typeface="Times New Roman" panose="02020603050405020304" pitchFamily="18" charset="0"/>
              </a:rPr>
              <a:t> </a:t>
            </a:r>
            <a:r>
              <a:rPr lang="en-IN" dirty="0"/>
              <a:t>Implementation</a:t>
            </a:r>
            <a:r>
              <a:rPr lang="en-IN" sz="1800" dirty="0">
                <a:solidFill>
                  <a:srgbClr val="000000"/>
                </a:solidFill>
                <a:effectLst/>
                <a:latin typeface="Times New Roman" panose="02020603050405020304" pitchFamily="18" charset="0"/>
                <a:ea typeface="Times New Roman" panose="02020603050405020304" pitchFamily="18" charset="0"/>
              </a:rPr>
              <a:t> </a:t>
            </a:r>
            <a:endParaRPr lang="en-US" dirty="0"/>
          </a:p>
        </p:txBody>
      </p:sp>
      <p:sp>
        <p:nvSpPr>
          <p:cNvPr id="3" name="Content Placeholder 2">
            <a:extLst>
              <a:ext uri="{FF2B5EF4-FFF2-40B4-BE49-F238E27FC236}">
                <a16:creationId xmlns:a16="http://schemas.microsoft.com/office/drawing/2014/main" id="{298B3050-F777-F603-0A20-1AEBED2B17E4}"/>
              </a:ext>
            </a:extLst>
          </p:cNvPr>
          <p:cNvSpPr>
            <a:spLocks noGrp="1"/>
          </p:cNvSpPr>
          <p:nvPr>
            <p:ph idx="1"/>
          </p:nvPr>
        </p:nvSpPr>
        <p:spPr/>
        <p:txBody>
          <a:bodyPr>
            <a:normAutofit/>
          </a:bodyPr>
          <a:lstStyle/>
          <a:p>
            <a:pPr marL="0" indent="0">
              <a:buNone/>
            </a:pPr>
            <a:r>
              <a:rPr lang="en-IN" sz="1800" dirty="0">
                <a:solidFill>
                  <a:srgbClr val="000000"/>
                </a:solidFill>
                <a:effectLst/>
                <a:latin typeface="Times New Roman" panose="02020603050405020304" pitchFamily="18" charset="0"/>
                <a:ea typeface="Times New Roman" panose="02020603050405020304" pitchFamily="18" charset="0"/>
              </a:rPr>
              <a:t>Configuring the Network </a:t>
            </a:r>
          </a:p>
          <a:p>
            <a:pPr marL="0" indent="0">
              <a:buNone/>
            </a:pPr>
            <a:r>
              <a:rPr lang="en-IN" sz="1800" dirty="0">
                <a:solidFill>
                  <a:srgbClr val="000000"/>
                </a:solidFill>
                <a:effectLst/>
                <a:latin typeface="Times New Roman" panose="02020603050405020304" pitchFamily="18" charset="0"/>
                <a:ea typeface="Times New Roman" panose="02020603050405020304" pitchFamily="18" charset="0"/>
              </a:rPr>
              <a:t>Placing the devices and connecting it with cables is not enough! We have to do far more than this. After connecting with cables first task is to assign them IP addresses. As discussed above Class A and C IPv4 are used. After assigning IP to each interface in the network. Next step is to check connectivity from one PC to another. But here connectivity only works inside the network, our network is still not capable of communicating with outside PCs</a:t>
            </a:r>
          </a:p>
          <a:p>
            <a:pPr marL="0" indent="0">
              <a:buNone/>
            </a:pPr>
            <a:endParaRPr lang="en-IN" dirty="0">
              <a:solidFill>
                <a:srgbClr val="000000"/>
              </a:solidFill>
              <a:latin typeface="Times New Roman" panose="02020603050405020304" pitchFamily="18" charset="0"/>
              <a:ea typeface="Times New Roman" panose="02020603050405020304" pitchFamily="18" charset="0"/>
            </a:endParaRPr>
          </a:p>
          <a:p>
            <a:pPr marL="0" indent="0">
              <a:buNone/>
            </a:pPr>
            <a:endParaRPr lang="en-IN" sz="1800" dirty="0">
              <a:solidFill>
                <a:srgbClr val="000000"/>
              </a:solidFill>
              <a:effectLst/>
              <a:latin typeface="Times New Roman" panose="02020603050405020304" pitchFamily="18" charset="0"/>
              <a:ea typeface="Times New Roman" panose="02020603050405020304" pitchFamily="18" charset="0"/>
            </a:endParaRPr>
          </a:p>
          <a:p>
            <a:pPr marL="0" indent="0">
              <a:buNone/>
            </a:pPr>
            <a:br>
              <a:rPr lang="en-IN" dirty="0"/>
            </a:br>
            <a:endParaRPr lang="en-US" dirty="0"/>
          </a:p>
        </p:txBody>
      </p:sp>
      <p:pic>
        <p:nvPicPr>
          <p:cNvPr id="5" name="Picture 4">
            <a:extLst>
              <a:ext uri="{FF2B5EF4-FFF2-40B4-BE49-F238E27FC236}">
                <a16:creationId xmlns:a16="http://schemas.microsoft.com/office/drawing/2014/main" id="{757AE8A7-7C3A-227D-3D3D-E1D513F1CC02}"/>
              </a:ext>
            </a:extLst>
          </p:cNvPr>
          <p:cNvPicPr/>
          <p:nvPr/>
        </p:nvPicPr>
        <p:blipFill>
          <a:blip r:embed="rId2"/>
          <a:stretch>
            <a:fillRect/>
          </a:stretch>
        </p:blipFill>
        <p:spPr>
          <a:xfrm>
            <a:off x="2589212" y="4507872"/>
            <a:ext cx="7013576" cy="1726018"/>
          </a:xfrm>
          <a:prstGeom prst="rect">
            <a:avLst/>
          </a:prstGeom>
        </p:spPr>
      </p:pic>
    </p:spTree>
    <p:extLst>
      <p:ext uri="{BB962C8B-B14F-4D97-AF65-F5344CB8AC3E}">
        <p14:creationId xmlns:p14="http://schemas.microsoft.com/office/powerpoint/2010/main" val="36405700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89863B-817F-D116-CF37-FE9E64DD5BC9}"/>
              </a:ext>
            </a:extLst>
          </p:cNvPr>
          <p:cNvSpPr>
            <a:spLocks noGrp="1"/>
          </p:cNvSpPr>
          <p:nvPr>
            <p:ph type="title"/>
          </p:nvPr>
        </p:nvSpPr>
        <p:spPr/>
        <p:txBody>
          <a:bodyPr/>
          <a:lstStyle/>
          <a:p>
            <a:r>
              <a:rPr lang="en-US" dirty="0"/>
              <a:t>Protocol Used</a:t>
            </a:r>
          </a:p>
        </p:txBody>
      </p:sp>
      <p:sp>
        <p:nvSpPr>
          <p:cNvPr id="3" name="Content Placeholder 2">
            <a:extLst>
              <a:ext uri="{FF2B5EF4-FFF2-40B4-BE49-F238E27FC236}">
                <a16:creationId xmlns:a16="http://schemas.microsoft.com/office/drawing/2014/main" id="{92CDAB7B-4FF7-65DA-ED2A-BE62453C6188}"/>
              </a:ext>
            </a:extLst>
          </p:cNvPr>
          <p:cNvSpPr>
            <a:spLocks noGrp="1"/>
          </p:cNvSpPr>
          <p:nvPr>
            <p:ph idx="1"/>
          </p:nvPr>
        </p:nvSpPr>
        <p:spPr/>
        <p:txBody>
          <a:bodyPr/>
          <a:lstStyle/>
          <a:p>
            <a:pPr marL="0" indent="0">
              <a:buNone/>
            </a:pPr>
            <a:r>
              <a:rPr lang="en-IN" sz="1800" dirty="0">
                <a:solidFill>
                  <a:srgbClr val="000000"/>
                </a:solidFill>
                <a:effectLst/>
                <a:latin typeface="Times New Roman" panose="02020603050405020304" pitchFamily="18" charset="0"/>
                <a:ea typeface="Times New Roman" panose="02020603050405020304" pitchFamily="18" charset="0"/>
              </a:rPr>
              <a:t>Testing the Network </a:t>
            </a:r>
          </a:p>
          <a:p>
            <a:pPr marL="0" marR="98425" indent="0">
              <a:lnSpc>
                <a:spcPct val="103000"/>
              </a:lnSpc>
              <a:spcAft>
                <a:spcPts val="35"/>
              </a:spcAft>
              <a:buNone/>
            </a:pPr>
            <a:r>
              <a:rPr lang="en-IN" sz="1800" dirty="0">
                <a:solidFill>
                  <a:srgbClr val="000000"/>
                </a:solidFill>
                <a:effectLst/>
                <a:latin typeface="Times New Roman" panose="02020603050405020304" pitchFamily="18" charset="0"/>
                <a:ea typeface="Times New Roman" panose="02020603050405020304" pitchFamily="18" charset="0"/>
              </a:rPr>
              <a:t>Before moving towards the implementation of IDS. It is important to test the connectivity of the entire network. In this a Packet is sent to PC7 from PC1 and acknowledgement of that packet is received back to the PC1 and the whole process is successfully completed. </a:t>
            </a:r>
          </a:p>
          <a:p>
            <a:pPr marL="0" marR="98425" indent="0">
              <a:lnSpc>
                <a:spcPct val="103000"/>
              </a:lnSpc>
              <a:spcAft>
                <a:spcPts val="35"/>
              </a:spcAft>
              <a:buNone/>
            </a:pPr>
            <a:endParaRPr lang="en-IN" sz="1800" dirty="0">
              <a:solidFill>
                <a:srgbClr val="000000"/>
              </a:solidFill>
              <a:effectLst/>
              <a:latin typeface="Times New Roman" panose="02020603050405020304" pitchFamily="18" charset="0"/>
              <a:ea typeface="Times New Roman" panose="02020603050405020304" pitchFamily="18" charset="0"/>
            </a:endParaRPr>
          </a:p>
          <a:p>
            <a:pPr marL="0" indent="0">
              <a:lnSpc>
                <a:spcPct val="107000"/>
              </a:lnSpc>
              <a:spcAft>
                <a:spcPts val="35"/>
              </a:spcAft>
              <a:buNone/>
            </a:pPr>
            <a:endParaRPr lang="en-IN" sz="1800" dirty="0">
              <a:solidFill>
                <a:srgbClr val="000000"/>
              </a:solidFill>
              <a:effectLst/>
              <a:latin typeface="Times New Roman" panose="02020603050405020304" pitchFamily="18" charset="0"/>
              <a:ea typeface="Times New Roman" panose="02020603050405020304" pitchFamily="18" charset="0"/>
            </a:endParaRPr>
          </a:p>
          <a:p>
            <a:pPr marL="0" indent="0">
              <a:buNone/>
            </a:pPr>
            <a:endParaRPr lang="en-IN" dirty="0">
              <a:solidFill>
                <a:srgbClr val="000000"/>
              </a:solidFill>
              <a:latin typeface="Times New Roman" panose="02020603050405020304" pitchFamily="18" charset="0"/>
            </a:endParaRPr>
          </a:p>
          <a:p>
            <a:pPr marL="0" indent="0">
              <a:buNone/>
            </a:pPr>
            <a:endParaRPr lang="en-US" dirty="0"/>
          </a:p>
        </p:txBody>
      </p:sp>
      <p:pic>
        <p:nvPicPr>
          <p:cNvPr id="4" name="Picture 3">
            <a:extLst>
              <a:ext uri="{FF2B5EF4-FFF2-40B4-BE49-F238E27FC236}">
                <a16:creationId xmlns:a16="http://schemas.microsoft.com/office/drawing/2014/main" id="{03E81E87-F4A9-EFD3-4F9D-C66C7C5D2664}"/>
              </a:ext>
            </a:extLst>
          </p:cNvPr>
          <p:cNvPicPr/>
          <p:nvPr/>
        </p:nvPicPr>
        <p:blipFill>
          <a:blip r:embed="rId2"/>
          <a:stretch>
            <a:fillRect/>
          </a:stretch>
        </p:blipFill>
        <p:spPr>
          <a:xfrm>
            <a:off x="2705334" y="3474727"/>
            <a:ext cx="5795010" cy="2665095"/>
          </a:xfrm>
          <a:prstGeom prst="rect">
            <a:avLst/>
          </a:prstGeom>
        </p:spPr>
      </p:pic>
    </p:spTree>
    <p:extLst>
      <p:ext uri="{BB962C8B-B14F-4D97-AF65-F5344CB8AC3E}">
        <p14:creationId xmlns:p14="http://schemas.microsoft.com/office/powerpoint/2010/main" val="31916244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DE1453-47A3-BBE2-A297-049723835C7C}"/>
              </a:ext>
            </a:extLst>
          </p:cNvPr>
          <p:cNvSpPr>
            <a:spLocks noGrp="1"/>
          </p:cNvSpPr>
          <p:nvPr>
            <p:ph type="title"/>
          </p:nvPr>
        </p:nvSpPr>
        <p:spPr/>
        <p:txBody>
          <a:bodyPr>
            <a:normAutofit/>
          </a:bodyPr>
          <a:lstStyle/>
          <a:p>
            <a:r>
              <a:rPr lang="en-IN" sz="1800" b="1" u="sng" dirty="0">
                <a:solidFill>
                  <a:srgbClr val="000000"/>
                </a:solidFill>
                <a:effectLst/>
                <a:uFill>
                  <a:solidFill>
                    <a:srgbClr val="000000"/>
                  </a:solidFill>
                </a:uFill>
                <a:latin typeface="Times New Roman" panose="02020603050405020304" pitchFamily="18" charset="0"/>
                <a:ea typeface="Times New Roman" panose="02020603050405020304" pitchFamily="18" charset="0"/>
              </a:rPr>
              <a:t>Implementation of NIDS using CLI</a:t>
            </a:r>
            <a:r>
              <a:rPr lang="en-IN" sz="1800" b="1"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rPr>
              <a:t> </a:t>
            </a:r>
            <a:br>
              <a:rPr lang="en-IN" sz="1800" b="1" u="sng" dirty="0">
                <a:solidFill>
                  <a:srgbClr val="000000"/>
                </a:solidFill>
                <a:effectLst/>
                <a:uFill>
                  <a:solidFill>
                    <a:srgbClr val="000000"/>
                  </a:solidFill>
                </a:uFill>
                <a:latin typeface="Times New Roman" panose="02020603050405020304" pitchFamily="18" charset="0"/>
                <a:ea typeface="Times New Roman" panose="02020603050405020304" pitchFamily="18" charset="0"/>
              </a:rPr>
            </a:br>
            <a:br>
              <a:rPr lang="en-IN" sz="1800" dirty="0">
                <a:solidFill>
                  <a:srgbClr val="000000"/>
                </a:solidFill>
                <a:effectLst/>
                <a:latin typeface="Times New Roman" panose="02020603050405020304" pitchFamily="18" charset="0"/>
                <a:ea typeface="Times New Roman" panose="02020603050405020304" pitchFamily="18" charset="0"/>
              </a:rPr>
            </a:br>
            <a:br>
              <a:rPr lang="en-IN" sz="1800" dirty="0">
                <a:solidFill>
                  <a:srgbClr val="000000"/>
                </a:solidFill>
                <a:effectLst/>
                <a:latin typeface="Times New Roman" panose="02020603050405020304" pitchFamily="18" charset="0"/>
                <a:ea typeface="Times New Roman" panose="02020603050405020304" pitchFamily="18" charset="0"/>
              </a:rPr>
            </a:br>
            <a:r>
              <a:rPr lang="en-IN" sz="1800" dirty="0">
                <a:solidFill>
                  <a:srgbClr val="000000"/>
                </a:solidFill>
                <a:effectLst/>
                <a:latin typeface="Times New Roman" panose="02020603050405020304" pitchFamily="18" charset="0"/>
                <a:ea typeface="Times New Roman" panose="02020603050405020304" pitchFamily="18" charset="0"/>
              </a:rPr>
              <a:t>For implementing IDS on router0 we have to firstly activate security package of that router. We have activated ‘securityk9’ package </a:t>
            </a:r>
            <a:endParaRPr lang="en-US" dirty="0"/>
          </a:p>
        </p:txBody>
      </p:sp>
      <p:pic>
        <p:nvPicPr>
          <p:cNvPr id="4" name="Content Placeholder 3">
            <a:extLst>
              <a:ext uri="{FF2B5EF4-FFF2-40B4-BE49-F238E27FC236}">
                <a16:creationId xmlns:a16="http://schemas.microsoft.com/office/drawing/2014/main" id="{A3ABA7E2-B93C-7BC5-20AA-5A7142541720}"/>
              </a:ext>
            </a:extLst>
          </p:cNvPr>
          <p:cNvPicPr>
            <a:picLocks noGrp="1"/>
          </p:cNvPicPr>
          <p:nvPr>
            <p:ph idx="1"/>
          </p:nvPr>
        </p:nvPicPr>
        <p:blipFill>
          <a:blip r:embed="rId2"/>
          <a:stretch>
            <a:fillRect/>
          </a:stretch>
        </p:blipFill>
        <p:spPr>
          <a:xfrm>
            <a:off x="1151994" y="2233915"/>
            <a:ext cx="3770964" cy="4051300"/>
          </a:xfrm>
          <a:prstGeom prst="rect">
            <a:avLst/>
          </a:prstGeom>
        </p:spPr>
      </p:pic>
    </p:spTree>
    <p:extLst>
      <p:ext uri="{BB962C8B-B14F-4D97-AF65-F5344CB8AC3E}">
        <p14:creationId xmlns:p14="http://schemas.microsoft.com/office/powerpoint/2010/main" val="93424374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{90A344C8-5155-2948-996D-88A491824F22}tf10001070_mac</Template>
  <TotalTime>923</TotalTime>
  <Words>1229</Words>
  <Application>Microsoft Macintosh PowerPoint</Application>
  <PresentationFormat>Widescreen</PresentationFormat>
  <Paragraphs>104</Paragraphs>
  <Slides>14</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14</vt:i4>
      </vt:variant>
    </vt:vector>
  </HeadingPairs>
  <TitlesOfParts>
    <vt:vector size="25" baseType="lpstr">
      <vt:lpstr>Arial</vt:lpstr>
      <vt:lpstr>Calibri</vt:lpstr>
      <vt:lpstr>Rockwell</vt:lpstr>
      <vt:lpstr>Rockwell Condensed</vt:lpstr>
      <vt:lpstr>Rockwell Extra Bold</vt:lpstr>
      <vt:lpstr>Söhne</vt:lpstr>
      <vt:lpstr>Symbol</vt:lpstr>
      <vt:lpstr>Times New Roman</vt:lpstr>
      <vt:lpstr>TimesNewRomanPS</vt:lpstr>
      <vt:lpstr>Wingdings</vt:lpstr>
      <vt:lpstr>Wood Type</vt:lpstr>
      <vt:lpstr>Developing a Network Design for a Intrusion-Detection-System Using Cisco Packet Tracer    Intrusion Detection System is a software or a device that can monitor all the  suspicious activities in the network or that activities that violates its policy. IDS is very popular system to protect the networks from different types of attacks   </vt:lpstr>
      <vt:lpstr>Introduction</vt:lpstr>
      <vt:lpstr>Problem Statement</vt:lpstr>
      <vt:lpstr>Motivation</vt:lpstr>
      <vt:lpstr>Network Architecture </vt:lpstr>
      <vt:lpstr>Methodology</vt:lpstr>
      <vt:lpstr>Project Implementation </vt:lpstr>
      <vt:lpstr>Protocol Used</vt:lpstr>
      <vt:lpstr>Implementation of NIDS using CLI    For implementing IDS on router0 we have to firstly activate security package of that router. We have activated ‘securityk9’ package </vt:lpstr>
      <vt:lpstr>Commands for Implementing IDS  </vt:lpstr>
      <vt:lpstr>Commands</vt:lpstr>
      <vt:lpstr>Future Work:</vt:lpstr>
      <vt:lpstr>Summary</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Sync-Switch  Hybrid Parameter Synchronization for Distributed Deep Learning  (Shijian Li, Oren Mangoubi, Lijie Xu† and Tian Guo)</dc:title>
  <dc:creator>Ankush Bansal</dc:creator>
  <cp:lastModifiedBy>vivekkumar gupta</cp:lastModifiedBy>
  <cp:revision>12</cp:revision>
  <dcterms:created xsi:type="dcterms:W3CDTF">2023-06-24T06:48:20Z</dcterms:created>
  <dcterms:modified xsi:type="dcterms:W3CDTF">2023-07-06T07:59:02Z</dcterms:modified>
</cp:coreProperties>
</file>