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66" r:id="rId3"/>
    <p:sldId id="256" r:id="rId5"/>
    <p:sldId id="257" r:id="rId6"/>
    <p:sldId id="263" r:id="rId7"/>
    <p:sldId id="286" r:id="rId8"/>
    <p:sldId id="294" r:id="rId9"/>
    <p:sldId id="295" r:id="rId10"/>
    <p:sldId id="287" r:id="rId11"/>
    <p:sldId id="298" r:id="rId12"/>
    <p:sldId id="299" r:id="rId13"/>
    <p:sldId id="300" r:id="rId14"/>
    <p:sldId id="301" r:id="rId15"/>
    <p:sldId id="302" r:id="rId16"/>
    <p:sldId id="279" r:id="rId17"/>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4" name="Shape 1964"/>
        <p:cNvGrpSpPr/>
        <p:nvPr/>
      </p:nvGrpSpPr>
      <p:grpSpPr>
        <a:xfrm>
          <a:off x="0" y="0"/>
          <a:ext cx="0" cy="0"/>
          <a:chOff x="0" y="0"/>
          <a:chExt cx="0" cy="0"/>
        </a:xfrm>
      </p:grpSpPr>
      <p:sp>
        <p:nvSpPr>
          <p:cNvPr id="1965" name="Google Shape;1965;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7" name="Shape 1887"/>
        <p:cNvGrpSpPr/>
        <p:nvPr/>
      </p:nvGrpSpPr>
      <p:grpSpPr>
        <a:xfrm>
          <a:off x="0" y="0"/>
          <a:ext cx="0" cy="0"/>
          <a:chOff x="0" y="0"/>
          <a:chExt cx="0" cy="0"/>
        </a:xfrm>
      </p:grpSpPr>
      <p:sp>
        <p:nvSpPr>
          <p:cNvPr id="1888" name="Google Shape;1888;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2" name="Shape 1892"/>
        <p:cNvGrpSpPr/>
        <p:nvPr/>
      </p:nvGrpSpPr>
      <p:grpSpPr>
        <a:xfrm>
          <a:off x="0" y="0"/>
          <a:ext cx="0" cy="0"/>
          <a:chOff x="0" y="0"/>
          <a:chExt cx="0" cy="0"/>
        </a:xfrm>
      </p:grpSpPr>
      <p:sp>
        <p:nvSpPr>
          <p:cNvPr id="1893" name="Google Shape;1893;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9" name="Shape 1939"/>
        <p:cNvGrpSpPr/>
        <p:nvPr/>
      </p:nvGrpSpPr>
      <p:grpSpPr>
        <a:xfrm>
          <a:off x="0" y="0"/>
          <a:ext cx="0" cy="0"/>
          <a:chOff x="0" y="0"/>
          <a:chExt cx="0" cy="0"/>
        </a:xfrm>
      </p:grpSpPr>
      <p:sp>
        <p:nvSpPr>
          <p:cNvPr id="1940" name="Google Shape;1940;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7" name="Shape 2117"/>
        <p:cNvGrpSpPr/>
        <p:nvPr/>
      </p:nvGrpSpPr>
      <p:grpSpPr>
        <a:xfrm>
          <a:off x="0" y="0"/>
          <a:ext cx="0" cy="0"/>
          <a:chOff x="0" y="0"/>
          <a:chExt cx="0" cy="0"/>
        </a:xfrm>
      </p:grpSpPr>
      <p:sp>
        <p:nvSpPr>
          <p:cNvPr id="2118" name="Google Shape;2118;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211" name="Google Shape;211;p2"/>
          <p:cNvSpPr txBox="1"/>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74" name="Google Shape;1774;p11"/>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886" name="Google Shape;1886;p12"/>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477" name="Google Shape;477;p3"/>
          <p:cNvSpPr txBox="1"/>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p:txBody>
      </p:sp>
      <p:sp>
        <p:nvSpPr>
          <p:cNvPr id="478" name="Google Shape;478;p3"/>
          <p:cNvSpPr txBox="1"/>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79" name="Google Shape;479;p3"/>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480" name="Shape 480"/>
        <p:cNvGrpSpPr/>
        <p:nvPr/>
      </p:nvGrpSpPr>
      <p:grpSpPr>
        <a:xfrm>
          <a:off x="0" y="0"/>
          <a:ext cx="0" cy="0"/>
          <a:chOff x="0" y="0"/>
          <a:chExt cx="0" cy="0"/>
        </a:xfrm>
      </p:grpSpPr>
      <p:sp>
        <p:nvSpPr>
          <p:cNvPr id="481" name="Google Shape;481;p4"/>
          <p:cNvSpPr txBox="1"/>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p:txBody>
      </p:sp>
      <p:sp>
        <p:nvSpPr>
          <p:cNvPr id="482" name="Google Shape;482;p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GB"/>
            </a:fld>
            <a:endParaRPr lang="en-GB"/>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869" name="Google Shape;869;p5"/>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870" name="Google Shape;870;p5"/>
          <p:cNvSpPr txBox="1"/>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871" name="Google Shape;871;p5"/>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057" name="Google Shape;1057;p6"/>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58" name="Google Shape;1058;p6"/>
          <p:cNvSpPr txBox="1"/>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59" name="Google Shape;1059;p6"/>
          <p:cNvSpPr txBox="1"/>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60" name="Google Shape;1060;p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246" name="Google Shape;1246;p7"/>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8" name="Google Shape;1248;p7"/>
          <p:cNvSpPr txBox="1"/>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9" name="Google Shape;1249;p7"/>
          <p:cNvSpPr txBox="1"/>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50" name="Google Shape;1250;p7"/>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36" name="Google Shape;1436;p8"/>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37" name="Google Shape;1437;p8"/>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49" name="Google Shape;1549;p9"/>
          <p:cNvSpPr txBox="1"/>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p:txBody>
      </p:sp>
      <p:sp>
        <p:nvSpPr>
          <p:cNvPr id="1550" name="Google Shape;1550;p9"/>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51" name="Shape 1551"/>
        <p:cNvGrpSpPr/>
        <p:nvPr/>
      </p:nvGrpSpPr>
      <p:grpSpPr>
        <a:xfrm>
          <a:off x="0" y="0"/>
          <a:ext cx="0" cy="0"/>
          <a:chOff x="0" y="0"/>
          <a:chExt cx="0" cy="0"/>
        </a:xfrm>
      </p:grpSpPr>
      <p:sp>
        <p:nvSpPr>
          <p:cNvPr id="1552" name="Google Shape;1552;p10"/>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p:txBody>
      </p:sp>
      <p:sp>
        <p:nvSpPr>
          <p:cNvPr id="7" name="Google Shape;7;p1"/>
          <p:cNvSpPr txBox="1"/>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p:txBody>
      </p:sp>
      <p:sp>
        <p:nvSpPr>
          <p:cNvPr id="8" name="Google Shape;8;p1"/>
          <p:cNvSpPr txBox="1"/>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967" name="Shape 1967"/>
        <p:cNvGrpSpPr/>
        <p:nvPr/>
      </p:nvGrpSpPr>
      <p:grpSpPr>
        <a:xfrm>
          <a:off x="0" y="0"/>
          <a:ext cx="0" cy="0"/>
          <a:chOff x="0" y="0"/>
          <a:chExt cx="0" cy="0"/>
        </a:xfrm>
      </p:grpSpPr>
      <p:sp>
        <p:nvSpPr>
          <p:cNvPr id="1968" name="Google Shape;1968;p23"/>
          <p:cNvSpPr txBox="1"/>
          <p:nvPr>
            <p:ph type="title" idx="4294967295"/>
          </p:nvPr>
        </p:nvSpPr>
        <p:spPr>
          <a:xfrm>
            <a:off x="2923225" y="406225"/>
            <a:ext cx="3297600" cy="198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b="0">
                <a:solidFill>
                  <a:schemeClr val="lt1"/>
                </a:solidFill>
              </a:rPr>
              <a:t>Information and Network Security(INS)</a:t>
            </a:r>
            <a:endParaRPr lang="en-IN" sz="2400"/>
          </a:p>
        </p:txBody>
      </p:sp>
      <p:sp>
        <p:nvSpPr>
          <p:cNvPr id="1969" name="Google Shape;1969;p23"/>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solidFill>
                  <a:srgbClr val="FFFFFF"/>
                </a:solidFill>
              </a:rPr>
            </a:fld>
            <a:endParaRPr>
              <a:solidFill>
                <a:srgbClr val="FFFFFF"/>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Types of Active attacks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marL="76200" indent="0">
              <a:buNone/>
            </a:pPr>
            <a:r>
              <a:rPr lang="en-IN" altLang="en-US">
                <a:latin typeface="Times New Roman" panose="02020603050405020304" charset="0"/>
                <a:cs typeface="Times New Roman" panose="02020603050405020304" charset="0"/>
              </a:rPr>
              <a:t>1. Masquerade attack: When someone pretends as someone else to gain information.</a:t>
            </a:r>
            <a:endParaRPr lang="en-IN" altLang="en-US"/>
          </a:p>
          <a:p>
            <a:pPr marL="76200" indent="0">
              <a:buNone/>
            </a:pP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2546985" y="2505710"/>
            <a:ext cx="4050030" cy="246380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sym typeface="+mn-ea"/>
              </a:rPr>
              <a:t>Types of Active attacks</a:t>
            </a:r>
            <a:endParaRPr lang="en-IN" altLang="en-US" b="0">
              <a:latin typeface="Times New Roman" panose="02020603050405020304" charset="0"/>
              <a:cs typeface="Times New Roman" panose="02020603050405020304" charset="0"/>
              <a:sym typeface="+mn-ea"/>
            </a:endParaRPr>
          </a:p>
        </p:txBody>
      </p:sp>
      <p:sp>
        <p:nvSpPr>
          <p:cNvPr id="3" name="Text Placeholder 2"/>
          <p:cNvSpPr/>
          <p:nvPr>
            <p:ph type="body" idx="1"/>
          </p:nvPr>
        </p:nvSpPr>
        <p:spPr/>
        <p:txBody>
          <a:bodyPr/>
          <a:p>
            <a:pPr marL="76200" indent="0" algn="just">
              <a:buNone/>
            </a:pPr>
            <a:r>
              <a:rPr lang="en-IN" altLang="en-US" sz="1600">
                <a:latin typeface="Times New Roman" panose="02020603050405020304" charset="0"/>
                <a:cs typeface="Times New Roman" panose="02020603050405020304" charset="0"/>
              </a:rPr>
              <a:t>2. Replay attack: A replay attack (also known as playback attack) is a form of network attack in which a valid data transmission is maliciously or fraudulently repeated or delayed.</a:t>
            </a:r>
            <a:endParaRPr lang="en-IN" altLang="en-US" sz="16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3213100" y="2042795"/>
            <a:ext cx="3722370" cy="2614295"/>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Types of Active attacks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marL="76200" indent="0" algn="just">
              <a:buNone/>
            </a:pPr>
            <a:r>
              <a:rPr lang="en-IN" altLang="en-US" sz="1800">
                <a:latin typeface="Times New Roman" panose="02020603050405020304" charset="0"/>
                <a:cs typeface="Times New Roman" panose="02020603050405020304" charset="0"/>
              </a:rPr>
              <a:t>3. Modification of Messages:</a:t>
            </a:r>
            <a:r>
              <a:rPr lang="en-IN" altLang="en-US"/>
              <a:t> </a:t>
            </a:r>
            <a:r>
              <a:rPr lang="en-IN" altLang="en-US" sz="1600">
                <a:latin typeface="Times New Roman" panose="02020603050405020304" charset="0"/>
                <a:cs typeface="Times New Roman" panose="02020603050405020304" charset="0"/>
              </a:rPr>
              <a:t>The intruder sits in between the sender and receiver, alters the message transmission between them and sends further. Its also called as man-in-the-middle attack.</a:t>
            </a:r>
            <a:endParaRPr lang="en-IN" altLang="en-US" sz="1600">
              <a:latin typeface="Times New Roman" panose="02020603050405020304" charset="0"/>
              <a:cs typeface="Times New Roman" panose="02020603050405020304" charset="0"/>
            </a:endParaRPr>
          </a:p>
          <a:p>
            <a:pPr marL="76200" indent="0" algn="just">
              <a:buNone/>
            </a:pPr>
            <a:endParaRPr lang="en-IN" altLang="en-US" sz="16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3004820" y="2435225"/>
            <a:ext cx="4145915" cy="2458085"/>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Types of Active attacks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marL="76200" indent="0">
              <a:buNone/>
            </a:pPr>
            <a:r>
              <a:rPr lang="en-IN" altLang="en-US" sz="2000">
                <a:latin typeface="Times New Roman" panose="02020603050405020304" charset="0"/>
                <a:cs typeface="Times New Roman" panose="02020603050405020304" charset="0"/>
              </a:rPr>
              <a:t>4. Denial of service attacks: #TheYahooExample</a:t>
            </a:r>
            <a:endParaRPr lang="en-IN" altLang="en-US"/>
          </a:p>
          <a:p>
            <a:pPr marL="76200" indent="0">
              <a:buNone/>
            </a:pP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2964815" y="2174875"/>
            <a:ext cx="3802380" cy="2371090"/>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20" name="Shape 2120"/>
        <p:cNvGrpSpPr/>
        <p:nvPr/>
      </p:nvGrpSpPr>
      <p:grpSpPr>
        <a:xfrm>
          <a:off x="0" y="0"/>
          <a:ext cx="0" cy="0"/>
          <a:chOff x="0" y="0"/>
          <a:chExt cx="0" cy="0"/>
        </a:xfrm>
      </p:grpSpPr>
      <p:sp>
        <p:nvSpPr>
          <p:cNvPr id="2121" name="Google Shape;2121;p36"/>
          <p:cNvSpPr txBox="1"/>
          <p:nvPr>
            <p:ph type="ctrTitle" idx="4294967295"/>
          </p:nvPr>
        </p:nvSpPr>
        <p:spPr>
          <a:xfrm>
            <a:off x="1715250" y="157605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a:solidFill>
                  <a:schemeClr val="lt1"/>
                </a:solidFill>
              </a:rPr>
              <a:t>Thanks!</a:t>
            </a:r>
            <a:endParaRPr sz="4800">
              <a:solidFill>
                <a:schemeClr val="lt1"/>
              </a:solidFill>
            </a:endParaRPr>
          </a:p>
        </p:txBody>
      </p:sp>
      <p:sp>
        <p:nvSpPr>
          <p:cNvPr id="2122" name="Google Shape;2122;p36"/>
          <p:cNvSpPr txBox="1"/>
          <p:nvPr>
            <p:ph type="subTitle" idx="4294967295"/>
          </p:nvPr>
        </p:nvSpPr>
        <p:spPr>
          <a:xfrm>
            <a:off x="1715250" y="2491448"/>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GB" sz="3600" b="1"/>
              <a:t>Any questions?</a:t>
            </a:r>
            <a:endParaRPr sz="3600" b="1"/>
          </a:p>
        </p:txBody>
      </p:sp>
      <p:sp>
        <p:nvSpPr>
          <p:cNvPr id="2124" name="Google Shape;2124;p3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90" name="Shape 1890"/>
        <p:cNvGrpSpPr/>
        <p:nvPr/>
      </p:nvGrpSpPr>
      <p:grpSpPr>
        <a:xfrm>
          <a:off x="0" y="0"/>
          <a:ext cx="0" cy="0"/>
          <a:chOff x="0" y="0"/>
          <a:chExt cx="0" cy="0"/>
        </a:xfrm>
      </p:grpSpPr>
      <p:sp>
        <p:nvSpPr>
          <p:cNvPr id="1891" name="Google Shape;1891;p13"/>
          <p:cNvSpPr txBox="1"/>
          <p:nvPr>
            <p:ph type="ctrTitle"/>
          </p:nvPr>
        </p:nvSpPr>
        <p:spPr>
          <a:xfrm>
            <a:off x="1558290" y="1402080"/>
            <a:ext cx="5965825" cy="23387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altLang="en-GB" sz="3600">
                <a:latin typeface="Times New Roman" panose="02020603050405020304" charset="0"/>
                <a:cs typeface="Times New Roman" panose="02020603050405020304" charset="0"/>
              </a:rPr>
            </a:br>
            <a:br>
              <a:rPr lang="en-US" altLang="en-GB" sz="3600">
                <a:latin typeface="Times New Roman" panose="02020603050405020304" charset="0"/>
                <a:cs typeface="Times New Roman" panose="02020603050405020304" charset="0"/>
              </a:rPr>
            </a:br>
            <a:r>
              <a:rPr lang="en-IN" altLang="en-US" sz="3600" b="1">
                <a:latin typeface="Times New Roman" panose="02020603050405020304" charset="0"/>
                <a:cs typeface="Times New Roman" panose="02020603050405020304" charset="0"/>
              </a:rPr>
              <a:t>INS </a:t>
            </a:r>
            <a:r>
              <a:rPr lang="en-US" altLang="en-GB" sz="3600" b="1">
                <a:latin typeface="Times New Roman" panose="02020603050405020304" charset="0"/>
                <a:cs typeface="Times New Roman" panose="02020603050405020304" charset="0"/>
              </a:rPr>
              <a:t>- Lecture </a:t>
            </a:r>
            <a:r>
              <a:rPr lang="en-IN" altLang="en-US" sz="3600" b="1">
                <a:latin typeface="Times New Roman" panose="02020603050405020304" charset="0"/>
                <a:cs typeface="Times New Roman" panose="02020603050405020304" charset="0"/>
              </a:rPr>
              <a:t>3</a:t>
            </a:r>
            <a:br>
              <a:rPr lang="en-US" altLang="en-GB" sz="3600">
                <a:latin typeface="Times New Roman" panose="02020603050405020304" charset="0"/>
                <a:cs typeface="Times New Roman" panose="02020603050405020304" charset="0"/>
              </a:rPr>
            </a:br>
            <a:r>
              <a:rPr lang="en-IN" altLang="en-US" sz="1600">
                <a:latin typeface="Times New Roman" panose="02020603050405020304" charset="0"/>
                <a:cs typeface="Times New Roman" panose="02020603050405020304" charset="0"/>
              </a:rPr>
              <a:t>Presented by: Drashti Shrimal</a:t>
            </a:r>
            <a:br>
              <a:rPr lang="en-US" altLang="en-GB" sz="1600">
                <a:latin typeface="Times New Roman" panose="02020603050405020304" charset="0"/>
                <a:cs typeface="Times New Roman" panose="02020603050405020304" charset="0"/>
              </a:rPr>
            </a:br>
            <a:br>
              <a:rPr lang="en-US" altLang="en-GB" sz="3600">
                <a:latin typeface="Times New Roman" panose="02020603050405020304" charset="0"/>
                <a:cs typeface="Times New Roman" panose="02020603050405020304" charset="0"/>
              </a:rPr>
            </a:br>
            <a:br>
              <a:rPr lang="en-US" altLang="en-GB" sz="3200"/>
            </a:br>
            <a:endParaRPr lang="en-US" altLang="en-GB" sz="32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95" name="Shape 1895"/>
        <p:cNvGrpSpPr/>
        <p:nvPr/>
      </p:nvGrpSpPr>
      <p:grpSpPr>
        <a:xfrm>
          <a:off x="0" y="0"/>
          <a:ext cx="0" cy="0"/>
          <a:chOff x="0" y="0"/>
          <a:chExt cx="0" cy="0"/>
        </a:xfrm>
      </p:grpSpPr>
      <p:sp>
        <p:nvSpPr>
          <p:cNvPr id="1896" name="Google Shape;1896;p14"/>
          <p:cNvSpPr txBox="1"/>
          <p:nvPr>
            <p:ph type="title"/>
          </p:nvPr>
        </p:nvSpPr>
        <p:spPr>
          <a:xfrm>
            <a:off x="1013640" y="94751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UNIT 1: Topics in this presentation</a:t>
            </a:r>
            <a:endParaRPr lang="en-US" altLang="en-GB">
              <a:latin typeface="Times New Roman" panose="02020603050405020304" charset="0"/>
              <a:cs typeface="Times New Roman" panose="02020603050405020304" charset="0"/>
            </a:endParaRPr>
          </a:p>
        </p:txBody>
      </p:sp>
      <p:sp>
        <p:nvSpPr>
          <p:cNvPr id="1900" name="Google Shape;1900;p1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 name="Text Box 0"/>
          <p:cNvSpPr txBox="1"/>
          <p:nvPr/>
        </p:nvSpPr>
        <p:spPr>
          <a:xfrm>
            <a:off x="2021205" y="1674495"/>
            <a:ext cx="4864735" cy="1753235"/>
          </a:xfrm>
          <a:prstGeom prst="rect">
            <a:avLst/>
          </a:prstGeom>
          <a:noFill/>
        </p:spPr>
        <p:txBody>
          <a:bodyPr wrap="square" rtlCol="0">
            <a:spAutoFit/>
          </a:bodyPr>
          <a:p>
            <a:pPr marL="0" indent="0">
              <a:lnSpc>
                <a:spcPct val="150000"/>
              </a:lnSpc>
              <a:buFont typeface="Wingdings" panose="05000000000000000000" charset="0"/>
              <a:buNone/>
            </a:pPr>
            <a:r>
              <a:rPr lang="en-IN" altLang="en-US" sz="2400" b="1">
                <a:solidFill>
                  <a:schemeClr val="accent1"/>
                </a:solidFill>
                <a:latin typeface="Times New Roman" panose="02020603050405020304" charset="0"/>
                <a:cs typeface="Times New Roman" panose="02020603050405020304" charset="0"/>
              </a:rPr>
              <a:t>OSI architecture - Detailed(Part 1) </a:t>
            </a:r>
            <a:endParaRPr lang="en-US" sz="2400" b="1">
              <a:solidFill>
                <a:schemeClr val="accent1"/>
              </a:solidFill>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IN" altLang="en-US" sz="2400" b="1">
                <a:solidFill>
                  <a:schemeClr val="accent1"/>
                </a:solidFill>
                <a:latin typeface="Times New Roman" panose="02020603050405020304" charset="0"/>
                <a:cs typeface="Times New Roman" panose="02020603050405020304" charset="0"/>
              </a:rPr>
              <a:t>- Security Attacks</a:t>
            </a:r>
            <a:endParaRPr lang="en-IN" altLang="en-US" sz="2400" b="1">
              <a:solidFill>
                <a:schemeClr val="accent1"/>
              </a:solidFill>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IN" altLang="en-US" sz="2400" b="1">
                <a:solidFill>
                  <a:schemeClr val="accent1"/>
                </a:solidFill>
                <a:latin typeface="Times New Roman" panose="02020603050405020304" charset="0"/>
                <a:cs typeface="Times New Roman" panose="02020603050405020304" charset="0"/>
              </a:rPr>
              <a:t>- Types of attacks</a:t>
            </a:r>
            <a:endParaRPr lang="en-IN" altLang="en-US" sz="2400" b="1">
              <a:solidFill>
                <a:schemeClr val="accent1"/>
              </a:solidFill>
              <a:latin typeface="Times New Roman" panose="02020603050405020304" charset="0"/>
              <a:cs typeface="Times New Roman" panose="02020603050405020304" charset="0"/>
            </a:endParaRPr>
          </a:p>
        </p:txBody>
      </p:sp>
      <p:pic>
        <p:nvPicPr>
          <p:cNvPr id="2" name="Picture 1" descr="cdcf1d634cd7dcb1b9f5fc7ce321a9ed"/>
          <p:cNvPicPr>
            <a:picLocks noChangeAspect="1"/>
          </p:cNvPicPr>
          <p:nvPr/>
        </p:nvPicPr>
        <p:blipFill>
          <a:blip r:embed="rId1"/>
          <a:stretch>
            <a:fillRect/>
          </a:stretch>
        </p:blipFill>
        <p:spPr>
          <a:xfrm>
            <a:off x="5867400" y="2865755"/>
            <a:ext cx="3087370" cy="202311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42" name="Shape 1942"/>
        <p:cNvGrpSpPr/>
        <p:nvPr/>
      </p:nvGrpSpPr>
      <p:grpSpPr>
        <a:xfrm>
          <a:off x="0" y="0"/>
          <a:ext cx="0" cy="0"/>
          <a:chOff x="0" y="0"/>
          <a:chExt cx="0" cy="0"/>
        </a:xfrm>
      </p:grpSpPr>
      <p:sp>
        <p:nvSpPr>
          <p:cNvPr id="1943" name="Google Shape;1943;p20"/>
          <p:cNvSpPr txBox="1"/>
          <p:nvPr>
            <p:ph type="body" idx="1"/>
          </p:nvPr>
        </p:nvSpPr>
        <p:spPr>
          <a:xfrm>
            <a:off x="1131570" y="1329690"/>
            <a:ext cx="6823710" cy="3549650"/>
          </a:xfrm>
          <a:prstGeom prst="rect">
            <a:avLst/>
          </a:prstGeom>
        </p:spPr>
        <p:txBody>
          <a:bodyPr spcFirstLastPara="1" wrap="square" lIns="91425" tIns="91425" rIns="91425" bIns="91425" anchor="t" anchorCtr="0">
            <a:noAutofit/>
          </a:bodyPr>
          <a:lstStyle/>
          <a:p>
            <a:pPr marL="342900" lvl="0" indent="-342900" algn="just"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rPr>
              <a:t>Attack is an </a:t>
            </a:r>
            <a:r>
              <a:rPr lang="en-GB">
                <a:solidFill>
                  <a:srgbClr val="000000"/>
                </a:solidFill>
                <a:latin typeface="Times New Roman" panose="02020603050405020304" charset="0"/>
                <a:cs typeface="Times New Roman" panose="02020603050405020304" charset="0"/>
              </a:rPr>
              <a:t>assault on system security that derives from an intelligent threat; that is, an intelligent act that is a deliberate attempt (especially in the sense of a method or technique) to evade security services and violate the security policy of a system.</a:t>
            </a:r>
            <a:endParaRPr lang="en-GB">
              <a:solidFill>
                <a:srgbClr val="000000"/>
              </a:solidFill>
              <a:latin typeface="Times New Roman" panose="02020603050405020304" charset="0"/>
              <a:cs typeface="Times New Roman" panose="02020603050405020304" charset="0"/>
            </a:endParaRPr>
          </a:p>
          <a:p>
            <a:pPr marL="342900" lvl="0" indent="-342900" algn="just"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rPr>
              <a:t>There are two types of attacks:</a:t>
            </a:r>
            <a:endParaRPr lang="en-IN" altLang="en-GB">
              <a:solidFill>
                <a:srgbClr val="000000"/>
              </a:solidFill>
              <a:latin typeface="Times New Roman" panose="02020603050405020304" charset="0"/>
              <a:cs typeface="Times New Roman" panose="02020603050405020304" charset="0"/>
            </a:endParaRPr>
          </a:p>
          <a:p>
            <a:pPr marL="0" lvl="0" indent="0" algn="just" rtl="0">
              <a:spcBef>
                <a:spcPts val="600"/>
              </a:spcBef>
              <a:spcAft>
                <a:spcPts val="0"/>
              </a:spcAft>
              <a:buFont typeface="Arial" panose="020B0604020202020204" pitchFamily="34" charset="0"/>
              <a:buNone/>
            </a:pPr>
            <a:r>
              <a:rPr lang="en-IN" altLang="en-GB">
                <a:solidFill>
                  <a:srgbClr val="000000"/>
                </a:solidFill>
                <a:latin typeface="Times New Roman" panose="02020603050405020304" charset="0"/>
                <a:cs typeface="Times New Roman" panose="02020603050405020304" charset="0"/>
              </a:rPr>
              <a:t>     - Passive </a:t>
            </a:r>
            <a:endParaRPr lang="en-IN" altLang="en-GB">
              <a:solidFill>
                <a:srgbClr val="000000"/>
              </a:solidFill>
              <a:latin typeface="Times New Roman" panose="02020603050405020304" charset="0"/>
              <a:cs typeface="Times New Roman" panose="02020603050405020304" charset="0"/>
            </a:endParaRPr>
          </a:p>
          <a:p>
            <a:pPr marL="0" lvl="0" indent="0" algn="just" rtl="0">
              <a:spcBef>
                <a:spcPts val="600"/>
              </a:spcBef>
              <a:spcAft>
                <a:spcPts val="0"/>
              </a:spcAft>
              <a:buFont typeface="Arial" panose="020B0604020202020204" pitchFamily="34" charset="0"/>
              <a:buNone/>
            </a:pPr>
            <a:r>
              <a:rPr lang="en-IN" altLang="en-GB">
                <a:solidFill>
                  <a:srgbClr val="000000"/>
                </a:solidFill>
                <a:latin typeface="Times New Roman" panose="02020603050405020304" charset="0"/>
                <a:cs typeface="Times New Roman" panose="02020603050405020304" charset="0"/>
              </a:rPr>
              <a:t>     - Active</a:t>
            </a:r>
            <a:endParaRPr lang="en-IN" altLang="en-GB">
              <a:solidFill>
                <a:srgbClr val="000000"/>
              </a:solidFill>
              <a:latin typeface="Times New Roman" panose="02020603050405020304" charset="0"/>
              <a:cs typeface="Times New Roman" panose="02020603050405020304" charset="0"/>
            </a:endParaRPr>
          </a:p>
        </p:txBody>
      </p:sp>
      <p:sp>
        <p:nvSpPr>
          <p:cNvPr id="1944" name="Google Shape;1944;p20"/>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latin typeface="Times New Roman" panose="02020603050405020304" charset="0"/>
                <a:cs typeface="Times New Roman" panose="02020603050405020304" charset="0"/>
              </a:rPr>
              <a:t>OSI architecture : Security Attacks</a:t>
            </a:r>
            <a:endParaRPr lang="en-IN" altLang="en-GB">
              <a:latin typeface="Times New Roman" panose="02020603050405020304" charset="0"/>
              <a:cs typeface="Times New Roman" panose="02020603050405020304" charset="0"/>
            </a:endParaRPr>
          </a:p>
        </p:txBody>
      </p:sp>
      <p:sp>
        <p:nvSpPr>
          <p:cNvPr id="1946" name="Google Shape;1946;p20"/>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r>
              <a:rPr lang="en-IN" altLang="en-GB">
                <a:latin typeface="Times New Roman" panose="02020603050405020304" charset="0"/>
                <a:cs typeface="Times New Roman" panose="02020603050405020304" charset="0"/>
                <a:sym typeface="+mn-ea"/>
              </a:rPr>
              <a:t>Security Attacks: Passive attacks</a:t>
            </a:r>
            <a:endParaRPr lang="en-IN" altLang="en-US">
              <a:latin typeface="Times New Roman" panose="02020603050405020304" charset="0"/>
              <a:cs typeface="Times New Roman" panose="02020603050405020304" charset="0"/>
            </a:endParaRPr>
          </a:p>
        </p:txBody>
      </p:sp>
      <p:sp>
        <p:nvSpPr>
          <p:cNvPr id="7" name="Text Placeholder 6"/>
          <p:cNvSpPr/>
          <p:nvPr>
            <p:ph type="body" idx="1"/>
          </p:nvPr>
        </p:nvSpPr>
        <p:spPr/>
        <p:txBody>
          <a:bodyPr/>
          <a:p>
            <a:pPr>
              <a:buFont typeface="Arial" panose="020B0604020202020204" pitchFamily="34" charset="0"/>
              <a:buChar char="•"/>
            </a:pPr>
            <a:r>
              <a:rPr lang="en-IN" altLang="en-US" sz="1800">
                <a:solidFill>
                  <a:srgbClr val="000000"/>
                </a:solidFill>
                <a:latin typeface="Times New Roman" panose="02020603050405020304" charset="0"/>
                <a:cs typeface="Times New Roman" panose="02020603050405020304" charset="0"/>
              </a:rPr>
              <a:t>A passive attack is a network attack in which a system is monitored and sometimes scanned for open ports and vulnerabilities. The purpose is solely to gain information about the target and no data is changed on the target. </a:t>
            </a:r>
            <a:endParaRPr lang="en-IN" altLang="en-US" sz="18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IN" altLang="en-US" sz="1800">
                <a:solidFill>
                  <a:srgbClr val="000000"/>
                </a:solidFill>
                <a:latin typeface="Times New Roman" panose="02020603050405020304" charset="0"/>
                <a:cs typeface="Times New Roman" panose="02020603050405020304" charset="0"/>
              </a:rPr>
              <a:t>There are two types:</a:t>
            </a:r>
            <a:endParaRPr lang="en-IN" altLang="en-US" sz="18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1800">
                <a:solidFill>
                  <a:srgbClr val="000000"/>
                </a:solidFill>
                <a:latin typeface="Times New Roman" panose="02020603050405020304" charset="0"/>
                <a:cs typeface="Times New Roman" panose="02020603050405020304" charset="0"/>
              </a:rPr>
              <a:t>1. Release of message contents:  </a:t>
            </a:r>
            <a:endParaRPr lang="en-IN" altLang="en-US" sz="18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1800">
                <a:solidFill>
                  <a:srgbClr val="000000"/>
                </a:solidFill>
                <a:latin typeface="Times New Roman" panose="02020603050405020304" charset="0"/>
                <a:cs typeface="Times New Roman" panose="02020603050405020304" charset="0"/>
              </a:rPr>
              <a:t>A telephone conversation, an electronic mail message, and a transferred file may contain sensitive or confidential information. We would like to prevent an opponent from learning the contents of these transmissions.</a:t>
            </a:r>
            <a:endParaRPr lang="en-IN" altLang="en-US" sz="18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endParaRPr lang="en-IN" altLang="en-US" sz="1800">
              <a:solidFill>
                <a:srgbClr val="000000"/>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32385" y="478880"/>
            <a:ext cx="6880500" cy="582900"/>
          </a:xfrm>
        </p:spPr>
        <p:txBody>
          <a:bodyPr/>
          <a:p>
            <a:r>
              <a:rPr lang="en-IN" altLang="en-US">
                <a:latin typeface="Times New Roman" panose="02020603050405020304" charset="0"/>
                <a:cs typeface="Times New Roman" panose="02020603050405020304" charset="0"/>
              </a:rPr>
              <a:t>Security Attacks: Passive attacks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a:xfrm>
            <a:off x="1131750" y="1161670"/>
            <a:ext cx="6880500" cy="3498600"/>
          </a:xfrm>
        </p:spPr>
        <p:txBody>
          <a:bodyPr/>
          <a:p>
            <a:pPr marL="76200" indent="0">
              <a:buNone/>
            </a:pPr>
            <a:r>
              <a:rPr lang="en-IN" altLang="en-US" sz="2000">
                <a:solidFill>
                  <a:srgbClr val="000000"/>
                </a:solidFill>
                <a:latin typeface="Times New Roman" panose="02020603050405020304" charset="0"/>
                <a:cs typeface="Times New Roman" panose="02020603050405020304" charset="0"/>
              </a:rPr>
              <a:t>2. Traffic analysis:</a:t>
            </a:r>
            <a:endParaRPr lang="en-IN" altLang="en-US">
              <a:solidFill>
                <a:srgbClr val="000000"/>
              </a:solidFill>
            </a:endParaRPr>
          </a:p>
          <a:p>
            <a:pPr marL="76200" indent="0">
              <a:buNone/>
            </a:pPr>
            <a:r>
              <a:rPr lang="en-IN" altLang="en-US" sz="1800">
                <a:solidFill>
                  <a:srgbClr val="000000"/>
                </a:solidFill>
                <a:latin typeface="Times New Roman" panose="02020603050405020304" charset="0"/>
                <a:cs typeface="Times New Roman" panose="02020603050405020304" charset="0"/>
              </a:rPr>
              <a:t>Suppose that we had a way of masking the contents of messages or other information traffic so that opponents, even if they captured the message, could not extract the information from the message. The common technique for masking contents is encryption. </a:t>
            </a:r>
            <a:endParaRPr lang="en-IN" altLang="en-US" sz="1800">
              <a:solidFill>
                <a:srgbClr val="000000"/>
              </a:solidFill>
              <a:latin typeface="Times New Roman" panose="02020603050405020304" charset="0"/>
              <a:cs typeface="Times New Roman" panose="02020603050405020304" charset="0"/>
            </a:endParaRPr>
          </a:p>
          <a:p>
            <a:pPr marL="76200" indent="0">
              <a:buNone/>
            </a:pPr>
            <a:r>
              <a:rPr lang="en-IN" altLang="en-US" sz="1800">
                <a:solidFill>
                  <a:srgbClr val="000000"/>
                </a:solidFill>
                <a:latin typeface="Times New Roman" panose="02020603050405020304" charset="0"/>
                <a:cs typeface="Times New Roman" panose="02020603050405020304" charset="0"/>
              </a:rPr>
              <a:t>If we had encryption protection in place, an opponent might still be able to observe the pattern of these messages. The opponent could determine the location and identity of communicating hosts and could observe the frequency and length of messages being exchanged. This information might be useful in guessing the nature of the communication that was taking place.</a:t>
            </a:r>
            <a:endParaRPr lang="en-IN" altLang="en-US" sz="1800">
              <a:solidFill>
                <a:srgbClr val="000000"/>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Passive attacks: Overview</a:t>
            </a:r>
            <a:endParaRPr lang="en-IN"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2044700" y="1677035"/>
            <a:ext cx="5054600" cy="233553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32385" y="321400"/>
            <a:ext cx="6880500" cy="582900"/>
          </a:xfrm>
        </p:spPr>
        <p:txBody>
          <a:bodyPr/>
          <a:p>
            <a:r>
              <a:rPr lang="en-IN" altLang="en-US">
                <a:latin typeface="Times New Roman" panose="02020603050405020304" charset="0"/>
                <a:cs typeface="Times New Roman" panose="02020603050405020304" charset="0"/>
              </a:rPr>
              <a:t>Security Attacks : Active attacks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a:xfrm>
            <a:off x="1132205" y="904240"/>
            <a:ext cx="6706870" cy="3491230"/>
          </a:xfrm>
        </p:spPr>
        <p:txBody>
          <a:bodyPr/>
          <a:p>
            <a:pPr>
              <a:buFont typeface="Arial" panose="020B0604020202020204" pitchFamily="34" charset="0"/>
              <a:buChar char="•"/>
            </a:pPr>
            <a:r>
              <a:rPr lang="en-IN" altLang="en-US" sz="1800">
                <a:solidFill>
                  <a:srgbClr val="000000"/>
                </a:solidFill>
                <a:latin typeface="Times New Roman" panose="02020603050405020304" charset="0"/>
                <a:cs typeface="Times New Roman" panose="02020603050405020304" charset="0"/>
              </a:rPr>
              <a:t>Active attacks involve some modification of the data stream or the creation of a false stream and can be subdivided into four categories: </a:t>
            </a:r>
            <a:endParaRPr lang="en-IN" altLang="en-US" sz="18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IN" altLang="en-US" sz="1800">
                <a:solidFill>
                  <a:srgbClr val="000000"/>
                </a:solidFill>
                <a:latin typeface="Times New Roman" panose="02020603050405020304" charset="0"/>
                <a:cs typeface="Times New Roman" panose="02020603050405020304" charset="0"/>
              </a:rPr>
              <a:t>masquerade, </a:t>
            </a:r>
            <a:endParaRPr lang="en-IN" altLang="en-US" sz="18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IN" altLang="en-US" sz="1800">
                <a:solidFill>
                  <a:srgbClr val="000000"/>
                </a:solidFill>
                <a:latin typeface="Times New Roman" panose="02020603050405020304" charset="0"/>
                <a:cs typeface="Times New Roman" panose="02020603050405020304" charset="0"/>
              </a:rPr>
              <a:t>replay, </a:t>
            </a:r>
            <a:endParaRPr lang="en-IN" altLang="en-US" sz="18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IN" altLang="en-US" sz="1800">
                <a:solidFill>
                  <a:srgbClr val="000000"/>
                </a:solidFill>
                <a:latin typeface="Times New Roman" panose="02020603050405020304" charset="0"/>
                <a:cs typeface="Times New Roman" panose="02020603050405020304" charset="0"/>
              </a:rPr>
              <a:t>modification of messages</a:t>
            </a:r>
            <a:endParaRPr lang="en-IN" altLang="en-US" sz="18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IN" altLang="en-US" sz="1800">
                <a:solidFill>
                  <a:srgbClr val="000000"/>
                </a:solidFill>
                <a:latin typeface="Times New Roman" panose="02020603050405020304" charset="0"/>
                <a:cs typeface="Times New Roman" panose="02020603050405020304" charset="0"/>
              </a:rPr>
              <a:t>denial of service.</a:t>
            </a:r>
            <a:endParaRPr lang="en-IN" altLang="en-US" sz="1800">
              <a:solidFill>
                <a:srgbClr val="000000"/>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Active attacks: Overview</a:t>
            </a:r>
            <a:endParaRPr lang="en-IN"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2056130" y="1566545"/>
            <a:ext cx="5031740" cy="2586990"/>
          </a:xfrm>
          <a:prstGeom prst="rect">
            <a:avLst/>
          </a:prstGeom>
        </p:spPr>
      </p:pic>
    </p:spTree>
  </p:cSld>
  <p:clrMapOvr>
    <a:masterClrMapping/>
  </p:clrMapOvr>
  <p:transition>
    <p:fade thruBlk="1"/>
  </p:transition>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2649</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Amatic SC</vt:lpstr>
      <vt:lpstr>Merriweather</vt:lpstr>
      <vt:lpstr>Times New Roman</vt:lpstr>
      <vt:lpstr>Wingdings</vt:lpstr>
      <vt:lpstr>Segoe Print</vt:lpstr>
      <vt:lpstr>Microsoft YaHei</vt:lpstr>
      <vt:lpstr>Arial Unicode MS</vt:lpstr>
      <vt:lpstr>Nathaniel template</vt:lpstr>
      <vt:lpstr>Information and Network Security(INS)</vt:lpstr>
      <vt:lpstr>  INS - Lecture 3,4 Presented by: Drashti Shrimal   </vt:lpstr>
      <vt:lpstr>UNIT 1: Topics in this presentation</vt:lpstr>
      <vt:lpstr>OSI architecture : Security Attacks</vt:lpstr>
      <vt:lpstr>Security Attacks: Passive attacks</vt:lpstr>
      <vt:lpstr>Security Attacks: Passive attacks</vt:lpstr>
      <vt:lpstr>Passive attacks: Overview</vt:lpstr>
      <vt:lpstr>Security Attacks : Active attacks</vt:lpstr>
      <vt:lpstr>Active attacks: Overview</vt:lpstr>
      <vt:lpstr>Types of Active attacks</vt:lpstr>
      <vt:lpstr>Types of Active attacks</vt:lpstr>
      <vt:lpstr>Types of Active attacks</vt:lpstr>
      <vt:lpstr>Types of Active attacks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Network Security - Lecture 1 </dc:title>
  <dc:creator/>
  <cp:lastModifiedBy>drash</cp:lastModifiedBy>
  <cp:revision>124</cp:revision>
  <dcterms:created xsi:type="dcterms:W3CDTF">2020-06-08T07:09:00Z</dcterms:created>
  <dcterms:modified xsi:type="dcterms:W3CDTF">2020-06-18T05:46:05Z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