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66" r:id="rId3"/>
    <p:sldId id="256" r:id="rId5"/>
    <p:sldId id="257" r:id="rId6"/>
    <p:sldId id="263" r:id="rId7"/>
    <p:sldId id="286" r:id="rId8"/>
    <p:sldId id="299" r:id="rId9"/>
    <p:sldId id="300" r:id="rId10"/>
    <p:sldId id="301" r:id="rId11"/>
    <p:sldId id="302" r:id="rId12"/>
    <p:sldId id="303" r:id="rId13"/>
    <p:sldId id="304" r:id="rId14"/>
    <p:sldId id="305" r:id="rId15"/>
    <p:sldId id="279" r:id="rId1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4" name="Shape 1964"/>
        <p:cNvGrpSpPr/>
        <p:nvPr/>
      </p:nvGrpSpPr>
      <p:grpSpPr>
        <a:xfrm>
          <a:off x="0" y="0"/>
          <a:ext cx="0" cy="0"/>
          <a:chOff x="0" y="0"/>
          <a:chExt cx="0" cy="0"/>
        </a:xfrm>
      </p:grpSpPr>
      <p:sp>
        <p:nvSpPr>
          <p:cNvPr id="1965" name="Google Shape;1965;g35f391192_06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9" name="Shape 1939"/>
        <p:cNvGrpSpPr/>
        <p:nvPr/>
      </p:nvGrpSpPr>
      <p:grpSpPr>
        <a:xfrm>
          <a:off x="0" y="0"/>
          <a:ext cx="0" cy="0"/>
          <a:chOff x="0" y="0"/>
          <a:chExt cx="0" cy="0"/>
        </a:xfrm>
      </p:grpSpPr>
      <p:sp>
        <p:nvSpPr>
          <p:cNvPr id="1940" name="Google Shape;194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7" name="Shape 2117"/>
        <p:cNvGrpSpPr/>
        <p:nvPr/>
      </p:nvGrpSpPr>
      <p:grpSpPr>
        <a:xfrm>
          <a:off x="0" y="0"/>
          <a:ext cx="0" cy="0"/>
          <a:chOff x="0" y="0"/>
          <a:chExt cx="0" cy="0"/>
        </a:xfrm>
      </p:grpSpPr>
      <p:sp>
        <p:nvSpPr>
          <p:cNvPr id="2118" name="Google Shape;2118;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211" name="Google Shape;211;p2"/>
          <p:cNvSpPr txBox="1"/>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74" name="Google Shape;1774;p11"/>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886" name="Google Shape;1886;p12"/>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477" name="Google Shape;477;p3"/>
          <p:cNvSpPr txBox="1"/>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p:txBody>
      </p:sp>
      <p:sp>
        <p:nvSpPr>
          <p:cNvPr id="478" name="Google Shape;478;p3"/>
          <p:cNvSpPr txBox="1"/>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79" name="Google Shape;479;p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80" name="Shape 480"/>
        <p:cNvGrpSpPr/>
        <p:nvPr/>
      </p:nvGrpSpPr>
      <p:grpSpPr>
        <a:xfrm>
          <a:off x="0" y="0"/>
          <a:ext cx="0" cy="0"/>
          <a:chOff x="0" y="0"/>
          <a:chExt cx="0" cy="0"/>
        </a:xfrm>
      </p:grpSpPr>
      <p:sp>
        <p:nvSpPr>
          <p:cNvPr id="481" name="Google Shape;481;p4"/>
          <p:cNvSpPr txBox="1"/>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p:txBody>
      </p:sp>
      <p:sp>
        <p:nvSpPr>
          <p:cNvPr id="482" name="Google Shape;482;p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GB"/>
            </a:fld>
            <a:endParaRPr lang="en-GB"/>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869" name="Google Shape;869;p5"/>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871" name="Google Shape;871;p5"/>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057" name="Google Shape;1057;p6"/>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59" name="Google Shape;1059;p6"/>
          <p:cNvSpPr txBox="1"/>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60" name="Google Shape;1060;p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246" name="Google Shape;1246;p7"/>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8" name="Google Shape;1248;p7"/>
          <p:cNvSpPr txBox="1"/>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9" name="Google Shape;1249;p7"/>
          <p:cNvSpPr txBox="1"/>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50" name="Google Shape;1250;p7"/>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36" name="Google Shape;1436;p8"/>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49" name="Google Shape;1549;p9"/>
          <p:cNvSpPr txBox="1"/>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p:txBody>
      </p:sp>
      <p:sp>
        <p:nvSpPr>
          <p:cNvPr id="1550" name="Google Shape;1550;p9"/>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51" name="Shape 1551"/>
        <p:cNvGrpSpPr/>
        <p:nvPr/>
      </p:nvGrpSpPr>
      <p:grpSpPr>
        <a:xfrm>
          <a:off x="0" y="0"/>
          <a:ext cx="0" cy="0"/>
          <a:chOff x="0" y="0"/>
          <a:chExt cx="0" cy="0"/>
        </a:xfrm>
      </p:grpSpPr>
      <p:sp>
        <p:nvSpPr>
          <p:cNvPr id="1552" name="Google Shape;1552;p1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p:txBody>
      </p:sp>
      <p:sp>
        <p:nvSpPr>
          <p:cNvPr id="7" name="Google Shape;7;p1"/>
          <p:cNvSpPr txBox="1"/>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967" name="Shape 1967"/>
        <p:cNvGrpSpPr/>
        <p:nvPr/>
      </p:nvGrpSpPr>
      <p:grpSpPr>
        <a:xfrm>
          <a:off x="0" y="0"/>
          <a:ext cx="0" cy="0"/>
          <a:chOff x="0" y="0"/>
          <a:chExt cx="0" cy="0"/>
        </a:xfrm>
      </p:grpSpPr>
      <p:sp>
        <p:nvSpPr>
          <p:cNvPr id="1968" name="Google Shape;1968;p23"/>
          <p:cNvSpPr txBox="1"/>
          <p:nvPr>
            <p:ph type="title" idx="4294967295"/>
          </p:nvPr>
        </p:nvSpPr>
        <p:spPr>
          <a:xfrm>
            <a:off x="2923225" y="406225"/>
            <a:ext cx="3297600" cy="198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b="0">
                <a:solidFill>
                  <a:schemeClr val="lt1"/>
                </a:solidFill>
              </a:rPr>
              <a:t>Information and Network Security(INS)</a:t>
            </a:r>
            <a:endParaRPr lang="en-IN" sz="2400"/>
          </a:p>
        </p:txBody>
      </p:sp>
      <p:sp>
        <p:nvSpPr>
          <p:cNvPr id="1969" name="Google Shape;1969;p2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rgbClr val="FFFFFF"/>
                </a:solidFill>
              </a:rPr>
            </a:fld>
            <a:endParaRPr>
              <a:solidFill>
                <a:srgbClr val="FFFFFF"/>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sym typeface="+mn-ea"/>
              </a:rPr>
              <a:t>Types of Security Mechanisms</a:t>
            </a:r>
            <a:endParaRPr lang="en-US"/>
          </a:p>
        </p:txBody>
      </p:sp>
      <p:sp>
        <p:nvSpPr>
          <p:cNvPr id="3" name="Text Placeholder 2"/>
          <p:cNvSpPr/>
          <p:nvPr>
            <p:ph type="body" idx="1"/>
          </p:nvPr>
        </p:nvSpPr>
        <p:spPr/>
        <p:txBody>
          <a:bodyPr/>
          <a:p>
            <a:pPr marL="76200" indent="0">
              <a:buNone/>
            </a:pPr>
            <a:r>
              <a:rPr lang="en-IN" altLang="en-US" sz="1800">
                <a:latin typeface="Times New Roman" panose="02020603050405020304" charset="0"/>
                <a:cs typeface="Times New Roman" panose="02020603050405020304" charset="0"/>
              </a:rPr>
              <a:t>8. Security Recovery:</a:t>
            </a:r>
            <a:endParaRPr lang="en-IN" altLang="en-US" sz="1800">
              <a:latin typeface="Times New Roman" panose="02020603050405020304" charset="0"/>
              <a:cs typeface="Times New Roman" panose="02020603050405020304" charset="0"/>
            </a:endParaRPr>
          </a:p>
          <a:p>
            <a:pPr marL="76200" indent="0" algn="just">
              <a:buNone/>
            </a:pPr>
            <a:r>
              <a:rPr lang="en-IN" altLang="en-US" sz="1400">
                <a:latin typeface="Times New Roman" panose="02020603050405020304" charset="0"/>
                <a:cs typeface="Times New Roman" panose="02020603050405020304" charset="0"/>
              </a:rPr>
              <a:t>Recovery has two forms. The first is to stop an attack and to assess and repair any damage caused by that attack. As an example, if the attacker deletes a file, one recovery mechanism would be to restore the file from backup tapes. In practice, recovery is far more complex, because the nature of each attack is unique.</a:t>
            </a:r>
            <a:endParaRPr lang="en-IN" altLang="en-US" sz="1400">
              <a:latin typeface="Times New Roman" panose="02020603050405020304" charset="0"/>
              <a:cs typeface="Times New Roman" panose="02020603050405020304" charset="0"/>
            </a:endParaRPr>
          </a:p>
          <a:p>
            <a:pPr marL="76200" indent="0" algn="just">
              <a:buNone/>
            </a:pPr>
            <a:r>
              <a:rPr lang="en-IN" altLang="en-US" sz="1400">
                <a:latin typeface="Times New Roman" panose="02020603050405020304" charset="0"/>
                <a:cs typeface="Times New Roman" panose="02020603050405020304" charset="0"/>
              </a:rPr>
              <a:t>In a second form of recovery, the system continues to function correctly while an attack is under way. This type of recovery is quite difficult to implement because of the complexity of computer systems.</a:t>
            </a:r>
            <a:endParaRPr lang="en-IN" altLang="en-US" sz="14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sym typeface="+mn-ea"/>
              </a:rPr>
              <a:t>Types of Security Mechanisms</a:t>
            </a:r>
            <a:endParaRPr lang="en-US"/>
          </a:p>
        </p:txBody>
      </p:sp>
      <p:sp>
        <p:nvSpPr>
          <p:cNvPr id="3" name="Text Placeholder 2"/>
          <p:cNvSpPr/>
          <p:nvPr>
            <p:ph type="body" idx="1"/>
          </p:nvPr>
        </p:nvSpPr>
        <p:spPr/>
        <p:txBody>
          <a:bodyPr/>
          <a:p>
            <a:pPr marL="76200" indent="0">
              <a:buNone/>
            </a:pPr>
            <a:r>
              <a:rPr lang="en-IN" altLang="en-US" sz="1800">
                <a:latin typeface="Times New Roman" panose="02020603050405020304" charset="0"/>
                <a:cs typeface="Times New Roman" panose="02020603050405020304" charset="0"/>
              </a:rPr>
              <a:t>9. Routing Control:</a:t>
            </a: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A routing control mechanism is composed of hardware and software, which monitors all the outgoing traffic through its connection with the Internet service providers (ISPs), and helps in selecting the best path for efficient delivery of the data.</a:t>
            </a:r>
            <a:endParaRPr lang="en-IN" altLang="en-US" sz="1800">
              <a:latin typeface="Times New Roman" panose="02020603050405020304" charset="0"/>
              <a:cs typeface="Times New Roman" panose="02020603050405020304" charset="0"/>
            </a:endParaRPr>
          </a:p>
          <a:p>
            <a:pPr marL="76200" indent="0">
              <a:buNone/>
            </a:pPr>
            <a:endParaRPr lang="en-IN" alt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4738370" y="1516380"/>
            <a:ext cx="3914775" cy="288925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sym typeface="+mn-ea"/>
              </a:rPr>
              <a:t>Types of Security Mechanisms</a:t>
            </a:r>
            <a:endParaRPr lang="en-US"/>
          </a:p>
        </p:txBody>
      </p:sp>
      <p:sp>
        <p:nvSpPr>
          <p:cNvPr id="3" name="Text Placeholder 2"/>
          <p:cNvSpPr/>
          <p:nvPr>
            <p:ph type="body" idx="1"/>
          </p:nvPr>
        </p:nvSpPr>
        <p:spPr/>
        <p:txBody>
          <a:bodyPr/>
          <a:p>
            <a:pPr marL="76200" indent="0">
              <a:buNone/>
            </a:pPr>
            <a:r>
              <a:rPr lang="en-IN" altLang="en-US" sz="1800">
                <a:latin typeface="Times New Roman" panose="02020603050405020304" charset="0"/>
                <a:cs typeface="Times New Roman" panose="02020603050405020304" charset="0"/>
              </a:rPr>
              <a:t>10. Notarization:</a:t>
            </a: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Notarization means selecting a third trusted party to control the communication between two entities. The receiver can involve a trusted third party to store the sender request in order to prevent the sender from later denying that she has made a request.</a:t>
            </a:r>
            <a:endParaRPr lang="en-IN" alt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20" name="Shape 2120"/>
        <p:cNvGrpSpPr/>
        <p:nvPr/>
      </p:nvGrpSpPr>
      <p:grpSpPr>
        <a:xfrm>
          <a:off x="0" y="0"/>
          <a:ext cx="0" cy="0"/>
          <a:chOff x="0" y="0"/>
          <a:chExt cx="0" cy="0"/>
        </a:xfrm>
      </p:grpSpPr>
      <p:sp>
        <p:nvSpPr>
          <p:cNvPr id="2121" name="Google Shape;2121;p36"/>
          <p:cNvSpPr txBox="1"/>
          <p:nvPr>
            <p:ph type="ctrTitle" idx="4294967295"/>
          </p:nvPr>
        </p:nvSpPr>
        <p:spPr>
          <a:xfrm>
            <a:off x="1715250" y="157605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solidFill>
                  <a:schemeClr val="lt1"/>
                </a:solidFill>
              </a:rPr>
              <a:t>Thanks!</a:t>
            </a:r>
            <a:endParaRPr sz="4800">
              <a:solidFill>
                <a:schemeClr val="lt1"/>
              </a:solidFill>
            </a:endParaRPr>
          </a:p>
        </p:txBody>
      </p:sp>
      <p:sp>
        <p:nvSpPr>
          <p:cNvPr id="2122" name="Google Shape;2122;p36"/>
          <p:cNvSpPr txBox="1"/>
          <p:nvPr>
            <p:ph type="subTitle" idx="4294967295"/>
          </p:nvPr>
        </p:nvSpPr>
        <p:spPr>
          <a:xfrm>
            <a:off x="1715135" y="2491740"/>
            <a:ext cx="6083935" cy="157035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sz="3600" b="1"/>
              <a:t>Any questions?</a:t>
            </a:r>
            <a:endParaRPr lang="en-GB" sz="3600" b="1"/>
          </a:p>
          <a:p>
            <a:pPr marL="0" lvl="0" indent="0" algn="ctr" rtl="0">
              <a:spcBef>
                <a:spcPts val="600"/>
              </a:spcBef>
              <a:spcAft>
                <a:spcPts val="0"/>
              </a:spcAft>
              <a:buNone/>
            </a:pPr>
            <a:r>
              <a:rPr lang="en-IN" sz="1800" b="1"/>
              <a:t>You can post your questions on Google Classroom. </a:t>
            </a:r>
            <a:r>
              <a:rPr lang="en-IN" sz="3600" b="1"/>
              <a:t> </a:t>
            </a:r>
            <a:endParaRPr lang="en-IN" sz="3600" b="1"/>
          </a:p>
        </p:txBody>
      </p:sp>
      <p:sp>
        <p:nvSpPr>
          <p:cNvPr id="2124" name="Google Shape;2124;p3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58290" y="1402080"/>
            <a:ext cx="5965825" cy="2338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altLang="en-GB" sz="3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r>
              <a:rPr lang="en-IN" altLang="en-US" sz="3600" b="1">
                <a:latin typeface="Times New Roman" panose="02020603050405020304" charset="0"/>
                <a:cs typeface="Times New Roman" panose="02020603050405020304" charset="0"/>
              </a:rPr>
              <a:t>INS </a:t>
            </a:r>
            <a:r>
              <a:rPr lang="en-US" altLang="en-GB" sz="3600" b="1">
                <a:latin typeface="Times New Roman" panose="02020603050405020304" charset="0"/>
                <a:cs typeface="Times New Roman" panose="02020603050405020304" charset="0"/>
              </a:rPr>
              <a:t>- Lecture </a:t>
            </a:r>
            <a:r>
              <a:rPr lang="en-IN" altLang="en-US" sz="3600" b="1">
                <a:latin typeface="Times New Roman" panose="02020603050405020304" charset="0"/>
                <a:cs typeface="Times New Roman" panose="02020603050405020304" charset="0"/>
              </a:rPr>
              <a:t>5,6</a:t>
            </a:r>
            <a:br>
              <a:rPr lang="en-US" altLang="en-GB" sz="3600">
                <a:latin typeface="Times New Roman" panose="02020603050405020304" charset="0"/>
                <a:cs typeface="Times New Roman" panose="02020603050405020304" charset="0"/>
              </a:rPr>
            </a:br>
            <a:r>
              <a:rPr lang="en-IN" altLang="en-US" sz="1600">
                <a:latin typeface="Times New Roman" panose="02020603050405020304" charset="0"/>
                <a:cs typeface="Times New Roman" panose="02020603050405020304" charset="0"/>
              </a:rPr>
              <a:t>Presented by: Drashti Shrimal</a:t>
            </a:r>
            <a:br>
              <a:rPr lang="en-US" altLang="en-GB" sz="1600">
                <a:latin typeface="Times New Roman" panose="02020603050405020304" charset="0"/>
                <a:cs typeface="Times New Roman" panose="02020603050405020304" charset="0"/>
              </a:rPr>
            </a:br>
            <a:br>
              <a:rPr lang="en-US" altLang="en-GB" sz="3600">
                <a:latin typeface="Times New Roman" panose="02020603050405020304" charset="0"/>
                <a:cs typeface="Times New Roman" panose="02020603050405020304" charset="0"/>
              </a:rPr>
            </a:br>
            <a:br>
              <a:rPr lang="en-US" altLang="en-GB" sz="3200"/>
            </a:br>
            <a:endParaRPr lang="en-US" altLang="en-GB" sz="32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sp>
        <p:nvSpPr>
          <p:cNvPr id="1896" name="Google Shape;1896;p14"/>
          <p:cNvSpPr txBox="1"/>
          <p:nvPr>
            <p:ph type="title"/>
          </p:nvPr>
        </p:nvSpPr>
        <p:spPr>
          <a:xfrm>
            <a:off x="1013640" y="94751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UNIT 1: Topics in this presentation</a:t>
            </a:r>
            <a:endParaRPr lang="en-US" altLang="en-GB">
              <a:latin typeface="Times New Roman" panose="02020603050405020304" charset="0"/>
              <a:cs typeface="Times New Roman" panose="02020603050405020304" charset="0"/>
            </a:endParaRPr>
          </a:p>
        </p:txBody>
      </p:sp>
      <p:sp>
        <p:nvSpPr>
          <p:cNvPr id="1900" name="Google Shape;1900;p1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 name="Text Box 0"/>
          <p:cNvSpPr txBox="1"/>
          <p:nvPr/>
        </p:nvSpPr>
        <p:spPr>
          <a:xfrm>
            <a:off x="2070100" y="1809750"/>
            <a:ext cx="4864735" cy="1753235"/>
          </a:xfrm>
          <a:prstGeom prst="rect">
            <a:avLst/>
          </a:prstGeom>
          <a:noFill/>
        </p:spPr>
        <p:txBody>
          <a:bodyPr wrap="square" rtlCol="0">
            <a:spAutoFit/>
          </a:bodyPr>
          <a:p>
            <a:pPr marL="0" indent="0">
              <a:lnSpc>
                <a:spcPct val="150000"/>
              </a:lnSpc>
              <a:buFont typeface="Wingdings" panose="05000000000000000000" charset="0"/>
              <a:buNone/>
            </a:pPr>
            <a:r>
              <a:rPr lang="en-IN" altLang="en-US" sz="2400" b="1">
                <a:solidFill>
                  <a:schemeClr val="accent1"/>
                </a:solidFill>
                <a:latin typeface="Times New Roman" panose="02020603050405020304" charset="0"/>
                <a:cs typeface="Times New Roman" panose="02020603050405020304" charset="0"/>
                <a:sym typeface="+mn-ea"/>
              </a:rPr>
              <a:t>OSI architecture - Detailed(Part 3)</a:t>
            </a:r>
            <a:endParaRPr lang="en-IN" altLang="en-US" sz="2400" b="1">
              <a:solidFill>
                <a:schemeClr val="accent1"/>
              </a:solidFill>
              <a:latin typeface="Times New Roman" panose="02020603050405020304" charset="0"/>
              <a:cs typeface="Times New Roman" panose="02020603050405020304" charset="0"/>
              <a:sym typeface="+mn-ea"/>
            </a:endParaRPr>
          </a:p>
          <a:p>
            <a:pPr marL="0" indent="0">
              <a:lnSpc>
                <a:spcPct val="150000"/>
              </a:lnSpc>
              <a:buFont typeface="Wingdings" panose="05000000000000000000" charset="0"/>
              <a:buNone/>
            </a:pPr>
            <a:r>
              <a:rPr lang="en-IN" altLang="en-US" sz="2400" b="1">
                <a:solidFill>
                  <a:schemeClr val="accent1"/>
                </a:solidFill>
                <a:latin typeface="Times New Roman" panose="02020603050405020304" charset="0"/>
                <a:cs typeface="Times New Roman" panose="02020603050405020304" charset="0"/>
                <a:sym typeface="+mn-ea"/>
              </a:rPr>
              <a:t>- Security Mechanisms</a:t>
            </a:r>
            <a:endParaRPr lang="en-IN" altLang="en-US" sz="2400" b="1">
              <a:solidFill>
                <a:schemeClr val="accent1"/>
              </a:solidFill>
              <a:latin typeface="Times New Roman" panose="02020603050405020304" charset="0"/>
              <a:cs typeface="Times New Roman" panose="02020603050405020304" charset="0"/>
              <a:sym typeface="+mn-ea"/>
            </a:endParaRPr>
          </a:p>
          <a:p>
            <a:pPr marL="0" indent="0">
              <a:lnSpc>
                <a:spcPct val="150000"/>
              </a:lnSpc>
              <a:buFont typeface="Wingdings" panose="05000000000000000000" charset="0"/>
              <a:buNone/>
            </a:pPr>
            <a:r>
              <a:rPr lang="en-IN" altLang="en-US" sz="2400" b="1">
                <a:solidFill>
                  <a:schemeClr val="accent1"/>
                </a:solidFill>
                <a:latin typeface="Times New Roman" panose="02020603050405020304" charset="0"/>
                <a:cs typeface="Times New Roman" panose="02020603050405020304" charset="0"/>
                <a:sym typeface="+mn-ea"/>
              </a:rPr>
              <a:t>- Types of Security Mechanisms</a:t>
            </a:r>
            <a:endParaRPr lang="en-IN" altLang="en-US" sz="2400" b="1">
              <a:solidFill>
                <a:schemeClr val="accent1"/>
              </a:solidFill>
              <a:latin typeface="Times New Roman" panose="02020603050405020304" charset="0"/>
              <a:cs typeface="Times New Roman" panose="02020603050405020304" charset="0"/>
            </a:endParaRPr>
          </a:p>
        </p:txBody>
      </p:sp>
      <p:pic>
        <p:nvPicPr>
          <p:cNvPr id="2" name="Picture 1" descr="VagueImaginativeJapanesebeetle-size_restricted"/>
          <p:cNvPicPr>
            <a:picLocks noChangeAspect="1"/>
          </p:cNvPicPr>
          <p:nvPr/>
        </p:nvPicPr>
        <p:blipFill>
          <a:blip r:embed="rId1"/>
          <a:stretch>
            <a:fillRect/>
          </a:stretch>
        </p:blipFill>
        <p:spPr>
          <a:xfrm>
            <a:off x="6736080" y="3408045"/>
            <a:ext cx="1876425" cy="117475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42" name="Shape 1942"/>
        <p:cNvGrpSpPr/>
        <p:nvPr/>
      </p:nvGrpSpPr>
      <p:grpSpPr>
        <a:xfrm>
          <a:off x="0" y="0"/>
          <a:ext cx="0" cy="0"/>
          <a:chOff x="0" y="0"/>
          <a:chExt cx="0" cy="0"/>
        </a:xfrm>
      </p:grpSpPr>
      <p:sp>
        <p:nvSpPr>
          <p:cNvPr id="1943" name="Google Shape;1943;p20"/>
          <p:cNvSpPr txBox="1"/>
          <p:nvPr>
            <p:ph type="body" idx="1"/>
          </p:nvPr>
        </p:nvSpPr>
        <p:spPr>
          <a:xfrm>
            <a:off x="1131725" y="1488613"/>
            <a:ext cx="3339600" cy="348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 typeface="Arial" panose="020B0604020202020204" pitchFamily="34" charset="0"/>
              <a:buNone/>
            </a:pPr>
            <a:endParaRPr lang="en-IN" altLang="en-GB">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Font typeface="Arial" panose="020B0604020202020204" pitchFamily="34" charset="0"/>
              <a:buNone/>
            </a:pPr>
            <a:endParaRPr lang="en-IN" altLang="en-GB">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Font typeface="Arial" panose="020B0604020202020204" pitchFamily="34" charset="0"/>
              <a:buNone/>
            </a:pPr>
            <a:endParaRPr lang="en-IN" altLang="en-GB">
              <a:solidFill>
                <a:srgbClr val="000000"/>
              </a:solidFill>
              <a:latin typeface="Times New Roman" panose="02020603050405020304" charset="0"/>
              <a:cs typeface="Times New Roman" panose="02020603050405020304" charset="0"/>
            </a:endParaRPr>
          </a:p>
        </p:txBody>
      </p:sp>
      <p:sp>
        <p:nvSpPr>
          <p:cNvPr id="1944" name="Google Shape;1944;p20"/>
          <p:cNvSpPr txBox="1"/>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GB">
                <a:latin typeface="Times New Roman" panose="02020603050405020304" charset="0"/>
                <a:cs typeface="Times New Roman" panose="02020603050405020304" charset="0"/>
                <a:sym typeface="+mn-ea"/>
              </a:rPr>
              <a:t>OSI architecture : Security Mechanisms</a:t>
            </a:r>
            <a:endParaRPr lang="en-IN" altLang="en-GB">
              <a:latin typeface="Times New Roman" panose="02020603050405020304" charset="0"/>
              <a:cs typeface="Times New Roman" panose="02020603050405020304" charset="0"/>
            </a:endParaRPr>
          </a:p>
        </p:txBody>
      </p:sp>
      <p:sp>
        <p:nvSpPr>
          <p:cNvPr id="1" name="Text Placeholder 0"/>
          <p:cNvSpPr/>
          <p:nvPr>
            <p:ph type="body" idx="2"/>
          </p:nvPr>
        </p:nvSpPr>
        <p:spPr>
          <a:xfrm>
            <a:off x="1204183" y="1329863"/>
            <a:ext cx="3339600" cy="3481500"/>
          </a:xfrm>
        </p:spPr>
        <p:txBody>
          <a:bodyPr/>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Encipherment</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Digital Signature</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Access Control</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Data Integrity</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Security Label</a:t>
            </a:r>
            <a:endParaRPr lang="en-IN" altLang="en-GB">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Font typeface="Arial" panose="020B0604020202020204" pitchFamily="34" charset="0"/>
              <a:buNone/>
            </a:pPr>
            <a:endParaRPr lang="en-US"/>
          </a:p>
        </p:txBody>
      </p:sp>
      <p:sp>
        <p:nvSpPr>
          <p:cNvPr id="1946" name="Google Shape;1946;p20"/>
          <p:cNvSpPr txBox="1"/>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Google Shape;1943;p20"/>
          <p:cNvSpPr txBox="1"/>
          <p:nvPr/>
        </p:nvSpPr>
        <p:spPr>
          <a:xfrm>
            <a:off x="4471190" y="1329863"/>
            <a:ext cx="3339600" cy="34815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Event Detection</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Security Audit Trail</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sym typeface="+mn-ea"/>
              </a:rPr>
              <a:t>Security Recovery</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rPr>
              <a:t>Routing Control</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Char char="•"/>
            </a:pPr>
            <a:r>
              <a:rPr lang="en-IN" altLang="en-GB">
                <a:solidFill>
                  <a:srgbClr val="000000"/>
                </a:solidFill>
                <a:latin typeface="Times New Roman" panose="02020603050405020304" charset="0"/>
                <a:cs typeface="Times New Roman" panose="02020603050405020304" charset="0"/>
              </a:rPr>
              <a:t>Notarization</a:t>
            </a:r>
            <a:endParaRPr lang="en-IN" altLang="en-GB">
              <a:solidFill>
                <a:srgbClr val="000000"/>
              </a:solidFill>
              <a:latin typeface="Times New Roman" panose="02020603050405020304" charset="0"/>
              <a:cs typeface="Times New Roman" panose="02020603050405020304" charset="0"/>
            </a:endParaRPr>
          </a:p>
          <a:p>
            <a:pPr marL="342900" lvl="0" indent="-342900" algn="l" rtl="0">
              <a:spcBef>
                <a:spcPts val="600"/>
              </a:spcBef>
              <a:spcAft>
                <a:spcPts val="0"/>
              </a:spcAft>
              <a:buFont typeface="Arial" panose="020B0604020202020204" pitchFamily="34" charset="0"/>
              <a:buNone/>
            </a:pPr>
            <a:endParaRPr lang="en-IN" altLang="en-GB">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Font typeface="Arial" panose="020B0604020202020204" pitchFamily="34" charset="0"/>
              <a:buNone/>
            </a:pPr>
            <a:endParaRPr lang="en-IN" altLang="en-GB">
              <a:solidFill>
                <a:srgbClr val="000000"/>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latin typeface="Times New Roman" panose="02020603050405020304" charset="0"/>
                <a:cs typeface="Times New Roman" panose="02020603050405020304" charset="0"/>
              </a:rPr>
              <a:t>Types of Security Mechanisms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1. Encipherment:</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Converting your data into a secret code language using intelligent techniques in such a way that only the recipient of the data knows how to decipher it.</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2. Digital Signature:</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Digital Signature is a process that guarantees that the contents of a message have not been altered in transit. When you, the server, digitally sign a document, you add a one-way hash (encryption) of the message content using your public and private key pair.</a:t>
            </a:r>
            <a:endParaRPr lang="en-IN" altLang="en-US" sz="1600">
              <a:solidFill>
                <a:srgbClr val="000000"/>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latin typeface="Times New Roman" panose="02020603050405020304" charset="0"/>
                <a:cs typeface="Times New Roman" panose="02020603050405020304" charset="0"/>
              </a:rPr>
              <a:t>Types of Security Mechanisms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3. Access control:</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Access control is a security technique that regulates who or what can view, use or access a place or other resources.</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endParaRPr lang="en-IN" altLang="en-US" sz="1600">
              <a:solidFill>
                <a:srgbClr val="000000"/>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3176270" y="2468880"/>
            <a:ext cx="3123565" cy="234251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latin typeface="Times New Roman" panose="02020603050405020304" charset="0"/>
                <a:cs typeface="Times New Roman" panose="02020603050405020304" charset="0"/>
              </a:rPr>
              <a:t>Types of Security Mechanisms</a:t>
            </a:r>
            <a:endParaRPr lang="en-IN" altLang="en-US">
              <a:latin typeface="Times New Roman" panose="02020603050405020304" charset="0"/>
              <a:cs typeface="Times New Roman" panose="02020603050405020304" charset="0"/>
            </a:endParaRPr>
          </a:p>
        </p:txBody>
      </p:sp>
      <p:sp>
        <p:nvSpPr>
          <p:cNvPr id="7" name="Text Placeholder 6"/>
          <p:cNvSpPr/>
          <p:nvPr>
            <p:ph type="body" idx="1"/>
          </p:nvPr>
        </p:nvSpPr>
        <p:spPr/>
        <p:txBody>
          <a:bodyPr/>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4. Data Integrity techniques:</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r>
              <a:rPr lang="en-IN" altLang="en-US" sz="1600">
                <a:solidFill>
                  <a:srgbClr val="000000"/>
                </a:solidFill>
                <a:latin typeface="Times New Roman" panose="02020603050405020304" charset="0"/>
                <a:cs typeface="Times New Roman" panose="02020603050405020304" charset="0"/>
              </a:rPr>
              <a:t>Ex- Parity Bits</a:t>
            </a:r>
            <a:endParaRPr lang="en-IN" altLang="en-US" sz="1600">
              <a:solidFill>
                <a:srgbClr val="000000"/>
              </a:solidFill>
              <a:latin typeface="Times New Roman" panose="02020603050405020304" charset="0"/>
              <a:cs typeface="Times New Roman" panose="02020603050405020304" charset="0"/>
            </a:endParaRPr>
          </a:p>
          <a:p>
            <a:pPr marL="76200" indent="0">
              <a:buFont typeface="Arial" panose="020B0604020202020204" pitchFamily="34" charset="0"/>
              <a:buNone/>
            </a:pPr>
            <a:endParaRPr lang="en-IN" altLang="en-US" sz="1600">
              <a:solidFill>
                <a:srgbClr val="000000"/>
              </a:solidFill>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tretch>
            <a:fillRect/>
          </a:stretch>
        </p:blipFill>
        <p:spPr>
          <a:xfrm>
            <a:off x="3230880" y="2136140"/>
            <a:ext cx="2682240" cy="185166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sym typeface="+mn-ea"/>
              </a:rPr>
              <a:t>Types of Security Mechanisms</a:t>
            </a:r>
            <a:endParaRPr lang="en-US"/>
          </a:p>
        </p:txBody>
      </p:sp>
      <p:sp>
        <p:nvSpPr>
          <p:cNvPr id="3" name="Text Placeholder 2"/>
          <p:cNvSpPr/>
          <p:nvPr>
            <p:ph type="body" idx="1"/>
          </p:nvPr>
        </p:nvSpPr>
        <p:spPr/>
        <p:txBody>
          <a:bodyPr/>
          <a:p>
            <a:pPr marL="76200" indent="0">
              <a:buNone/>
            </a:pPr>
            <a:r>
              <a:rPr lang="en-IN" altLang="en-US" sz="1800">
                <a:latin typeface="Times New Roman" panose="02020603050405020304" charset="0"/>
                <a:cs typeface="Times New Roman" panose="02020603050405020304" charset="0"/>
              </a:rPr>
              <a:t>5. Security Label:</a:t>
            </a: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A security label is a simple, one- to eight-byte, installation-defined character string. This character string represents the union of a security level with zero or more security categories. </a:t>
            </a:r>
            <a:endParaRPr lang="en-IN" altLang="en-US" sz="1800">
              <a:latin typeface="Times New Roman" panose="02020603050405020304" charset="0"/>
              <a:cs typeface="Times New Roman" panose="02020603050405020304" charset="0"/>
            </a:endParaRPr>
          </a:p>
          <a:p>
            <a:pPr marL="76200" indent="0">
              <a:buNone/>
            </a:pPr>
            <a:endParaRPr lang="en-IN" alt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914015" y="2748915"/>
            <a:ext cx="3315335" cy="185293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latin typeface="Times New Roman" panose="02020603050405020304" charset="0"/>
                <a:cs typeface="Times New Roman" panose="02020603050405020304" charset="0"/>
                <a:sym typeface="+mn-ea"/>
              </a:rPr>
              <a:t>Types of Security Mechanisms</a:t>
            </a:r>
            <a:endParaRPr lang="en-US"/>
          </a:p>
        </p:txBody>
      </p:sp>
      <p:sp>
        <p:nvSpPr>
          <p:cNvPr id="3" name="Text Placeholder 2"/>
          <p:cNvSpPr/>
          <p:nvPr>
            <p:ph type="body" idx="1"/>
          </p:nvPr>
        </p:nvSpPr>
        <p:spPr/>
        <p:txBody>
          <a:bodyPr/>
          <a:p>
            <a:pPr marL="76200" indent="0">
              <a:buNone/>
            </a:pPr>
            <a:r>
              <a:rPr lang="en-IN" altLang="en-US" sz="1800">
                <a:latin typeface="Times New Roman" panose="02020603050405020304" charset="0"/>
                <a:cs typeface="Times New Roman" panose="02020603050405020304" charset="0"/>
              </a:rPr>
              <a:t>6. Event Detection:</a:t>
            </a: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A particular event occurs, the alert is sent to the concerned officials.</a:t>
            </a: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Ex- Triggers in DB</a:t>
            </a:r>
            <a:endParaRPr lang="en-IN" altLang="en-US" sz="1800">
              <a:latin typeface="Times New Roman" panose="02020603050405020304" charset="0"/>
              <a:cs typeface="Times New Roman" panose="02020603050405020304" charset="0"/>
            </a:endParaRPr>
          </a:p>
          <a:p>
            <a:pPr marL="76200" indent="0">
              <a:buNone/>
            </a:pP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7. Security Audit Trail:</a:t>
            </a:r>
            <a:endParaRPr lang="en-IN" altLang="en-US" sz="1800">
              <a:latin typeface="Times New Roman" panose="02020603050405020304" charset="0"/>
              <a:cs typeface="Times New Roman" panose="02020603050405020304" charset="0"/>
            </a:endParaRPr>
          </a:p>
          <a:p>
            <a:pPr marL="76200" indent="0">
              <a:buNone/>
            </a:pPr>
            <a:r>
              <a:rPr lang="en-IN" altLang="en-US" sz="1800">
                <a:latin typeface="Times New Roman" panose="02020603050405020304" charset="0"/>
                <a:cs typeface="Times New Roman" panose="02020603050405020304" charset="0"/>
              </a:rPr>
              <a:t> A record showing who has accessed a computer system and what operations he or she has performed during a given period of time. Audit trails are useful both for maintaining security and for recovering lost transactions.</a:t>
            </a:r>
            <a:endParaRPr lang="en-IN" altLang="en-US" sz="1800">
              <a:latin typeface="Times New Roman" panose="02020603050405020304" charset="0"/>
              <a:cs typeface="Times New Roman" panose="02020603050405020304" charset="0"/>
            </a:endParaRPr>
          </a:p>
          <a:p>
            <a:pPr marL="76200" indent="0">
              <a:buNone/>
            </a:pPr>
            <a:endParaRPr lang="en-IN" altLang="en-US" sz="1800">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2974</Words>
  <Application>WPS Presentation</Application>
  <PresentationFormat/>
  <Paragraphs>112</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Amatic SC</vt:lpstr>
      <vt:lpstr>Merriweather</vt:lpstr>
      <vt:lpstr>Times New Roman</vt:lpstr>
      <vt:lpstr>Wingdings</vt:lpstr>
      <vt:lpstr>Segoe Print</vt:lpstr>
      <vt:lpstr>Microsoft YaHei</vt:lpstr>
      <vt:lpstr>Arial Unicode MS</vt:lpstr>
      <vt:lpstr>Nathaniel template</vt:lpstr>
      <vt:lpstr>Information and Network Security(INS)</vt:lpstr>
      <vt:lpstr>  INS - Lecture 5,6 Presented by: Drashti Shrimal   </vt:lpstr>
      <vt:lpstr>UNIT 1: Topics in this presentation</vt:lpstr>
      <vt:lpstr>OSI architecture : Security Mechanisms</vt:lpstr>
      <vt:lpstr>Types of Security Mechanisms</vt:lpstr>
      <vt:lpstr>Types of Security Mechanisms</vt:lpstr>
      <vt:lpstr>Types of Security Mechanisms</vt:lpstr>
      <vt:lpstr>Types of Security Mechanisms</vt:lpstr>
      <vt:lpstr>Types of Security Mechanisms</vt:lpstr>
      <vt:lpstr>Types of Security Mechanisms</vt:lpstr>
      <vt:lpstr>Types of Security Mechanisms</vt:lpstr>
      <vt:lpstr>Types of Security Mechanisms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Network Security - Lecture 1 </dc:title>
  <dc:creator/>
  <cp:lastModifiedBy>drash</cp:lastModifiedBy>
  <cp:revision>130</cp:revision>
  <dcterms:created xsi:type="dcterms:W3CDTF">2020-06-08T07:09:00Z</dcterms:created>
  <dcterms:modified xsi:type="dcterms:W3CDTF">2020-06-25T05:31:41Z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