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4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CBC07-7D81-4D5C-A47F-D3F64247F07D}" v="1115" dt="2020-07-07T17:55:52.645"/>
    <p1510:client id="{0E5BC442-60B8-43F2-935F-50B6C012842A}" v="1669" dt="2020-06-30T19:33:59.763"/>
    <p1510:client id="{2163C228-A7D5-4CF6-84B4-62037C5F2221}" v="1" dt="2020-07-01T05:00:19.578"/>
    <p1510:client id="{2ED9906F-AD53-495B-9C2A-5B13F5EDE986}" v="1487" dt="2020-07-02T19:37:42.084"/>
    <p1510:client id="{3E859803-9CC9-4DED-BC0A-F59229355C9F}" v="1" dt="2020-07-03T03:58:23.816"/>
    <p1510:client id="{55DFE947-F6B5-4EF9-AB47-0ADA01000D1E}" v="10" dt="2020-07-13T02:51:01.992"/>
    <p1510:client id="{5678807F-2975-46E0-8DC0-5B5984B6E242}" v="678" dt="2020-07-02T18:29:38.994"/>
    <p1510:client id="{56932649-E842-4EB7-93E3-883B9D2B0CA7}" v="6" dt="2020-07-20T13:06:59.530"/>
    <p1510:client id="{76C5C7EA-9E72-497B-A8BA-EFD150668C12}" v="4025" dt="2020-06-29T18:54:21.781"/>
    <p1510:client id="{8214E5A1-6820-4320-9862-45DA786311E1}" v="621" dt="2020-07-12T15:35:27.060"/>
    <p1510:client id="{AE40B90C-13CA-4D38-BB46-08FAD707E8D4}" v="439" dt="2020-07-07T13:18:51.957"/>
    <p1510:client id="{D5C58330-3723-419A-B670-1474AC553A1B}" v="286" dt="2020-07-12T19:13:16.882"/>
    <p1510:client id="{DBC16F55-E602-45FD-B1BA-BB7E2B8FC8B2}" v="1603" dt="2020-07-05T18:34:10.117"/>
    <p1510:client id="{ED3DBD7E-2D85-4AFB-9518-AB45AFFADCF6}" v="1223" dt="2020-07-10T00:37:13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75" y="103188"/>
            <a:ext cx="9144000" cy="701415"/>
          </a:xfrm>
        </p:spPr>
        <p:txBody>
          <a:bodyPr>
            <a:normAutofit/>
          </a:bodyPr>
          <a:lstStyle/>
          <a:p>
            <a:pPr algn="l"/>
            <a:r>
              <a:rPr lang="en-GB" sz="2800" b="1" u="sng" dirty="0">
                <a:latin typeface="Times New Roman"/>
                <a:cs typeface="Times New Roman"/>
              </a:rPr>
              <a:t>Homogeneous Coordinates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068388"/>
            <a:ext cx="11668125" cy="6008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GB" dirty="0">
                <a:latin typeface="Times New Roman"/>
                <a:cs typeface="Times New Roman"/>
              </a:rPr>
              <a:t>It is also called as barycentric coordinates or areal coordinates because of their area calculating properties.</a:t>
            </a:r>
          </a:p>
          <a:p>
            <a:pPr marL="342900" indent="-342900" algn="just">
              <a:buChar char="•"/>
            </a:pPr>
            <a:r>
              <a:rPr lang="en-GB" dirty="0">
                <a:latin typeface="Times New Roman"/>
                <a:cs typeface="Times New Roman"/>
              </a:rPr>
              <a:t>It used three coordinates instead of two coordinates.</a:t>
            </a:r>
          </a:p>
          <a:p>
            <a:pPr marL="342900" indent="-342900" algn="just">
              <a:buChar char="•"/>
            </a:pPr>
            <a:r>
              <a:rPr lang="en-GB" dirty="0">
                <a:latin typeface="Times New Roman"/>
                <a:cs typeface="Times New Roman"/>
              </a:rPr>
              <a:t>If there is a point </a:t>
            </a:r>
            <a:r>
              <a:rPr lang="en-GB" b="1" dirty="0">
                <a:latin typeface="Times New Roman"/>
                <a:cs typeface="Times New Roman"/>
              </a:rPr>
              <a:t>P </a:t>
            </a:r>
            <a:r>
              <a:rPr lang="en-GB" dirty="0">
                <a:latin typeface="Times New Roman"/>
                <a:cs typeface="Times New Roman"/>
              </a:rPr>
              <a:t>with coordinates(</a:t>
            </a:r>
            <a:r>
              <a:rPr lang="en-GB">
                <a:latin typeface="Times New Roman"/>
                <a:cs typeface="Times New Roman"/>
              </a:rPr>
              <a:t>x,y) then there exist a </a:t>
            </a:r>
            <a:r>
              <a:rPr lang="en-GB" dirty="0">
                <a:latin typeface="Times New Roman"/>
                <a:cs typeface="Times New Roman"/>
              </a:rPr>
              <a:t>homogenous</a:t>
            </a:r>
            <a:r>
              <a:rPr lang="en-GB">
                <a:latin typeface="Times New Roman"/>
                <a:cs typeface="Times New Roman"/>
              </a:rPr>
              <a:t> point (</a:t>
            </a:r>
            <a:r>
              <a:rPr lang="en-GB" err="1">
                <a:latin typeface="Times New Roman"/>
                <a:cs typeface="Times New Roman"/>
              </a:rPr>
              <a:t>x,y,t</a:t>
            </a:r>
            <a:r>
              <a:rPr lang="en-GB" dirty="0">
                <a:latin typeface="Times New Roman"/>
                <a:cs typeface="Times New Roman"/>
              </a:rPr>
              <a:t>) in such a way that X = x/t and Y = y/t.</a:t>
            </a:r>
          </a:p>
          <a:p>
            <a:pPr marL="342900" indent="-342900" algn="just">
              <a:buChar char="•"/>
            </a:pPr>
            <a:r>
              <a:rPr lang="en-GB" dirty="0">
                <a:latin typeface="Times New Roman"/>
                <a:cs typeface="Times New Roman"/>
              </a:rPr>
              <a:t>Example : </a:t>
            </a:r>
          </a:p>
          <a:p>
            <a:pPr algn="just"/>
            <a:r>
              <a:rPr lang="en-GB" dirty="0">
                <a:latin typeface="Times New Roman"/>
                <a:cs typeface="Times New Roman"/>
              </a:rPr>
              <a:t>     Point (3,4)</a:t>
            </a:r>
          </a:p>
          <a:p>
            <a:pPr algn="just"/>
            <a:r>
              <a:rPr lang="en-GB">
                <a:latin typeface="Times New Roman"/>
                <a:cs typeface="Times New Roman"/>
              </a:rPr>
              <a:t>     There three homogeneous coordinates are (6,8,2), because </a:t>
            </a:r>
            <a:endParaRPr lang="en-GB" dirty="0">
              <a:latin typeface="Times New Roman"/>
              <a:cs typeface="Times New Roman"/>
            </a:endParaRPr>
          </a:p>
          <a:p>
            <a:pPr algn="just"/>
            <a:r>
              <a:rPr lang="en-GB">
                <a:latin typeface="Times New Roman"/>
                <a:cs typeface="Times New Roman"/>
              </a:rPr>
              <a:t>     6/2 = 3  &amp;   8/2 = 4</a:t>
            </a:r>
          </a:p>
          <a:p>
            <a:pPr marL="342900" indent="-342900" algn="just">
              <a:buChar char="•"/>
            </a:pPr>
            <a:r>
              <a:rPr lang="en-GB">
                <a:latin typeface="Times New Roman"/>
                <a:cs typeface="Times New Roman"/>
              </a:rPr>
              <a:t> (6,8,2) is not unique we can also use (12,16,4) or (15,20,5) or </a:t>
            </a:r>
            <a:r>
              <a:rPr lang="en-GB" dirty="0">
                <a:latin typeface="Times New Roman"/>
                <a:cs typeface="Times New Roman"/>
              </a:rPr>
              <a:t>(300,400,100) </a:t>
            </a:r>
            <a:r>
              <a:rPr lang="en-GB">
                <a:latin typeface="Times New Roman"/>
                <a:cs typeface="Times New Roman"/>
              </a:rPr>
              <a:t>are possible </a:t>
            </a:r>
            <a:r>
              <a:rPr lang="en-GB" dirty="0">
                <a:latin typeface="Times New Roman"/>
                <a:cs typeface="Times New Roman"/>
              </a:rPr>
              <a:t>homogeneous coordinates for (3,4)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B669-D9CB-4BA1-9231-9A6F818B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588"/>
          </a:xfrm>
        </p:spPr>
        <p:txBody>
          <a:bodyPr>
            <a:normAutofit fontScale="90000"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2D Shearing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9EA7-C760-425B-A67E-8F8655B1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035050"/>
            <a:ext cx="10515600" cy="5722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A shape is sheared by leaning it over at an angle β.</a:t>
            </a:r>
          </a:p>
          <a:p>
            <a:r>
              <a:rPr lang="en-GB" sz="2400" dirty="0">
                <a:latin typeface="Times New Roman"/>
                <a:cs typeface="Times New Roman"/>
              </a:rPr>
              <a:t>In this y coordinate remain unchanged &amp; x coordinate are a function of y and tan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β</a:t>
            </a:r>
            <a:r>
              <a:rPr lang="en-GB" sz="2400" dirty="0">
                <a:latin typeface="Times New Roman"/>
                <a:cs typeface="Times New Roman"/>
              </a:rPr>
              <a:t> 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x' = x + y tanβ                           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 y' = y                        </a:t>
            </a:r>
            <a:r>
              <a:rPr lang="en-GB" sz="2400" b="1" dirty="0">
                <a:latin typeface="Times New Roman"/>
                <a:cs typeface="Times New Roman"/>
              </a:rPr>
              <a:t>or    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33607C-53F5-4E3E-A758-748164E8D385}"/>
              </a:ext>
            </a:extLst>
          </p:cNvPr>
          <p:cNvCxnSpPr/>
          <p:nvPr/>
        </p:nvCxnSpPr>
        <p:spPr>
          <a:xfrm flipV="1">
            <a:off x="4572000" y="2009775"/>
            <a:ext cx="9525" cy="2390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BFE08-A48B-47EF-81CE-FE8C4FFC01C4}"/>
              </a:ext>
            </a:extLst>
          </p:cNvPr>
          <p:cNvCxnSpPr>
            <a:cxnSpLocks/>
          </p:cNvCxnSpPr>
          <p:nvPr/>
        </p:nvCxnSpPr>
        <p:spPr>
          <a:xfrm flipV="1">
            <a:off x="4581525" y="4391025"/>
            <a:ext cx="3200400" cy="1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6AF9B9-6573-4689-BBAC-9916BB8C4F4E}"/>
              </a:ext>
            </a:extLst>
          </p:cNvPr>
          <p:cNvCxnSpPr/>
          <p:nvPr/>
        </p:nvCxnSpPr>
        <p:spPr>
          <a:xfrm>
            <a:off x="4572000" y="2952750"/>
            <a:ext cx="1285875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2131-109E-40DF-8FEE-6A082658369E}"/>
              </a:ext>
            </a:extLst>
          </p:cNvPr>
          <p:cNvCxnSpPr>
            <a:cxnSpLocks/>
          </p:cNvCxnSpPr>
          <p:nvPr/>
        </p:nvCxnSpPr>
        <p:spPr>
          <a:xfrm>
            <a:off x="5838825" y="2952750"/>
            <a:ext cx="9525" cy="14478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0856BB-CC13-45DE-A22D-915F4AF71DE7}"/>
              </a:ext>
            </a:extLst>
          </p:cNvPr>
          <p:cNvCxnSpPr>
            <a:cxnSpLocks/>
          </p:cNvCxnSpPr>
          <p:nvPr/>
        </p:nvCxnSpPr>
        <p:spPr>
          <a:xfrm>
            <a:off x="5229225" y="2943225"/>
            <a:ext cx="1285875" cy="95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24CF3-2C73-46B6-BC83-F8137D57438A}"/>
              </a:ext>
            </a:extLst>
          </p:cNvPr>
          <p:cNvCxnSpPr>
            <a:cxnSpLocks/>
          </p:cNvCxnSpPr>
          <p:nvPr/>
        </p:nvCxnSpPr>
        <p:spPr>
          <a:xfrm flipH="1">
            <a:off x="4591050" y="2981325"/>
            <a:ext cx="628650" cy="14573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1CA03-BD3E-403C-B569-5DA887B3308C}"/>
              </a:ext>
            </a:extLst>
          </p:cNvPr>
          <p:cNvCxnSpPr>
            <a:cxnSpLocks/>
          </p:cNvCxnSpPr>
          <p:nvPr/>
        </p:nvCxnSpPr>
        <p:spPr>
          <a:xfrm flipH="1">
            <a:off x="5848350" y="2962275"/>
            <a:ext cx="628650" cy="14573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148EB9-44AB-4FBF-8EC4-6CAEF4FC5D52}"/>
              </a:ext>
            </a:extLst>
          </p:cNvPr>
          <p:cNvSpPr txBox="1"/>
          <p:nvPr/>
        </p:nvSpPr>
        <p:spPr>
          <a:xfrm>
            <a:off x="4953000" y="3686175"/>
            <a:ext cx="885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C5624-2735-4725-B164-0CA2E6D76B21}"/>
              </a:ext>
            </a:extLst>
          </p:cNvPr>
          <p:cNvSpPr txBox="1"/>
          <p:nvPr/>
        </p:nvSpPr>
        <p:spPr>
          <a:xfrm>
            <a:off x="6229349" y="3448050"/>
            <a:ext cx="116205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  <a:cs typeface="Calibri"/>
              </a:rPr>
              <a:t>sheared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ECA0C-3EF9-4953-A33D-9065739950F3}"/>
              </a:ext>
            </a:extLst>
          </p:cNvPr>
          <p:cNvSpPr txBox="1"/>
          <p:nvPr/>
        </p:nvSpPr>
        <p:spPr>
          <a:xfrm>
            <a:off x="4571999" y="3448050"/>
            <a:ext cx="304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Times New Roman"/>
                <a:cs typeface="Times New Roman"/>
              </a:rPr>
              <a:t>β </a:t>
            </a:r>
            <a:endParaRPr lang="en-US" b="1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3995343-52DB-4518-9121-0F06FB8DBB4B}"/>
              </a:ext>
            </a:extLst>
          </p:cNvPr>
          <p:cNvSpPr/>
          <p:nvPr/>
        </p:nvSpPr>
        <p:spPr>
          <a:xfrm>
            <a:off x="4400550" y="3867150"/>
            <a:ext cx="371475" cy="4000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991E5-217E-4505-AAAD-FE814D8E3018}"/>
              </a:ext>
            </a:extLst>
          </p:cNvPr>
          <p:cNvSpPr txBox="1"/>
          <p:nvPr/>
        </p:nvSpPr>
        <p:spPr>
          <a:xfrm>
            <a:off x="4562475" y="2609850"/>
            <a:ext cx="83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</a:rPr>
              <a:t>y tanβ 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AF775-94D1-4EA8-85C5-839D8652E6AC}"/>
              </a:ext>
            </a:extLst>
          </p:cNvPr>
          <p:cNvSpPr txBox="1"/>
          <p:nvPr/>
        </p:nvSpPr>
        <p:spPr>
          <a:xfrm>
            <a:off x="5743575" y="4962525"/>
            <a:ext cx="5114925" cy="1715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latin typeface="Times"/>
                <a:cs typeface="Times"/>
              </a:rPr>
              <a:t>          x'             1    </a:t>
            </a:r>
            <a:r>
              <a:rPr lang="en-GB" sz="2400" dirty="0">
                <a:latin typeface="Times New Roman"/>
                <a:cs typeface="Times New Roman"/>
              </a:rPr>
              <a:t>tanβ</a:t>
            </a:r>
            <a:r>
              <a:rPr lang="en-GB" sz="2400" dirty="0">
                <a:latin typeface="Times"/>
                <a:cs typeface="Times"/>
              </a:rPr>
              <a:t>    0           x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latin typeface="Times"/>
                <a:cs typeface="Times"/>
              </a:rPr>
              <a:t>          y'             0      1       0           y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latin typeface="Times"/>
                <a:cs typeface="Times"/>
              </a:rPr>
              <a:t>          1              0      0       1           1 </a:t>
            </a:r>
            <a:endParaRPr lang="en-GB" sz="2400" dirty="0">
              <a:ea typeface="+mn-lt"/>
              <a:cs typeface="+mn-lt"/>
            </a:endParaRPr>
          </a:p>
          <a:p>
            <a:pPr algn="l"/>
            <a:endParaRPr lang="en-GB" sz="2400" dirty="0">
              <a:cs typeface="Calibri"/>
            </a:endParaRPr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846D4C54-C854-47DC-BEFD-3CF51DD0B011}"/>
              </a:ext>
            </a:extLst>
          </p:cNvPr>
          <p:cNvSpPr/>
          <p:nvPr/>
        </p:nvSpPr>
        <p:spPr>
          <a:xfrm>
            <a:off x="6334125" y="4867275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E630E62A-7B50-42C9-BE18-86A758C00614}"/>
              </a:ext>
            </a:extLst>
          </p:cNvPr>
          <p:cNvSpPr/>
          <p:nvPr/>
        </p:nvSpPr>
        <p:spPr>
          <a:xfrm>
            <a:off x="9858375" y="4905375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FCFEE7AF-501C-4609-A38A-295554B8ECDE}"/>
              </a:ext>
            </a:extLst>
          </p:cNvPr>
          <p:cNvSpPr/>
          <p:nvPr/>
        </p:nvSpPr>
        <p:spPr>
          <a:xfrm>
            <a:off x="7515225" y="4810124"/>
            <a:ext cx="192405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5520767-9D26-416A-B39E-084ABA49FA76}"/>
              </a:ext>
            </a:extLst>
          </p:cNvPr>
          <p:cNvSpPr/>
          <p:nvPr/>
        </p:nvSpPr>
        <p:spPr>
          <a:xfrm>
            <a:off x="7029450" y="5391150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1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6D16-17AA-4603-A225-C2EB0688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07975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2D Rotation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5CBF-E1E0-468C-AD4D-346020F7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668000" cy="5037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>
                <a:latin typeface="Times New Roman"/>
                <a:cs typeface="Times New Roman"/>
              </a:rPr>
              <a:t>It is the process of changing the angle of the object,</a:t>
            </a: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Rotation can be anticlockwise or clockwise. </a:t>
            </a: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If object is rotating in anticlockwise direction then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θ will be positive and if the object is rotating in clockwise direction then θ will be negative.</a:t>
            </a:r>
          </a:p>
          <a:p>
            <a:pPr algn="just"/>
            <a:r>
              <a:rPr lang="en-GB" sz="2400" dirty="0">
                <a:latin typeface="Times New Roman"/>
                <a:ea typeface="+mn-lt"/>
                <a:cs typeface="Times New Roman"/>
              </a:rPr>
              <a:t>Let consider point P(</a:t>
            </a:r>
            <a:r>
              <a:rPr lang="en-GB" sz="2400" dirty="0" err="1">
                <a:latin typeface="Times New Roman"/>
                <a:ea typeface="+mn-lt"/>
                <a:cs typeface="Times New Roman"/>
              </a:rPr>
              <a:t>x,y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 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275ED1-4B37-4989-B18B-07851847E460}"/>
              </a:ext>
            </a:extLst>
          </p:cNvPr>
          <p:cNvCxnSpPr/>
          <p:nvPr/>
        </p:nvCxnSpPr>
        <p:spPr>
          <a:xfrm flipV="1">
            <a:off x="4391025" y="3648075"/>
            <a:ext cx="9525" cy="197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64BC27-968E-48F2-9809-6242355E1861}"/>
              </a:ext>
            </a:extLst>
          </p:cNvPr>
          <p:cNvCxnSpPr>
            <a:cxnSpLocks/>
          </p:cNvCxnSpPr>
          <p:nvPr/>
        </p:nvCxnSpPr>
        <p:spPr>
          <a:xfrm>
            <a:off x="4400550" y="5619750"/>
            <a:ext cx="2400300" cy="28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D60BED-CDB8-4E64-8920-E3EE4531B2C9}"/>
              </a:ext>
            </a:extLst>
          </p:cNvPr>
          <p:cNvCxnSpPr/>
          <p:nvPr/>
        </p:nvCxnSpPr>
        <p:spPr>
          <a:xfrm flipV="1">
            <a:off x="4400550" y="4714875"/>
            <a:ext cx="1400175" cy="904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F3F03-F368-49E6-A412-716B4731730F}"/>
              </a:ext>
            </a:extLst>
          </p:cNvPr>
          <p:cNvSpPr txBox="1"/>
          <p:nvPr/>
        </p:nvSpPr>
        <p:spPr>
          <a:xfrm>
            <a:off x="5915025" y="44577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P(</a:t>
            </a:r>
            <a:r>
              <a:rPr lang="en-GB" dirty="0" err="1">
                <a:cs typeface="Calibri"/>
              </a:rPr>
              <a:t>x,y</a:t>
            </a:r>
            <a:r>
              <a:rPr lang="en-GB" dirty="0">
                <a:cs typeface="Calibri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CCDD9E-F4DA-47D7-851D-DB3C666B6461}"/>
              </a:ext>
            </a:extLst>
          </p:cNvPr>
          <p:cNvCxnSpPr>
            <a:cxnSpLocks/>
          </p:cNvCxnSpPr>
          <p:nvPr/>
        </p:nvCxnSpPr>
        <p:spPr>
          <a:xfrm flipV="1">
            <a:off x="4429125" y="4200525"/>
            <a:ext cx="895350" cy="139065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9DE9D-06E2-45C2-A380-7C3698263E31}"/>
              </a:ext>
            </a:extLst>
          </p:cNvPr>
          <p:cNvSpPr txBox="1"/>
          <p:nvPr/>
        </p:nvSpPr>
        <p:spPr>
          <a:xfrm>
            <a:off x="5276850" y="3848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P'(</a:t>
            </a:r>
            <a:r>
              <a:rPr lang="en-GB" dirty="0" err="1">
                <a:cs typeface="Calibri"/>
              </a:rPr>
              <a:t>x',y</a:t>
            </a:r>
            <a:r>
              <a:rPr lang="en-GB" dirty="0">
                <a:cs typeface="Calibri"/>
              </a:rPr>
              <a:t>')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8CE8777-9BEC-4E95-A9B6-B12DEF06DC8B}"/>
              </a:ext>
            </a:extLst>
          </p:cNvPr>
          <p:cNvSpPr/>
          <p:nvPr/>
        </p:nvSpPr>
        <p:spPr>
          <a:xfrm>
            <a:off x="4533900" y="5124450"/>
            <a:ext cx="371475" cy="4000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1BE69B3-670F-4B32-9448-600C3374D846}"/>
              </a:ext>
            </a:extLst>
          </p:cNvPr>
          <p:cNvSpPr/>
          <p:nvPr/>
        </p:nvSpPr>
        <p:spPr>
          <a:xfrm>
            <a:off x="4505325" y="5438775"/>
            <a:ext cx="371475" cy="4000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1434-6BB2-4E3A-B48B-2D1C4DB27F19}"/>
              </a:ext>
            </a:extLst>
          </p:cNvPr>
          <p:cNvSpPr txBox="1"/>
          <p:nvPr/>
        </p:nvSpPr>
        <p:spPr>
          <a:xfrm>
            <a:off x="4876800" y="52863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θ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DDFBB-F196-412C-B882-76D63E0FD80D}"/>
              </a:ext>
            </a:extLst>
          </p:cNvPr>
          <p:cNvSpPr txBox="1"/>
          <p:nvPr/>
        </p:nvSpPr>
        <p:spPr>
          <a:xfrm>
            <a:off x="4838700" y="4895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A4A87-C2AE-406F-A1F5-DBCE50A73877}"/>
              </a:ext>
            </a:extLst>
          </p:cNvPr>
          <p:cNvSpPr txBox="1"/>
          <p:nvPr/>
        </p:nvSpPr>
        <p:spPr>
          <a:xfrm>
            <a:off x="5276849" y="49148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3CF3CF-0560-4501-A78F-89416FC3C703}"/>
              </a:ext>
            </a:extLst>
          </p:cNvPr>
          <p:cNvSpPr txBox="1"/>
          <p:nvPr/>
        </p:nvSpPr>
        <p:spPr>
          <a:xfrm>
            <a:off x="4800599" y="4391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16074-B23D-4D6A-B021-5B51C073137E}"/>
              </a:ext>
            </a:extLst>
          </p:cNvPr>
          <p:cNvSpPr txBox="1"/>
          <p:nvPr/>
        </p:nvSpPr>
        <p:spPr>
          <a:xfrm>
            <a:off x="6877049" y="54482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08F20-645E-4D0D-915A-7CAB3717D764}"/>
              </a:ext>
            </a:extLst>
          </p:cNvPr>
          <p:cNvSpPr txBox="1"/>
          <p:nvPr/>
        </p:nvSpPr>
        <p:spPr>
          <a:xfrm>
            <a:off x="4276724" y="32099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9624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F64A-ACD5-418C-8BB1-74FCB44E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482600"/>
            <a:ext cx="10515600" cy="614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x = r cos(θ)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y = r sin (θ)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Where r is the distance of point P from origin and the θ  is the angle between x-axis and the point P.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Now ,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x' = r cos(</a:t>
            </a:r>
            <a:r>
              <a:rPr lang="en-GB" sz="2400" dirty="0">
                <a:latin typeface="Times New Roman"/>
                <a:cs typeface="Times New Roman"/>
              </a:rPr>
              <a:t>θ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+ β)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y' = r sin (</a:t>
            </a:r>
            <a:r>
              <a:rPr lang="en-GB" sz="2400" dirty="0">
                <a:latin typeface="Times New Roman"/>
                <a:cs typeface="Times New Roman"/>
              </a:rPr>
              <a:t>θ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+ β)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Here apply cos(A+B) and sin(A+B) formula we get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x' = r(</a:t>
            </a:r>
            <a:r>
              <a:rPr lang="en-GB" sz="2400" dirty="0" err="1">
                <a:latin typeface="Times New Roman"/>
                <a:cs typeface="Times New Roman"/>
              </a:rPr>
              <a:t>cosθ</a:t>
            </a:r>
            <a:r>
              <a:rPr lang="en-GB" sz="2400" dirty="0">
                <a:latin typeface="Times New Roman"/>
                <a:cs typeface="Times New Roman"/>
              </a:rPr>
              <a:t>  cosβ - </a:t>
            </a:r>
            <a:r>
              <a:rPr lang="en-GB" sz="2400" dirty="0" err="1">
                <a:latin typeface="Times New Roman"/>
                <a:cs typeface="Times New Roman"/>
              </a:rPr>
              <a:t>sinθ</a:t>
            </a:r>
            <a:r>
              <a:rPr lang="en-GB" sz="2400" dirty="0">
                <a:latin typeface="Times New Roman"/>
                <a:cs typeface="Times New Roman"/>
              </a:rPr>
              <a:t>   sinβ 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= r </a:t>
            </a:r>
            <a:r>
              <a:rPr lang="en-GB" sz="2400" dirty="0" err="1">
                <a:latin typeface="Times New Roman"/>
                <a:cs typeface="Times New Roman"/>
              </a:rPr>
              <a:t>cosθ</a:t>
            </a:r>
            <a:r>
              <a:rPr lang="en-GB" sz="2400" dirty="0">
                <a:latin typeface="Times New Roman"/>
                <a:cs typeface="Times New Roman"/>
              </a:rPr>
              <a:t>  cosβ - r </a:t>
            </a:r>
            <a:r>
              <a:rPr lang="en-GB" sz="2400" dirty="0" err="1">
                <a:latin typeface="Times New Roman"/>
                <a:cs typeface="Times New Roman"/>
              </a:rPr>
              <a:t>sinθ</a:t>
            </a:r>
            <a:r>
              <a:rPr lang="en-GB" sz="2400" dirty="0">
                <a:latin typeface="Times New Roman"/>
                <a:cs typeface="Times New Roman"/>
              </a:rPr>
              <a:t>   sinβ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x' = x cosβ - y  sinβ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42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0F1E-B199-4643-946F-D2A5512C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77850"/>
            <a:ext cx="11706225" cy="5751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dirty="0">
                <a:latin typeface="Times New Roman"/>
                <a:cs typeface="Times New Roman"/>
              </a:rPr>
              <a:t>y' = r (</a:t>
            </a:r>
            <a:r>
              <a:rPr lang="en-GB" sz="2400" dirty="0" err="1">
                <a:latin typeface="Times New Roman"/>
                <a:cs typeface="Times New Roman"/>
              </a:rPr>
              <a:t>sinθ</a:t>
            </a:r>
            <a:r>
              <a:rPr lang="en-GB" sz="2400" dirty="0">
                <a:latin typeface="Times New Roman"/>
                <a:cs typeface="Times New Roman"/>
              </a:rPr>
              <a:t>  cosβ  + </a:t>
            </a:r>
            <a:r>
              <a:rPr lang="en-GB" sz="2400" dirty="0" err="1">
                <a:latin typeface="Times New Roman"/>
                <a:cs typeface="Times New Roman"/>
              </a:rPr>
              <a:t>cosθ</a:t>
            </a:r>
            <a:r>
              <a:rPr lang="en-GB" sz="2400" dirty="0">
                <a:latin typeface="Times New Roman"/>
                <a:cs typeface="Times New Roman"/>
              </a:rPr>
              <a:t>  sinβ )</a:t>
            </a:r>
            <a:endParaRPr lang="en-GB" sz="24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GB" sz="2400" dirty="0">
                <a:latin typeface="Times New Roman"/>
                <a:cs typeface="Times New Roman"/>
              </a:rPr>
              <a:t>    = r </a:t>
            </a:r>
            <a:r>
              <a:rPr lang="en-GB" sz="2400" dirty="0" err="1">
                <a:latin typeface="Times New Roman"/>
                <a:ea typeface="+mn-lt"/>
                <a:cs typeface="Times New Roman"/>
              </a:rPr>
              <a:t>sin</a:t>
            </a:r>
            <a:r>
              <a:rPr lang="en-GB" sz="2400" dirty="0" err="1">
                <a:latin typeface="Times New Roman"/>
                <a:cs typeface="Times New Roman"/>
              </a:rPr>
              <a:t>θ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 </a:t>
            </a:r>
            <a:r>
              <a:rPr lang="en-GB" sz="2400" dirty="0">
                <a:latin typeface="Times New Roman"/>
                <a:cs typeface="Times New Roman"/>
              </a:rPr>
              <a:t>cos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β + r </a:t>
            </a:r>
            <a:r>
              <a:rPr lang="en-GB" sz="2400" dirty="0" err="1">
                <a:latin typeface="Times New Roman"/>
                <a:ea typeface="+mn-lt"/>
                <a:cs typeface="Times New Roman"/>
              </a:rPr>
              <a:t>cos</a:t>
            </a:r>
            <a:r>
              <a:rPr lang="en-GB" sz="2400" dirty="0" err="1">
                <a:latin typeface="Times New Roman"/>
                <a:cs typeface="Times New Roman"/>
              </a:rPr>
              <a:t>θ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 sinβ</a:t>
            </a:r>
            <a:endParaRPr lang="en-GB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sz="2400" dirty="0">
                <a:latin typeface="Times New Roman"/>
                <a:cs typeface="Times New Roman"/>
              </a:rPr>
              <a:t>    = y cosβ + x sinβ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Or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y' =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x sinβ + y cosβ</a:t>
            </a: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In matrix form </a:t>
            </a: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dirty="0">
                <a:latin typeface="Calibri"/>
                <a:ea typeface="+mn-lt"/>
                <a:cs typeface="Calibri"/>
              </a:rPr>
              <a:t>          </a:t>
            </a:r>
            <a:r>
              <a:rPr lang="en-GB" sz="2400" dirty="0">
                <a:latin typeface="Times"/>
                <a:ea typeface="+mn-lt"/>
                <a:cs typeface="Times"/>
              </a:rPr>
              <a:t>x'            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cosβ</a:t>
            </a:r>
            <a:r>
              <a:rPr lang="en-GB" sz="2400" dirty="0">
                <a:latin typeface="Times"/>
                <a:ea typeface="+mn-lt"/>
                <a:cs typeface="Times"/>
              </a:rPr>
              <a:t>   -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sinβ</a:t>
            </a:r>
            <a:r>
              <a:rPr lang="en-GB" sz="2400" dirty="0">
                <a:latin typeface="Times"/>
                <a:ea typeface="+mn-lt"/>
                <a:cs typeface="Times"/>
              </a:rPr>
              <a:t>     0           x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"/>
                <a:ea typeface="+mn-lt"/>
                <a:cs typeface="Times"/>
              </a:rPr>
              <a:t>          y'          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sinβ</a:t>
            </a:r>
            <a:r>
              <a:rPr lang="en-GB" sz="2400" dirty="0">
                <a:latin typeface="Times"/>
                <a:ea typeface="+mn-lt"/>
                <a:cs typeface="Times"/>
              </a:rPr>
              <a:t>    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cosβ</a:t>
            </a:r>
            <a:r>
              <a:rPr lang="en-GB" sz="2400" dirty="0">
                <a:latin typeface="Times"/>
                <a:ea typeface="+mn-lt"/>
                <a:cs typeface="Times"/>
              </a:rPr>
              <a:t>    0           y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"/>
                <a:ea typeface="+mn-lt"/>
                <a:cs typeface="Times"/>
              </a:rPr>
              <a:t>          1              0           0       1           1 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A2B24DE5-5B81-4ED8-83B5-7EF535029667}"/>
              </a:ext>
            </a:extLst>
          </p:cNvPr>
          <p:cNvSpPr/>
          <p:nvPr/>
        </p:nvSpPr>
        <p:spPr>
          <a:xfrm>
            <a:off x="2209800" y="4162425"/>
            <a:ext cx="5048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8025E37D-B9CF-4BF7-B25A-1950372A49F0}"/>
              </a:ext>
            </a:extLst>
          </p:cNvPr>
          <p:cNvSpPr/>
          <p:nvPr/>
        </p:nvSpPr>
        <p:spPr>
          <a:xfrm>
            <a:off x="6019800" y="4162425"/>
            <a:ext cx="5810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A936CBA3-100B-4BA1-B1A9-1899BE1A42FC}"/>
              </a:ext>
            </a:extLst>
          </p:cNvPr>
          <p:cNvSpPr/>
          <p:nvPr/>
        </p:nvSpPr>
        <p:spPr>
          <a:xfrm>
            <a:off x="3390900" y="4105274"/>
            <a:ext cx="220027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6BD4D601-4982-45A8-84C5-6FB6D2224083}"/>
              </a:ext>
            </a:extLst>
          </p:cNvPr>
          <p:cNvSpPr/>
          <p:nvPr/>
        </p:nvSpPr>
        <p:spPr>
          <a:xfrm>
            <a:off x="2905125" y="4686300"/>
            <a:ext cx="3714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1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39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95F1-4C42-4F76-AB5E-89CE7286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420813"/>
          </a:xfrm>
        </p:spPr>
        <p:txBody>
          <a:bodyPr>
            <a:normAutofit/>
          </a:bodyPr>
          <a:lstStyle/>
          <a:p>
            <a:r>
              <a:rPr lang="en-GB" sz="2800" b="1" u="sng">
                <a:latin typeface="Times New Roman"/>
                <a:cs typeface="Times New Roman"/>
              </a:rPr>
              <a:t>3D Transformation</a:t>
            </a:r>
            <a:br>
              <a:rPr lang="en-GB" sz="2800" b="1" u="sng" dirty="0">
                <a:latin typeface="Times New Roman"/>
                <a:cs typeface="Times New Roman"/>
              </a:rPr>
            </a:br>
            <a:br>
              <a:rPr lang="en-GB" sz="2800" b="1" dirty="0">
                <a:latin typeface="Times New Roman"/>
                <a:cs typeface="Times New Roman"/>
              </a:rPr>
            </a:br>
            <a:r>
              <a:rPr lang="en-GB" sz="2400" b="1">
                <a:latin typeface="Times New Roman"/>
                <a:cs typeface="Times New Roman"/>
              </a:rPr>
              <a:t>3D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ECCB-4DAE-4CA4-B4FD-ED00A291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463675"/>
            <a:ext cx="10515600" cy="5589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latin typeface="Times"/>
                <a:cs typeface="Times"/>
              </a:rPr>
              <a:t>The algebric and matrix notation for 3D translation is </a:t>
            </a:r>
          </a:p>
          <a:p>
            <a:pPr marL="0" indent="0">
              <a:buNone/>
            </a:pPr>
            <a:r>
              <a:rPr lang="en-GB" sz="2400" dirty="0">
                <a:latin typeface="Times"/>
                <a:cs typeface="Times"/>
              </a:rPr>
              <a:t>   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x' = x + tx</a:t>
            </a:r>
            <a:endParaRPr lang="en-GB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y' = y + ty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z' = z + tz</a:t>
            </a: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Or using matrix</a:t>
            </a:r>
          </a:p>
          <a:p>
            <a:pPr marL="0" indent="0">
              <a:buNone/>
            </a:pPr>
            <a:r>
              <a:rPr lang="en-GB" sz="2400" dirty="0">
                <a:latin typeface="Times"/>
                <a:cs typeface="Times"/>
              </a:rPr>
              <a:t>   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x'             1    0   0    tx           x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y'             0    1   0    ty           y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z              0    0   1    tz           z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1              0    0   0    1            1 </a:t>
            </a:r>
            <a:endParaRPr lang="en-GB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sz="2400" dirty="0">
                <a:latin typeface="Times"/>
                <a:cs typeface="Times"/>
              </a:rPr>
              <a:t>      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2AA0F9C3-22A5-46BF-9996-DB39EFD0BA9C}"/>
              </a:ext>
            </a:extLst>
          </p:cNvPr>
          <p:cNvSpPr/>
          <p:nvPr/>
        </p:nvSpPr>
        <p:spPr>
          <a:xfrm>
            <a:off x="1819275" y="4914900"/>
            <a:ext cx="5334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82FE2956-5863-4DF0-9F5F-AD4392085AC9}"/>
              </a:ext>
            </a:extLst>
          </p:cNvPr>
          <p:cNvSpPr/>
          <p:nvPr/>
        </p:nvSpPr>
        <p:spPr>
          <a:xfrm>
            <a:off x="5353050" y="4953000"/>
            <a:ext cx="5334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1E0ADF86-B7FF-4511-8B58-D5078E9EF981}"/>
              </a:ext>
            </a:extLst>
          </p:cNvPr>
          <p:cNvSpPr/>
          <p:nvPr/>
        </p:nvSpPr>
        <p:spPr>
          <a:xfrm>
            <a:off x="3057525" y="4819649"/>
            <a:ext cx="1847850" cy="16478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68C21DEA-BD73-4849-B493-0B96F3CDBE82}"/>
              </a:ext>
            </a:extLst>
          </p:cNvPr>
          <p:cNvSpPr/>
          <p:nvPr/>
        </p:nvSpPr>
        <p:spPr>
          <a:xfrm>
            <a:off x="2514600" y="5476875"/>
            <a:ext cx="39052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4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2AF9-A177-41CD-AAAE-37C74989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346075"/>
            <a:ext cx="10515600" cy="401638"/>
          </a:xfrm>
        </p:spPr>
        <p:txBody>
          <a:bodyPr>
            <a:normAutofit fontScale="90000"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3D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6B83-408D-47CB-8E88-EB4AF8BF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854075"/>
            <a:ext cx="10506075" cy="5741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Algebric notation is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</a:t>
            </a:r>
            <a:r>
              <a:rPr lang="en-GB" dirty="0">
                <a:latin typeface="Calibri"/>
                <a:cs typeface="Calibri"/>
              </a:rPr>
              <a:t>       </a:t>
            </a:r>
            <a:r>
              <a:rPr lang="en-GB">
                <a:latin typeface="Times"/>
                <a:cs typeface="Times"/>
              </a:rPr>
              <a:t>x' = S</a:t>
            </a:r>
            <a:r>
              <a:rPr lang="en-GB" baseline="-25000">
                <a:latin typeface="Times"/>
                <a:cs typeface="Times"/>
              </a:rPr>
              <a:t>x</a:t>
            </a:r>
            <a:r>
              <a:rPr lang="en-GB">
                <a:latin typeface="Times"/>
                <a:cs typeface="Times"/>
              </a:rPr>
              <a:t>x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y' = S</a:t>
            </a:r>
            <a:r>
              <a:rPr lang="en-GB" baseline="-25000">
                <a:latin typeface="Times"/>
                <a:cs typeface="Times"/>
              </a:rPr>
              <a:t>y</a:t>
            </a:r>
            <a:r>
              <a:rPr lang="en-GB">
                <a:latin typeface="Times"/>
                <a:cs typeface="Times"/>
              </a:rPr>
              <a:t>y </a:t>
            </a: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z' = S</a:t>
            </a:r>
            <a:r>
              <a:rPr lang="en-GB" baseline="-25000">
                <a:latin typeface="Times"/>
                <a:cs typeface="Times"/>
              </a:rPr>
              <a:t>z</a:t>
            </a:r>
            <a:r>
              <a:rPr lang="en-GB">
                <a:latin typeface="Times"/>
                <a:cs typeface="Times"/>
              </a:rPr>
              <a:t>z</a:t>
            </a: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Matrix notation</a:t>
            </a: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dirty="0">
                <a:latin typeface="Times"/>
                <a:cs typeface="Times"/>
              </a:rPr>
              <a:t>          x'             S</a:t>
            </a:r>
            <a:r>
              <a:rPr lang="en-GB" baseline="-25000" dirty="0">
                <a:latin typeface="Times"/>
                <a:cs typeface="Times"/>
              </a:rPr>
              <a:t>x</a:t>
            </a:r>
            <a:r>
              <a:rPr lang="en-GB">
                <a:latin typeface="Times"/>
                <a:cs typeface="Times"/>
              </a:rPr>
              <a:t>   0     0    0         x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"/>
                <a:cs typeface="Times"/>
              </a:rPr>
              <a:t>          y'             0    S</a:t>
            </a:r>
            <a:r>
              <a:rPr lang="en-GB" baseline="-25000" dirty="0">
                <a:latin typeface="Times"/>
                <a:cs typeface="Times"/>
              </a:rPr>
              <a:t>y</a:t>
            </a:r>
            <a:r>
              <a:rPr lang="en-GB">
                <a:latin typeface="Times"/>
                <a:cs typeface="Times"/>
              </a:rPr>
              <a:t>    0    0         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"/>
                <a:cs typeface="Times"/>
              </a:rPr>
              <a:t>          z'             0     0     S</a:t>
            </a:r>
            <a:r>
              <a:rPr lang="en-GB" baseline="-25000" dirty="0">
                <a:latin typeface="Times"/>
                <a:cs typeface="Times"/>
              </a:rPr>
              <a:t>z</a:t>
            </a:r>
            <a:r>
              <a:rPr lang="en-GB">
                <a:latin typeface="Times"/>
                <a:cs typeface="Times"/>
              </a:rPr>
              <a:t>   0        z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 1             0     0     0     1        1</a:t>
            </a: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5E07965A-D7BA-4027-9129-D267C16FF1AB}"/>
              </a:ext>
            </a:extLst>
          </p:cNvPr>
          <p:cNvSpPr/>
          <p:nvPr/>
        </p:nvSpPr>
        <p:spPr>
          <a:xfrm>
            <a:off x="2409825" y="4010025"/>
            <a:ext cx="609600" cy="21621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3BDD335E-FFC0-437F-97CB-A45CB041A5DA}"/>
              </a:ext>
            </a:extLst>
          </p:cNvPr>
          <p:cNvSpPr/>
          <p:nvPr/>
        </p:nvSpPr>
        <p:spPr>
          <a:xfrm>
            <a:off x="6477000" y="4105275"/>
            <a:ext cx="609600" cy="19621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FEE31B39-CE5B-451E-8BEE-4B013B437AAD}"/>
              </a:ext>
            </a:extLst>
          </p:cNvPr>
          <p:cNvSpPr/>
          <p:nvPr/>
        </p:nvSpPr>
        <p:spPr>
          <a:xfrm>
            <a:off x="3657600" y="3952874"/>
            <a:ext cx="2419350" cy="21145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0FC19DFE-A083-4624-8ACA-109D39F9EA02}"/>
              </a:ext>
            </a:extLst>
          </p:cNvPr>
          <p:cNvSpPr/>
          <p:nvPr/>
        </p:nvSpPr>
        <p:spPr>
          <a:xfrm>
            <a:off x="3105150" y="4533900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8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AFBB-338B-4FAD-9439-C65A6CF1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375"/>
            <a:ext cx="10515600" cy="5589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>
                <a:latin typeface="Times New Roman"/>
                <a:cs typeface="Times New Roman"/>
              </a:rPr>
              <a:t>Algebraically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</a:t>
            </a:r>
            <a:r>
              <a:rPr lang="en-GB">
                <a:latin typeface="Times New Roman"/>
                <a:cs typeface="Times New Roman"/>
              </a:rPr>
              <a:t>x' = S</a:t>
            </a:r>
            <a:r>
              <a:rPr lang="en-GB" baseline="-25000">
                <a:latin typeface="Times New Roman"/>
                <a:cs typeface="Times New Roman"/>
              </a:rPr>
              <a:t>x</a:t>
            </a:r>
            <a:r>
              <a:rPr lang="en-GB">
                <a:latin typeface="Times New Roman"/>
                <a:cs typeface="Times New Roman"/>
              </a:rPr>
              <a:t> (x- P</a:t>
            </a:r>
            <a:r>
              <a:rPr lang="en-GB" baseline="-25000">
                <a:latin typeface="Times New Roman"/>
                <a:cs typeface="Times New Roman"/>
              </a:rPr>
              <a:t>x</a:t>
            </a:r>
            <a:r>
              <a:rPr lang="en-GB">
                <a:latin typeface="Times New Roman"/>
                <a:cs typeface="Times New Roman"/>
              </a:rPr>
              <a:t>) + P</a:t>
            </a:r>
            <a:r>
              <a:rPr lang="en-GB" baseline="-25000">
                <a:latin typeface="Times New Roman"/>
                <a:cs typeface="Times New Roman"/>
              </a:rPr>
              <a:t>x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y' = S</a:t>
            </a:r>
            <a:r>
              <a:rPr lang="en-GB" baseline="-25000" dirty="0">
                <a:latin typeface="Times New Roman"/>
                <a:cs typeface="Times New Roman"/>
              </a:rPr>
              <a:t>y</a:t>
            </a:r>
            <a:r>
              <a:rPr lang="en-GB" dirty="0">
                <a:latin typeface="Times New Roman"/>
                <a:cs typeface="Times New Roman"/>
              </a:rPr>
              <a:t> (y- P</a:t>
            </a:r>
            <a:r>
              <a:rPr lang="en-GB" baseline="-25000" dirty="0">
                <a:latin typeface="Times New Roman"/>
                <a:cs typeface="Times New Roman"/>
              </a:rPr>
              <a:t>y</a:t>
            </a:r>
            <a:r>
              <a:rPr lang="en-GB" dirty="0">
                <a:latin typeface="Times New Roman"/>
                <a:cs typeface="Times New Roman"/>
              </a:rPr>
              <a:t>) + P</a:t>
            </a:r>
            <a:r>
              <a:rPr lang="en-GB" baseline="-25000" dirty="0">
                <a:latin typeface="Times New Roman"/>
                <a:cs typeface="Times New Roman"/>
              </a:rPr>
              <a:t>y</a:t>
            </a:r>
            <a:r>
              <a:rPr lang="en-GB" dirty="0">
                <a:latin typeface="Times New Roman"/>
                <a:cs typeface="Times New Roman"/>
              </a:rPr>
              <a:t>  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z' = S</a:t>
            </a:r>
            <a:r>
              <a:rPr lang="en-GB" baseline="-25000">
                <a:latin typeface="Times New Roman"/>
                <a:cs typeface="Times New Roman"/>
              </a:rPr>
              <a:t>z</a:t>
            </a:r>
            <a:r>
              <a:rPr lang="en-GB">
                <a:latin typeface="Times New Roman"/>
                <a:cs typeface="Times New Roman"/>
              </a:rPr>
              <a:t> (z- P</a:t>
            </a:r>
            <a:r>
              <a:rPr lang="en-GB" baseline="-25000">
                <a:latin typeface="Times New Roman"/>
                <a:cs typeface="Times New Roman"/>
              </a:rPr>
              <a:t>z</a:t>
            </a:r>
            <a:r>
              <a:rPr lang="en-GB">
                <a:latin typeface="Times New Roman"/>
                <a:cs typeface="Times New Roman"/>
              </a:rPr>
              <a:t>) + P</a:t>
            </a:r>
            <a:r>
              <a:rPr lang="en-GB" baseline="-25000">
                <a:latin typeface="Times New Roman"/>
                <a:cs typeface="Times New Roman"/>
              </a:rPr>
              <a:t>z</a:t>
            </a:r>
            <a:r>
              <a:rPr lang="en-GB" dirty="0"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Simplifies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x' =  S</a:t>
            </a:r>
            <a:r>
              <a:rPr lang="en-GB" baseline="-25000" dirty="0">
                <a:latin typeface="Times New Roman"/>
                <a:cs typeface="Times New Roman"/>
              </a:rPr>
              <a:t>x</a:t>
            </a:r>
            <a:r>
              <a:rPr lang="en-GB" dirty="0">
                <a:latin typeface="Times New Roman"/>
                <a:cs typeface="Times New Roman"/>
              </a:rPr>
              <a:t>x + P</a:t>
            </a:r>
            <a:r>
              <a:rPr lang="en-GB" baseline="-25000" dirty="0">
                <a:latin typeface="Times New Roman"/>
                <a:cs typeface="Times New Roman"/>
              </a:rPr>
              <a:t>x</a:t>
            </a:r>
            <a:r>
              <a:rPr lang="en-GB" dirty="0">
                <a:latin typeface="Times New Roman"/>
                <a:cs typeface="Times New Roman"/>
              </a:rPr>
              <a:t>(1 - S</a:t>
            </a:r>
            <a:r>
              <a:rPr lang="en-GB" baseline="-25000" dirty="0">
                <a:latin typeface="Times New Roman"/>
                <a:cs typeface="Times New Roman"/>
              </a:rPr>
              <a:t>x</a:t>
            </a:r>
            <a:r>
              <a:rPr lang="en-GB" dirty="0">
                <a:latin typeface="Times New Roman"/>
                <a:cs typeface="Times New Roman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y' =  S</a:t>
            </a:r>
            <a:r>
              <a:rPr lang="en-GB" baseline="-25000">
                <a:latin typeface="Times New Roman"/>
                <a:cs typeface="Times New Roman"/>
              </a:rPr>
              <a:t>y</a:t>
            </a:r>
            <a:r>
              <a:rPr lang="en-GB">
                <a:latin typeface="Times New Roman"/>
                <a:cs typeface="Times New Roman"/>
              </a:rPr>
              <a:t>y + P</a:t>
            </a:r>
            <a:r>
              <a:rPr lang="en-GB" baseline="-25000">
                <a:latin typeface="Times New Roman"/>
                <a:cs typeface="Times New Roman"/>
              </a:rPr>
              <a:t>y</a:t>
            </a:r>
            <a:r>
              <a:rPr lang="en-GB">
                <a:latin typeface="Times New Roman"/>
                <a:cs typeface="Times New Roman"/>
              </a:rPr>
              <a:t>(1 - S</a:t>
            </a:r>
            <a:r>
              <a:rPr lang="en-GB" baseline="-25000">
                <a:latin typeface="Times New Roman"/>
                <a:cs typeface="Times New Roman"/>
              </a:rPr>
              <a:t>y</a:t>
            </a:r>
            <a:r>
              <a:rPr lang="en-GB">
                <a:latin typeface="Times New Roman"/>
                <a:cs typeface="Times New Roman"/>
              </a:rPr>
              <a:t>)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z' =  S</a:t>
            </a:r>
            <a:r>
              <a:rPr lang="en-GB" baseline="-25000">
                <a:latin typeface="Times New Roman"/>
                <a:cs typeface="Times New Roman"/>
              </a:rPr>
              <a:t>z</a:t>
            </a:r>
            <a:r>
              <a:rPr lang="en-GB">
                <a:latin typeface="Times New Roman"/>
                <a:cs typeface="Times New Roman"/>
              </a:rPr>
              <a:t>z + P</a:t>
            </a:r>
            <a:r>
              <a:rPr lang="en-GB" baseline="-25000">
                <a:latin typeface="Times New Roman"/>
                <a:cs typeface="Times New Roman"/>
              </a:rPr>
              <a:t>z</a:t>
            </a:r>
            <a:r>
              <a:rPr lang="en-GB" dirty="0">
                <a:latin typeface="Times New Roman"/>
                <a:cs typeface="Times New Roman"/>
              </a:rPr>
              <a:t>(1 - S</a:t>
            </a:r>
            <a:r>
              <a:rPr lang="en-GB" baseline="-25000">
                <a:latin typeface="Times New Roman"/>
                <a:cs typeface="Times New Roman"/>
              </a:rPr>
              <a:t>z</a:t>
            </a:r>
            <a:r>
              <a:rPr lang="en-GB" dirty="0">
                <a:latin typeface="Times New Roman"/>
                <a:cs typeface="Times New Roman"/>
              </a:rPr>
              <a:t>)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EFD1D-2105-4CAD-945D-37D1348CF324}"/>
              </a:ext>
            </a:extLst>
          </p:cNvPr>
          <p:cNvSpPr txBox="1"/>
          <p:nvPr/>
        </p:nvSpPr>
        <p:spPr>
          <a:xfrm>
            <a:off x="5381625" y="1971675"/>
            <a:ext cx="5886450" cy="217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x'             S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>
                <a:latin typeface="Times New Roman"/>
                <a:cs typeface="Times New Roman"/>
              </a:rPr>
              <a:t>     0     0      P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(1-S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)           x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y'             0      S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>
                <a:latin typeface="Times New Roman"/>
                <a:cs typeface="Times New Roman"/>
              </a:rPr>
              <a:t>     0     P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(1-S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)           y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latin typeface="Times New Roman"/>
                <a:cs typeface="Times New Roman"/>
              </a:rPr>
              <a:t>       z'              0      0      S</a:t>
            </a:r>
            <a:r>
              <a:rPr lang="en-GB" sz="2400" baseline="-25000" dirty="0">
                <a:latin typeface="Times New Roman"/>
                <a:cs typeface="Times New Roman"/>
              </a:rPr>
              <a:t>z</a:t>
            </a:r>
            <a:r>
              <a:rPr lang="en-GB" sz="2400">
                <a:latin typeface="Times New Roman"/>
                <a:cs typeface="Times New Roman"/>
              </a:rPr>
              <a:t>   P</a:t>
            </a:r>
            <a:r>
              <a:rPr lang="en-GB" sz="2400" baseline="-25000">
                <a:latin typeface="Times New Roman"/>
                <a:cs typeface="Times New Roman"/>
              </a:rPr>
              <a:t>z</a:t>
            </a:r>
            <a:r>
              <a:rPr lang="en-GB" sz="2400">
                <a:latin typeface="Times New Roman"/>
                <a:cs typeface="Times New Roman"/>
              </a:rPr>
              <a:t>(1 - S</a:t>
            </a:r>
            <a:r>
              <a:rPr lang="en-GB" sz="2400" baseline="-25000" dirty="0">
                <a:latin typeface="Times New Roman"/>
                <a:cs typeface="Times New Roman"/>
              </a:rPr>
              <a:t>z</a:t>
            </a:r>
            <a:r>
              <a:rPr lang="en-GB" sz="2400" dirty="0">
                <a:latin typeface="Times New Roman"/>
                <a:cs typeface="Times New Roman"/>
              </a:rPr>
              <a:t>)         z</a:t>
            </a:r>
            <a:endParaRPr lang="en-GB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1              0      0       0          1                1</a:t>
            </a:r>
            <a:endParaRPr lang="en-GB" sz="2400" dirty="0">
              <a:latin typeface="Times New Roman"/>
              <a:cs typeface="Times New Roman"/>
            </a:endParaRPr>
          </a:p>
          <a:p>
            <a:endParaRPr lang="en-GB" sz="2400" dirty="0">
              <a:latin typeface="Calibri" panose="020F0502020204030204"/>
              <a:ea typeface="+mn-lt"/>
              <a:cs typeface="Calibri"/>
            </a:endParaRP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B23E7635-6A43-4325-91B8-73D8312E2F6A}"/>
              </a:ext>
            </a:extLst>
          </p:cNvPr>
          <p:cNvSpPr/>
          <p:nvPr/>
        </p:nvSpPr>
        <p:spPr>
          <a:xfrm>
            <a:off x="5800725" y="1914525"/>
            <a:ext cx="609600" cy="21621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8B35D683-9879-4553-8CD2-D3C679D85927}"/>
              </a:ext>
            </a:extLst>
          </p:cNvPr>
          <p:cNvSpPr/>
          <p:nvPr/>
        </p:nvSpPr>
        <p:spPr>
          <a:xfrm>
            <a:off x="10572750" y="2009775"/>
            <a:ext cx="609600" cy="19621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17D7BDD2-2A97-4657-BBDA-0DCE32957DAB}"/>
              </a:ext>
            </a:extLst>
          </p:cNvPr>
          <p:cNvSpPr/>
          <p:nvPr/>
        </p:nvSpPr>
        <p:spPr>
          <a:xfrm>
            <a:off x="7048500" y="1857374"/>
            <a:ext cx="3219450" cy="21145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681433C9-0FCE-4715-88B6-C814F9512049}"/>
              </a:ext>
            </a:extLst>
          </p:cNvPr>
          <p:cNvSpPr/>
          <p:nvPr/>
        </p:nvSpPr>
        <p:spPr>
          <a:xfrm>
            <a:off x="6496050" y="2771775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2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FAA3-B9F8-4A82-8839-06039387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0325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3D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919A-D0D0-44E0-98BA-23CFC8EC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530225"/>
            <a:ext cx="11163300" cy="66659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latin typeface="Times New Roman"/>
                <a:cs typeface="Times New Roman"/>
              </a:rPr>
              <a:t>A general 2D rotation transform is given by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</a:t>
            </a:r>
            <a:r>
              <a:rPr lang="en-GB" sz="2400">
                <a:latin typeface="Times New Roman"/>
                <a:cs typeface="Times New Roman"/>
              </a:rPr>
              <a:t>x'             cosβ   -sinβ     0           x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y'             sinβ</a:t>
            </a:r>
            <a:r>
              <a:rPr lang="en-GB" sz="2400" dirty="0">
                <a:latin typeface="Times New Roman"/>
                <a:cs typeface="Times New Roman"/>
              </a:rPr>
              <a:t>    </a:t>
            </a:r>
            <a:r>
              <a:rPr lang="en-GB" sz="2400">
                <a:latin typeface="Times New Roman"/>
                <a:cs typeface="Times New Roman"/>
              </a:rPr>
              <a:t>cosβ     0           y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1              0           0        1           1</a:t>
            </a: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342900" indent="-342900"/>
            <a:r>
              <a:rPr lang="en-GB" sz="2400">
                <a:latin typeface="Times New Roman"/>
                <a:cs typeface="Times New Roman"/>
              </a:rPr>
              <a:t>When x axis is rotated then x coordinate remains constant and the y and z coordinates are changed</a:t>
            </a: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x' = x</a:t>
            </a: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y' = y cosβ - z sinβ     </a:t>
            </a: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z' = y sinβ  + z cosβ </a:t>
            </a: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4D969D97-6E91-458F-93C9-2AE93DCE2E19}"/>
              </a:ext>
            </a:extLst>
          </p:cNvPr>
          <p:cNvSpPr/>
          <p:nvPr/>
        </p:nvSpPr>
        <p:spPr>
          <a:xfrm>
            <a:off x="1504950" y="1323975"/>
            <a:ext cx="504825" cy="15525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29AEBD0A-5889-4527-8E78-D72404388E9C}"/>
              </a:ext>
            </a:extLst>
          </p:cNvPr>
          <p:cNvSpPr/>
          <p:nvPr/>
        </p:nvSpPr>
        <p:spPr>
          <a:xfrm>
            <a:off x="5400675" y="1390650"/>
            <a:ext cx="581025" cy="14192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75B7DE92-72D0-487C-A7B5-D994C5DF6CF2}"/>
              </a:ext>
            </a:extLst>
          </p:cNvPr>
          <p:cNvSpPr/>
          <p:nvPr/>
        </p:nvSpPr>
        <p:spPr>
          <a:xfrm>
            <a:off x="2590800" y="1381124"/>
            <a:ext cx="2447925" cy="14192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3278350F-1EDA-43E8-94E6-D1C241150762}"/>
              </a:ext>
            </a:extLst>
          </p:cNvPr>
          <p:cNvSpPr/>
          <p:nvPr/>
        </p:nvSpPr>
        <p:spPr>
          <a:xfrm>
            <a:off x="2219325" y="1857375"/>
            <a:ext cx="371475" cy="24765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9B4DF-C49A-4FA7-B016-18F1FB6F944F}"/>
              </a:ext>
            </a:extLst>
          </p:cNvPr>
          <p:cNvSpPr txBox="1"/>
          <p:nvPr/>
        </p:nvSpPr>
        <p:spPr>
          <a:xfrm>
            <a:off x="4705350" y="4000500"/>
            <a:ext cx="6762750" cy="217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x'             1          0        0         0            x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y'             0       cosβ   -sinβ     0             y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z'             0       sinβ    cosβ      0            z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/>
              <a:t>           1               </a:t>
            </a:r>
            <a:r>
              <a:rPr lang="en-GB" sz="2400">
                <a:latin typeface="Times New Roman"/>
                <a:cs typeface="Times New Roman"/>
              </a:rPr>
              <a:t>0          0        0         1            1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GB" sz="2400" dirty="0">
              <a:cs typeface="Calibri"/>
            </a:endParaRP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074DA09B-9DC0-4BF6-930E-07B4EA76AC9E}"/>
              </a:ext>
            </a:extLst>
          </p:cNvPr>
          <p:cNvSpPr/>
          <p:nvPr/>
        </p:nvSpPr>
        <p:spPr>
          <a:xfrm>
            <a:off x="5400675" y="3867149"/>
            <a:ext cx="495300" cy="20002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F7560587-1123-4F1D-832B-03947BE6ED63}"/>
              </a:ext>
            </a:extLst>
          </p:cNvPr>
          <p:cNvSpPr/>
          <p:nvPr/>
        </p:nvSpPr>
        <p:spPr>
          <a:xfrm>
            <a:off x="10058400" y="4000500"/>
            <a:ext cx="581025" cy="18669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7AA4AA0B-1310-457F-B53A-235DC0E216C9}"/>
              </a:ext>
            </a:extLst>
          </p:cNvPr>
          <p:cNvSpPr/>
          <p:nvPr/>
        </p:nvSpPr>
        <p:spPr>
          <a:xfrm>
            <a:off x="6477000" y="3943349"/>
            <a:ext cx="3209925" cy="19240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C76B2A26-EC10-44A4-9FA6-99B4BDBB6E18}"/>
              </a:ext>
            </a:extLst>
          </p:cNvPr>
          <p:cNvSpPr/>
          <p:nvPr/>
        </p:nvSpPr>
        <p:spPr>
          <a:xfrm>
            <a:off x="6038850" y="4791075"/>
            <a:ext cx="371475" cy="24765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7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CE94-24E2-40D2-AD78-1A77C8E6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>
                <a:latin typeface="Times New Roman"/>
                <a:cs typeface="Times New Roman"/>
              </a:rPr>
              <a:t>When y axis is rotated then y coordinate remains constant and the x and z coordinates are changed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 x' = z sinβ + x cosβ </a:t>
            </a:r>
            <a:r>
              <a:rPr lang="en-GB" dirty="0">
                <a:latin typeface="Times New Roman"/>
                <a:cs typeface="Times New Roman"/>
              </a:rPr>
              <a:t> 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 y' = y 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 z' = z cosβ - x sinβ  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    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0C012-8550-427B-AB80-8C2DA0764472}"/>
              </a:ext>
            </a:extLst>
          </p:cNvPr>
          <p:cNvSpPr txBox="1"/>
          <p:nvPr/>
        </p:nvSpPr>
        <p:spPr>
          <a:xfrm>
            <a:off x="4591050" y="3429000"/>
            <a:ext cx="6762750" cy="217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x'             cosβ    0     sinβ      0            x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y'             0         1       0         0             y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z'             -sinβ    0    cosβ      0            z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/>
              <a:t>           1               </a:t>
            </a:r>
            <a:r>
              <a:rPr lang="en-GB" sz="2400">
                <a:latin typeface="Times New Roman"/>
                <a:cs typeface="Times New Roman"/>
              </a:rPr>
              <a:t>0          0        0       1            1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GB" sz="2400" dirty="0">
              <a:cs typeface="Calibri"/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0F9336F2-356E-4223-8372-6053B0807871}"/>
              </a:ext>
            </a:extLst>
          </p:cNvPr>
          <p:cNvSpPr/>
          <p:nvPr/>
        </p:nvSpPr>
        <p:spPr>
          <a:xfrm>
            <a:off x="5248275" y="3333749"/>
            <a:ext cx="495300" cy="20002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6E3E5A97-EAE0-47FA-8856-C52A0DEC8A42}"/>
              </a:ext>
            </a:extLst>
          </p:cNvPr>
          <p:cNvSpPr/>
          <p:nvPr/>
        </p:nvSpPr>
        <p:spPr>
          <a:xfrm>
            <a:off x="9906000" y="3467100"/>
            <a:ext cx="581025" cy="18669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0D8BDA48-34F2-429A-B00C-BDD19EECFF8E}"/>
              </a:ext>
            </a:extLst>
          </p:cNvPr>
          <p:cNvSpPr/>
          <p:nvPr/>
        </p:nvSpPr>
        <p:spPr>
          <a:xfrm>
            <a:off x="6324600" y="3409949"/>
            <a:ext cx="3209925" cy="19240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DBC125A0-FFD7-4036-94FE-FB4DAB1FA004}"/>
              </a:ext>
            </a:extLst>
          </p:cNvPr>
          <p:cNvSpPr/>
          <p:nvPr/>
        </p:nvSpPr>
        <p:spPr>
          <a:xfrm>
            <a:off x="5886450" y="4257675"/>
            <a:ext cx="371475" cy="24765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45F7-4C04-4C0B-96C6-E27865C3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6094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>
                <a:latin typeface="Times New Roman"/>
                <a:cs typeface="Times New Roman"/>
              </a:rPr>
              <a:t>It is called as homogeneous because it is possible to transform function such as f(x,y) into the form f(x/t , y/t ).</a:t>
            </a:r>
            <a:endParaRPr lang="en-GB" sz="2400" dirty="0">
              <a:latin typeface="Times New Roman"/>
              <a:cs typeface="Times New Roman"/>
            </a:endParaRP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algn="just"/>
            <a:r>
              <a:rPr lang="en-GB" sz="2400">
                <a:latin typeface="Times New Roman"/>
                <a:cs typeface="Times New Roman"/>
              </a:rPr>
              <a:t>The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  <a:r>
              <a:rPr lang="en-GB" sz="2400">
                <a:latin typeface="Times New Roman"/>
                <a:cs typeface="Times New Roman"/>
              </a:rPr>
              <a:t>t or z coordinates of the plne are not relevent as the x and y coordinates are finally scaled by </a:t>
            </a:r>
            <a:r>
              <a:rPr lang="en-GB" sz="2400" b="1">
                <a:latin typeface="Times New Roman"/>
                <a:cs typeface="Times New Roman"/>
              </a:rPr>
              <a:t>t</a:t>
            </a:r>
            <a:r>
              <a:rPr lang="en-GB" sz="2400">
                <a:latin typeface="Times New Roman"/>
                <a:cs typeface="Times New Roman"/>
              </a:rPr>
              <a:t>. So, it is better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>
                <a:latin typeface="Times New Roman"/>
                <a:cs typeface="Times New Roman"/>
              </a:rPr>
              <a:t>to select z = 1 that is the point (x,y) has homogeneous coordinate (x,y,1) making scaling needless.</a:t>
            </a:r>
            <a:endParaRPr lang="en-GB" sz="2400" dirty="0">
              <a:latin typeface="Times New Roman"/>
              <a:cs typeface="Times New Roman"/>
            </a:endParaRP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algn="just"/>
            <a:r>
              <a:rPr lang="en-GB" sz="2400">
                <a:latin typeface="Times New Roman"/>
                <a:cs typeface="Times New Roman"/>
              </a:rPr>
              <a:t>To every (x, y) pair we have to attached </a:t>
            </a:r>
            <a:r>
              <a:rPr lang="en-GB" sz="2400" b="1">
                <a:latin typeface="Times New Roman"/>
                <a:cs typeface="Times New Roman"/>
              </a:rPr>
              <a:t>1</a:t>
            </a:r>
            <a:r>
              <a:rPr lang="en-GB" sz="2400" b="1" dirty="0">
                <a:latin typeface="Times New Roman"/>
                <a:cs typeface="Times New Roman"/>
              </a:rPr>
              <a:t> </a:t>
            </a:r>
            <a:r>
              <a:rPr lang="en-GB" sz="2400">
                <a:latin typeface="Times New Roman"/>
                <a:cs typeface="Times New Roman"/>
              </a:rPr>
              <a:t>to every (x,y) pair if your substitution 3D homogeneous coordinates for traditional 2D cartesian coordinates. </a:t>
            </a: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GB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424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CE94-24E2-40D2-AD78-1A77C8E6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>
                <a:latin typeface="Times New Roman"/>
                <a:cs typeface="Times New Roman"/>
              </a:rPr>
              <a:t>When z axis is rotated then z coordinate remains constant and the x and y coordinates are changed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 x' = x cosβ - y sinβ  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 y' = x sinβ  + y cosβ </a:t>
            </a:r>
            <a:r>
              <a:rPr lang="en-GB" dirty="0">
                <a:latin typeface="Times New Roman"/>
                <a:cs typeface="Times New Roman"/>
              </a:rPr>
              <a:t>  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Times New Roman"/>
                <a:cs typeface="Times New Roman"/>
              </a:rPr>
              <a:t>      z' = z 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    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0C012-8550-427B-AB80-8C2DA0764472}"/>
              </a:ext>
            </a:extLst>
          </p:cNvPr>
          <p:cNvSpPr txBox="1"/>
          <p:nvPr/>
        </p:nvSpPr>
        <p:spPr>
          <a:xfrm>
            <a:off x="4591050" y="3429000"/>
            <a:ext cx="6762750" cy="217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x'             cosβ    -sinβ     0      0            x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y'             sinβ      cosβ    0      0             </a:t>
            </a:r>
            <a:r>
              <a:rPr lang="en-GB" sz="2400" dirty="0">
                <a:latin typeface="Times New Roman"/>
                <a:cs typeface="Times New Roman"/>
              </a:rPr>
              <a:t>y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 New Roman"/>
                <a:cs typeface="Times New Roman"/>
              </a:rPr>
              <a:t>          z'               0           0       1       0            z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/>
              <a:t>           1               </a:t>
            </a:r>
            <a:r>
              <a:rPr lang="en-GB" sz="2400" dirty="0">
                <a:latin typeface="Calibri"/>
                <a:cs typeface="Calibri"/>
              </a:rPr>
              <a:t>  </a:t>
            </a:r>
            <a:r>
              <a:rPr lang="en-GB" sz="2400">
                <a:latin typeface="Times New Roman"/>
                <a:cs typeface="Times New Roman"/>
              </a:rPr>
              <a:t>0           0       0       1            1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GB" sz="2400" dirty="0">
              <a:cs typeface="Calibri"/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0F9336F2-356E-4223-8372-6053B0807871}"/>
              </a:ext>
            </a:extLst>
          </p:cNvPr>
          <p:cNvSpPr/>
          <p:nvPr/>
        </p:nvSpPr>
        <p:spPr>
          <a:xfrm>
            <a:off x="5248275" y="3333749"/>
            <a:ext cx="495300" cy="20002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6E3E5A97-EAE0-47FA-8856-C52A0DEC8A42}"/>
              </a:ext>
            </a:extLst>
          </p:cNvPr>
          <p:cNvSpPr/>
          <p:nvPr/>
        </p:nvSpPr>
        <p:spPr>
          <a:xfrm>
            <a:off x="9906000" y="3467100"/>
            <a:ext cx="581025" cy="18669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0D8BDA48-34F2-429A-B00C-BDD19EECFF8E}"/>
              </a:ext>
            </a:extLst>
          </p:cNvPr>
          <p:cNvSpPr/>
          <p:nvPr/>
        </p:nvSpPr>
        <p:spPr>
          <a:xfrm>
            <a:off x="6324600" y="3409949"/>
            <a:ext cx="3209925" cy="19240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DBC125A0-FFD7-4036-94FE-FB4DAB1FA004}"/>
              </a:ext>
            </a:extLst>
          </p:cNvPr>
          <p:cNvSpPr/>
          <p:nvPr/>
        </p:nvSpPr>
        <p:spPr>
          <a:xfrm>
            <a:off x="5886450" y="4257675"/>
            <a:ext cx="371475" cy="24765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4465-72F0-4813-95F6-C433DEEA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011" y="581368"/>
            <a:ext cx="10515600" cy="604753"/>
          </a:xfrm>
        </p:spPr>
        <p:txBody>
          <a:bodyPr>
            <a:normAutofit/>
          </a:bodyPr>
          <a:lstStyle/>
          <a:p>
            <a:r>
              <a:rPr lang="en-GB" sz="3200" b="1" u="sng">
                <a:latin typeface="Times New Roman"/>
                <a:cs typeface="Times New Roman"/>
              </a:rPr>
              <a:t>Change of axis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E1CC-B875-46D4-8DD6-A266DDB2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849" y="2134545"/>
            <a:ext cx="10515600" cy="4927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Rectangular shifting</a:t>
            </a:r>
          </a:p>
          <a:p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cs typeface="Times New Roman"/>
              </a:rPr>
              <a:t>Rotational  shifting</a:t>
            </a:r>
          </a:p>
        </p:txBody>
      </p:sp>
    </p:spTree>
    <p:extLst>
      <p:ext uri="{BB962C8B-B14F-4D97-AF65-F5344CB8AC3E}">
        <p14:creationId xmlns:p14="http://schemas.microsoft.com/office/powerpoint/2010/main" val="182440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F091-33B5-4FEB-90D5-B30E5853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04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/>
                <a:cs typeface="Times New Roman"/>
              </a:rPr>
              <a:t>Rectangular shifting </a:t>
            </a:r>
          </a:p>
        </p:txBody>
      </p:sp>
      <p:pic>
        <p:nvPicPr>
          <p:cNvPr id="4" name="Picture 4" descr="A picture containing screen, different, sign, tiled&#10;&#10;Description automatically generated">
            <a:extLst>
              <a:ext uri="{FF2B5EF4-FFF2-40B4-BE49-F238E27FC236}">
                <a16:creationId xmlns:a16="http://schemas.microsoft.com/office/drawing/2014/main" id="{E1BBAF61-CB37-4666-AD87-DC680799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690" y="1426800"/>
            <a:ext cx="4218705" cy="41978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67C8A-8D21-487E-B96C-A48E6F65A413}"/>
              </a:ext>
            </a:extLst>
          </p:cNvPr>
          <p:cNvSpPr txBox="1"/>
          <p:nvPr/>
        </p:nvSpPr>
        <p:spPr>
          <a:xfrm>
            <a:off x="9004126" y="2104373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X = x – h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GB" sz="2400" dirty="0">
              <a:latin typeface="Times New Roman"/>
              <a:cs typeface="Times New Roman"/>
            </a:endParaRPr>
          </a:p>
          <a:p>
            <a:endParaRPr lang="en-GB" sz="2400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Y = y -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C0F34-8DA1-4B19-B929-70D0A000851F}"/>
              </a:ext>
            </a:extLst>
          </p:cNvPr>
          <p:cNvSpPr txBox="1"/>
          <p:nvPr/>
        </p:nvSpPr>
        <p:spPr>
          <a:xfrm>
            <a:off x="6628113" y="17368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•  P(</a:t>
            </a:r>
            <a:r>
              <a:rPr lang="en-GB" dirty="0" err="1">
                <a:latin typeface="Times New Roman"/>
                <a:cs typeface="Times New Roman"/>
              </a:rPr>
              <a:t>x,y</a:t>
            </a:r>
            <a:r>
              <a:rPr lang="en-GB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6253F-F4C7-4572-BB0E-54BA70B2A252}"/>
              </a:ext>
            </a:extLst>
          </p:cNvPr>
          <p:cNvCxnSpPr/>
          <p:nvPr/>
        </p:nvCxnSpPr>
        <p:spPr>
          <a:xfrm>
            <a:off x="6738035" y="1918900"/>
            <a:ext cx="30892" cy="21212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6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D5A0-8215-4A25-A221-7CBED399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428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Rotational Shifting</a:t>
            </a:r>
          </a:p>
        </p:txBody>
      </p:sp>
      <p:pic>
        <p:nvPicPr>
          <p:cNvPr id="7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4106C65-51AD-4298-939E-52B29F045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970" y="1264944"/>
            <a:ext cx="6221128" cy="5055164"/>
          </a:xfrm>
        </p:spPr>
      </p:pic>
    </p:spTree>
    <p:extLst>
      <p:ext uri="{BB962C8B-B14F-4D97-AF65-F5344CB8AC3E}">
        <p14:creationId xmlns:p14="http://schemas.microsoft.com/office/powerpoint/2010/main" val="98603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02DC-0EE4-454F-ACE0-4E4293A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19" y="1475518"/>
            <a:ext cx="10515600" cy="57311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89599D-4157-4754-899A-469B6436D806}"/>
              </a:ext>
            </a:extLst>
          </p:cNvPr>
          <p:cNvCxnSpPr/>
          <p:nvPr/>
        </p:nvCxnSpPr>
        <p:spPr>
          <a:xfrm flipV="1">
            <a:off x="4660557" y="5163064"/>
            <a:ext cx="3334263" cy="12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DA0E74-2AA1-44F4-9E47-A6FBDDDFD9FA}"/>
              </a:ext>
            </a:extLst>
          </p:cNvPr>
          <p:cNvCxnSpPr>
            <a:cxnSpLocks/>
          </p:cNvCxnSpPr>
          <p:nvPr/>
        </p:nvCxnSpPr>
        <p:spPr>
          <a:xfrm flipH="1" flipV="1">
            <a:off x="4740874" y="2269524"/>
            <a:ext cx="43251" cy="3050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BC58B0-B45D-4664-BEE6-05102BCC5959}"/>
              </a:ext>
            </a:extLst>
          </p:cNvPr>
          <p:cNvCxnSpPr>
            <a:cxnSpLocks/>
          </p:cNvCxnSpPr>
          <p:nvPr/>
        </p:nvCxnSpPr>
        <p:spPr>
          <a:xfrm flipV="1">
            <a:off x="4722340" y="2907957"/>
            <a:ext cx="2932670" cy="2318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CAC2F0-22EC-4830-8798-DBAB275A8BC3}"/>
              </a:ext>
            </a:extLst>
          </p:cNvPr>
          <p:cNvCxnSpPr>
            <a:cxnSpLocks/>
          </p:cNvCxnSpPr>
          <p:nvPr/>
        </p:nvCxnSpPr>
        <p:spPr>
          <a:xfrm flipH="1" flipV="1">
            <a:off x="2650525" y="2969741"/>
            <a:ext cx="2123301" cy="2195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480707-5975-4A3D-8015-90185A8A4E6E}"/>
              </a:ext>
            </a:extLst>
          </p:cNvPr>
          <p:cNvCxnSpPr>
            <a:cxnSpLocks/>
          </p:cNvCxnSpPr>
          <p:nvPr/>
        </p:nvCxnSpPr>
        <p:spPr>
          <a:xfrm flipV="1">
            <a:off x="4773827" y="2897659"/>
            <a:ext cx="1408670" cy="2277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BE2720-6D21-4480-BC00-862F3163F2B3}"/>
              </a:ext>
            </a:extLst>
          </p:cNvPr>
          <p:cNvSpPr txBox="1"/>
          <p:nvPr/>
        </p:nvSpPr>
        <p:spPr>
          <a:xfrm>
            <a:off x="8091616" y="496123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/>
              <a:t>x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A4A56-CB9F-4524-A9B2-961A137CA62E}"/>
              </a:ext>
            </a:extLst>
          </p:cNvPr>
          <p:cNvSpPr txBox="1"/>
          <p:nvPr/>
        </p:nvSpPr>
        <p:spPr>
          <a:xfrm>
            <a:off x="4590535" y="184115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/>
              <a:t>Y</a:t>
            </a:r>
            <a:endParaRPr lang="en-GB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06E32-BC21-47E5-91FE-ADD77229A8C0}"/>
              </a:ext>
            </a:extLst>
          </p:cNvPr>
          <p:cNvSpPr txBox="1"/>
          <p:nvPr/>
        </p:nvSpPr>
        <p:spPr>
          <a:xfrm>
            <a:off x="7607643" y="263404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/>
              <a:t>x'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39C4D-797B-4DA2-B81B-3FA532E23771}"/>
              </a:ext>
            </a:extLst>
          </p:cNvPr>
          <p:cNvSpPr txBox="1"/>
          <p:nvPr/>
        </p:nvSpPr>
        <p:spPr>
          <a:xfrm>
            <a:off x="2397210" y="251048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cs typeface="Calibri"/>
              </a:rPr>
              <a:t>y'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F3377-EE7E-447E-8F10-99676FD1C673}"/>
              </a:ext>
            </a:extLst>
          </p:cNvPr>
          <p:cNvSpPr txBox="1"/>
          <p:nvPr/>
        </p:nvSpPr>
        <p:spPr>
          <a:xfrm>
            <a:off x="6145426" y="256196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cs typeface="Calibri"/>
              </a:rPr>
              <a:t>P(</a:t>
            </a:r>
            <a:r>
              <a:rPr lang="en-GB" sz="2400" dirty="0" err="1">
                <a:cs typeface="Calibri"/>
              </a:rPr>
              <a:t>x,y</a:t>
            </a:r>
            <a:r>
              <a:rPr lang="en-GB" sz="2400" dirty="0">
                <a:cs typeface="Calibri"/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1FA4DC-2758-48D2-886A-BAAA002FD777}"/>
              </a:ext>
            </a:extLst>
          </p:cNvPr>
          <p:cNvCxnSpPr/>
          <p:nvPr/>
        </p:nvCxnSpPr>
        <p:spPr>
          <a:xfrm flipH="1">
            <a:off x="6142080" y="2970512"/>
            <a:ext cx="41189" cy="22345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0FBA5-92AE-4C48-BCDC-AF9D24876AD0}"/>
              </a:ext>
            </a:extLst>
          </p:cNvPr>
          <p:cNvCxnSpPr>
            <a:cxnSpLocks/>
          </p:cNvCxnSpPr>
          <p:nvPr/>
        </p:nvCxnSpPr>
        <p:spPr>
          <a:xfrm>
            <a:off x="6183269" y="2898431"/>
            <a:ext cx="586945" cy="7928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E9EAE7E-F6C0-45E1-8E84-4BA4EFD71F36}"/>
              </a:ext>
            </a:extLst>
          </p:cNvPr>
          <p:cNvSpPr/>
          <p:nvPr/>
        </p:nvSpPr>
        <p:spPr>
          <a:xfrm>
            <a:off x="4843333" y="4750657"/>
            <a:ext cx="916459" cy="9164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8004211-9D2C-47DC-9531-224A2B507038}"/>
              </a:ext>
            </a:extLst>
          </p:cNvPr>
          <p:cNvSpPr/>
          <p:nvPr/>
        </p:nvSpPr>
        <p:spPr>
          <a:xfrm>
            <a:off x="4431442" y="4421144"/>
            <a:ext cx="1657862" cy="15342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587385A-67F6-4192-9369-AE64D95F10A0}"/>
              </a:ext>
            </a:extLst>
          </p:cNvPr>
          <p:cNvSpPr/>
          <p:nvPr/>
        </p:nvSpPr>
        <p:spPr>
          <a:xfrm>
            <a:off x="5069873" y="4060737"/>
            <a:ext cx="803189" cy="56635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E8000-3312-4A31-A0FB-FBD6BD2FE522}"/>
              </a:ext>
            </a:extLst>
          </p:cNvPr>
          <p:cNvSpPr txBox="1"/>
          <p:nvPr/>
        </p:nvSpPr>
        <p:spPr>
          <a:xfrm>
            <a:off x="5836508" y="429191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cs typeface="Calibri"/>
              </a:rPr>
              <a:t>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05485-4358-4561-8678-052400C3F9DE}"/>
              </a:ext>
            </a:extLst>
          </p:cNvPr>
          <p:cNvSpPr txBox="1"/>
          <p:nvPr/>
        </p:nvSpPr>
        <p:spPr>
          <a:xfrm>
            <a:off x="5301049" y="48067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latin typeface="Times New Roman"/>
                <a:cs typeface="Times New Roman"/>
              </a:rPr>
              <a:t>θ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F5D56-C0C8-4FD6-8C4A-71E5EBF773AE}"/>
              </a:ext>
            </a:extLst>
          </p:cNvPr>
          <p:cNvSpPr txBox="1"/>
          <p:nvPr/>
        </p:nvSpPr>
        <p:spPr>
          <a:xfrm>
            <a:off x="5558481" y="37976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Times New Roman"/>
                <a:cs typeface="Times New Roman"/>
              </a:rPr>
              <a:t>Θ - </a:t>
            </a:r>
            <a:r>
              <a:rPr lang="en-GB" b="1" dirty="0">
                <a:ea typeface="+mn-lt"/>
                <a:cs typeface="+mn-lt"/>
              </a:rPr>
              <a:t>β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8286A-ED70-4F20-91BD-964B02A16895}"/>
              </a:ext>
            </a:extLst>
          </p:cNvPr>
          <p:cNvSpPr txBox="1"/>
          <p:nvPr/>
        </p:nvSpPr>
        <p:spPr>
          <a:xfrm>
            <a:off x="5249562" y="340634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cs typeface="Calibri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D442E-CFC1-47FF-BB5D-DA144571D6E0}"/>
              </a:ext>
            </a:extLst>
          </p:cNvPr>
          <p:cNvSpPr txBox="1"/>
          <p:nvPr/>
        </p:nvSpPr>
        <p:spPr>
          <a:xfrm>
            <a:off x="6093939" y="217066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cs typeface="Calibri"/>
              </a:rPr>
              <a:t>P(</a:t>
            </a:r>
            <a:r>
              <a:rPr lang="en-GB" sz="2400" dirty="0" err="1">
                <a:cs typeface="Calibri"/>
              </a:rPr>
              <a:t>x',y</a:t>
            </a:r>
            <a:r>
              <a:rPr lang="en-GB" sz="2400" dirty="0">
                <a:cs typeface="Calibri"/>
              </a:rPr>
              <a:t>')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5117240-5A6B-483E-8F8C-883E3F32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428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Rotational Shifting</a:t>
            </a:r>
          </a:p>
        </p:txBody>
      </p:sp>
    </p:spTree>
    <p:extLst>
      <p:ext uri="{BB962C8B-B14F-4D97-AF65-F5344CB8AC3E}">
        <p14:creationId xmlns:p14="http://schemas.microsoft.com/office/powerpoint/2010/main" val="8147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504B-5593-4085-9455-02FC5542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714" y="260437"/>
            <a:ext cx="10515600" cy="6338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x  = R cos(</a:t>
            </a:r>
            <a:r>
              <a:rPr lang="en-GB" dirty="0">
                <a:ea typeface="+mn-lt"/>
                <a:cs typeface="+mn-lt"/>
              </a:rPr>
              <a:t>β</a:t>
            </a:r>
            <a:r>
              <a:rPr lang="en-GB" dirty="0">
                <a:latin typeface="Times New Roman"/>
                <a:cs typeface="Times New Roman"/>
              </a:rPr>
              <a:t>)</a:t>
            </a:r>
            <a:br>
              <a:rPr lang="en-GB" dirty="0">
                <a:latin typeface="Times New Roman"/>
                <a:cs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    y  = R sin (</a:t>
            </a:r>
            <a:r>
              <a:rPr lang="en-GB" dirty="0">
                <a:ea typeface="+mn-lt"/>
                <a:cs typeface="+mn-lt"/>
              </a:rPr>
              <a:t>β</a:t>
            </a:r>
            <a:r>
              <a:rPr lang="en-GB" dirty="0">
                <a:latin typeface="Times New Roman"/>
                <a:cs typeface="Times New Roman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dirty="0">
                <a:latin typeface="Times New Roman"/>
                <a:cs typeface="Times New Roman"/>
              </a:rPr>
              <a:t>    x'  = R cos(</a:t>
            </a:r>
            <a:r>
              <a:rPr lang="en-GB" dirty="0">
                <a:latin typeface="Calibri"/>
                <a:cs typeface="Calibri"/>
              </a:rPr>
              <a:t>β - </a:t>
            </a:r>
            <a:r>
              <a:rPr lang="en-GB" b="1" dirty="0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)</a:t>
            </a:r>
            <a:br>
              <a:rPr lang="en-GB" dirty="0">
                <a:latin typeface="Times New Roman"/>
                <a:cs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  y'  = R sin (</a:t>
            </a:r>
            <a:r>
              <a:rPr lang="en-GB" dirty="0">
                <a:latin typeface="Calibri"/>
                <a:cs typeface="Calibri"/>
              </a:rPr>
              <a:t>β - </a:t>
            </a:r>
            <a:r>
              <a:rPr lang="en-GB" b="1" dirty="0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)</a:t>
            </a:r>
            <a:endParaRPr lang="en-GB" dirty="0">
              <a:ea typeface="+mn-lt"/>
              <a:cs typeface="+mn-lt"/>
            </a:endParaRPr>
          </a:p>
          <a:p>
            <a:pPr>
              <a:buNone/>
            </a:pPr>
            <a:endParaRPr lang="en-GB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dirty="0">
                <a:latin typeface="Times New Roman"/>
                <a:cs typeface="Times New Roman"/>
              </a:rPr>
              <a:t>Apply formula cos(A-B) and sin(A-B)</a:t>
            </a:r>
          </a:p>
          <a:p>
            <a:pPr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x' = R (cosβ </a:t>
            </a:r>
            <a:r>
              <a:rPr lang="en-GB" dirty="0" err="1">
                <a:latin typeface="Times New Roman"/>
                <a:cs typeface="Times New Roman"/>
              </a:rPr>
              <a:t>cosθ</a:t>
            </a:r>
            <a:r>
              <a:rPr lang="en-GB" dirty="0">
                <a:latin typeface="Times New Roman"/>
                <a:cs typeface="Times New Roman"/>
              </a:rPr>
              <a:t>   +  sinβ  </a:t>
            </a:r>
            <a:r>
              <a:rPr lang="en-GB" dirty="0" err="1">
                <a:latin typeface="Times New Roman"/>
                <a:cs typeface="Times New Roman"/>
              </a:rPr>
              <a:t>sinθ</a:t>
            </a:r>
            <a:r>
              <a:rPr lang="en-GB" dirty="0">
                <a:latin typeface="Times New Roman"/>
                <a:cs typeface="Times New Roman"/>
              </a:rPr>
              <a:t> 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   = R  cosβ </a:t>
            </a:r>
            <a:r>
              <a:rPr lang="en-GB" dirty="0" err="1">
                <a:latin typeface="Times New Roman"/>
                <a:cs typeface="Times New Roman"/>
              </a:rPr>
              <a:t>cosθ</a:t>
            </a:r>
            <a:r>
              <a:rPr lang="en-GB" dirty="0">
                <a:latin typeface="Times New Roman"/>
                <a:cs typeface="Times New Roman"/>
              </a:rPr>
              <a:t>   + R  sinβ  </a:t>
            </a:r>
            <a:r>
              <a:rPr lang="en-GB" dirty="0" err="1">
                <a:latin typeface="Times New Roman"/>
                <a:cs typeface="Times New Roman"/>
              </a:rPr>
              <a:t>sinθ</a:t>
            </a:r>
            <a:r>
              <a:rPr lang="en-GB" dirty="0">
                <a:latin typeface="Times New Roman"/>
                <a:cs typeface="Times New Roman"/>
              </a:rPr>
              <a:t> 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    x' = x </a:t>
            </a:r>
            <a:r>
              <a:rPr lang="en-GB" dirty="0" err="1">
                <a:latin typeface="Times New Roman"/>
                <a:cs typeface="Times New Roman"/>
              </a:rPr>
              <a:t>cosθ</a:t>
            </a:r>
            <a:r>
              <a:rPr lang="en-GB" dirty="0">
                <a:latin typeface="Times New Roman"/>
                <a:cs typeface="Times New Roman"/>
              </a:rPr>
              <a:t> + y  </a:t>
            </a:r>
            <a:r>
              <a:rPr lang="en-GB" dirty="0" err="1">
                <a:latin typeface="Times New Roman"/>
                <a:cs typeface="Times New Roman"/>
              </a:rPr>
              <a:t>sinθ</a:t>
            </a:r>
            <a:r>
              <a:rPr lang="en-GB" dirty="0">
                <a:latin typeface="Times New Roman"/>
                <a:cs typeface="Times New Roman"/>
              </a:rPr>
              <a:t> </a:t>
            </a:r>
            <a:endParaRPr lang="en-GB" dirty="0">
              <a:ea typeface="+mn-lt"/>
              <a:cs typeface="+mn-lt"/>
            </a:endParaRPr>
          </a:p>
          <a:p>
            <a:pPr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37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CFC0-6AD5-4728-B9B7-7FAAA7F7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62" y="456085"/>
            <a:ext cx="10515600" cy="57311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y'  = R sin (</a:t>
            </a:r>
            <a:r>
              <a:rPr lang="en-GB" dirty="0">
                <a:latin typeface="Calibri"/>
                <a:cs typeface="Calibri"/>
              </a:rPr>
              <a:t>β - </a:t>
            </a:r>
            <a:r>
              <a:rPr lang="en-GB" b="1" dirty="0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)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y'  = R (sinβ  </a:t>
            </a:r>
            <a:r>
              <a:rPr lang="en-GB" dirty="0" err="1">
                <a:latin typeface="Times New Roman"/>
                <a:cs typeface="Times New Roman"/>
              </a:rPr>
              <a:t>cos</a:t>
            </a:r>
            <a:r>
              <a:rPr lang="en-GB" b="1" dirty="0" err="1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  - cosβ  </a:t>
            </a:r>
            <a:r>
              <a:rPr lang="en-GB" dirty="0" err="1">
                <a:latin typeface="Times New Roman"/>
                <a:cs typeface="Times New Roman"/>
              </a:rPr>
              <a:t>sin</a:t>
            </a:r>
            <a:r>
              <a:rPr lang="en-GB" b="1" dirty="0" err="1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 )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  = R sinβ  </a:t>
            </a:r>
            <a:r>
              <a:rPr lang="en-GB" dirty="0" err="1">
                <a:latin typeface="Times New Roman"/>
                <a:cs typeface="Times New Roman"/>
              </a:rPr>
              <a:t>cos</a:t>
            </a:r>
            <a:r>
              <a:rPr lang="en-GB" b="1" dirty="0" err="1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 - R cosβ  </a:t>
            </a:r>
            <a:r>
              <a:rPr lang="en-GB" dirty="0" err="1">
                <a:latin typeface="Times New Roman"/>
                <a:cs typeface="Times New Roman"/>
              </a:rPr>
              <a:t>sin</a:t>
            </a:r>
            <a:r>
              <a:rPr lang="en-GB" b="1" dirty="0" err="1">
                <a:latin typeface="Times New Roman"/>
                <a:cs typeface="Times New Roman"/>
              </a:rPr>
              <a:t>θ</a:t>
            </a:r>
            <a:endParaRPr lang="en-GB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  = y </a:t>
            </a:r>
            <a:r>
              <a:rPr lang="en-GB" dirty="0" err="1">
                <a:latin typeface="Times New Roman"/>
                <a:cs typeface="Times New Roman"/>
              </a:rPr>
              <a:t>cos</a:t>
            </a:r>
            <a:r>
              <a:rPr lang="en-GB" b="1" dirty="0" err="1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 - x </a:t>
            </a:r>
            <a:r>
              <a:rPr lang="en-GB" dirty="0" err="1">
                <a:latin typeface="Times New Roman"/>
                <a:cs typeface="Times New Roman"/>
              </a:rPr>
              <a:t>sin</a:t>
            </a:r>
            <a:r>
              <a:rPr lang="en-GB" b="1" dirty="0" err="1">
                <a:latin typeface="Times New Roman"/>
                <a:cs typeface="Times New Roman"/>
              </a:rPr>
              <a:t>θ</a:t>
            </a:r>
            <a:r>
              <a:rPr lang="en-GB" b="1" dirty="0">
                <a:latin typeface="Times New Roman"/>
                <a:cs typeface="Times New Roman"/>
              </a:rPr>
              <a:t> </a:t>
            </a:r>
            <a:endParaRPr lang="en-GB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If I have (</a:t>
            </a:r>
            <a:r>
              <a:rPr lang="en-GB" dirty="0" err="1">
                <a:latin typeface="Times New Roman"/>
                <a:cs typeface="Times New Roman"/>
              </a:rPr>
              <a:t>x',y</a:t>
            </a:r>
            <a:r>
              <a:rPr lang="en-GB" dirty="0">
                <a:latin typeface="Times New Roman"/>
                <a:cs typeface="Times New Roman"/>
              </a:rPr>
              <a:t>')</a:t>
            </a: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x  = R cos(</a:t>
            </a:r>
            <a:r>
              <a:rPr lang="en-GB" dirty="0">
                <a:latin typeface="Calibri"/>
                <a:cs typeface="Calibri"/>
              </a:rPr>
              <a:t>β</a:t>
            </a:r>
            <a:r>
              <a:rPr lang="en-GB" dirty="0">
                <a:latin typeface="Times New Roman"/>
                <a:cs typeface="Times New Roman"/>
              </a:rPr>
              <a:t>)</a:t>
            </a:r>
            <a:br>
              <a:rPr lang="en-GB" dirty="0">
                <a:latin typeface="Times New Roman"/>
                <a:cs typeface="Times New Roman"/>
              </a:rPr>
            </a:br>
            <a:r>
              <a:rPr lang="en-GB" dirty="0">
                <a:latin typeface="Times New Roman"/>
                <a:ea typeface="+mn-lt"/>
                <a:cs typeface="Times New Roman"/>
              </a:rPr>
              <a:t>    = R cos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(</a:t>
            </a:r>
            <a:r>
              <a:rPr lang="en-GB" dirty="0">
                <a:latin typeface="Times New Roman"/>
                <a:ea typeface="+mn-lt"/>
                <a:cs typeface="Times New Roman"/>
              </a:rPr>
              <a:t>(</a:t>
            </a:r>
            <a:r>
              <a:rPr lang="en-GB" dirty="0">
                <a:latin typeface="Calibri"/>
                <a:ea typeface="+mn-lt"/>
                <a:cs typeface="Calibri"/>
              </a:rPr>
              <a:t>β - 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) + 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θ)</a:t>
            </a:r>
            <a:endParaRPr lang="en-GB" dirty="0">
              <a:latin typeface="Calibri" panose="020F0502020204030204"/>
              <a:ea typeface="+mn-lt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latin typeface="Times New Roman"/>
                <a:ea typeface="+mn-lt"/>
                <a:cs typeface="Times New Roman"/>
              </a:rPr>
              <a:t>    = R  cos(</a:t>
            </a:r>
            <a:r>
              <a:rPr lang="en-GB" dirty="0">
                <a:latin typeface="Calibri"/>
                <a:ea typeface="+mn-lt"/>
                <a:cs typeface="Calibri"/>
              </a:rPr>
              <a:t>β - 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) </a:t>
            </a:r>
            <a:r>
              <a:rPr lang="en-GB" dirty="0" err="1">
                <a:latin typeface="Times New Roman"/>
                <a:ea typeface="+mn-lt"/>
                <a:cs typeface="Times New Roman"/>
              </a:rPr>
              <a:t>cosθ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   + R  sin(</a:t>
            </a:r>
            <a:r>
              <a:rPr lang="en-GB" dirty="0">
                <a:latin typeface="Calibri"/>
                <a:ea typeface="+mn-lt"/>
                <a:cs typeface="Calibri"/>
              </a:rPr>
              <a:t>β - 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)  </a:t>
            </a:r>
            <a:r>
              <a:rPr lang="en-GB" dirty="0" err="1">
                <a:latin typeface="Times New Roman"/>
                <a:ea typeface="+mn-lt"/>
                <a:cs typeface="Times New Roman"/>
              </a:rPr>
              <a:t>sinθ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 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Times New Roman"/>
              </a:rPr>
              <a:t>x  = x' </a:t>
            </a:r>
            <a:r>
              <a:rPr lang="en-GB" dirty="0" err="1">
                <a:latin typeface="Times New Roman"/>
                <a:ea typeface="+mn-lt"/>
                <a:cs typeface="Times New Roman"/>
              </a:rPr>
              <a:t>cosθ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 - y' </a:t>
            </a:r>
            <a:r>
              <a:rPr lang="en-GB" dirty="0" err="1">
                <a:latin typeface="Times New Roman"/>
                <a:ea typeface="+mn-lt"/>
                <a:cs typeface="Times New Roman"/>
              </a:rPr>
              <a:t>sinθ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 </a:t>
            </a:r>
            <a:br>
              <a:rPr lang="en-GB" dirty="0">
                <a:latin typeface="Times New Roman"/>
                <a:ea typeface="+mn-lt"/>
                <a:cs typeface="Times New Roman"/>
              </a:rPr>
            </a:b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170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B9B0-3752-433C-988E-071B3424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03" y="744409"/>
            <a:ext cx="10515600" cy="5782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y  = R sin (</a:t>
            </a:r>
            <a:r>
              <a:rPr lang="en-GB" dirty="0">
                <a:cs typeface="Calibri"/>
              </a:rPr>
              <a:t>β</a:t>
            </a:r>
            <a:r>
              <a:rPr lang="en-GB" dirty="0">
                <a:latin typeface="Times New Roman"/>
                <a:cs typeface="Times New Roman"/>
              </a:rPr>
              <a:t>)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Times New Roman"/>
              </a:rPr>
              <a:t>      = R sin</a:t>
            </a:r>
            <a:r>
              <a:rPr lang="en-GB" b="1" dirty="0">
                <a:latin typeface="Times New Roman"/>
                <a:cs typeface="Times New Roman"/>
              </a:rPr>
              <a:t> (</a:t>
            </a:r>
            <a:r>
              <a:rPr lang="en-GB" dirty="0">
                <a:latin typeface="Times New Roman"/>
                <a:cs typeface="Times New Roman"/>
              </a:rPr>
              <a:t>(</a:t>
            </a:r>
            <a:r>
              <a:rPr lang="en-GB" dirty="0">
                <a:latin typeface="Calibri"/>
                <a:cs typeface="Calibri"/>
              </a:rPr>
              <a:t>β - </a:t>
            </a:r>
            <a:r>
              <a:rPr lang="en-GB" b="1" dirty="0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) +</a:t>
            </a:r>
            <a:r>
              <a:rPr lang="en-GB" dirty="0">
                <a:latin typeface="Calibri"/>
                <a:cs typeface="Calibri"/>
              </a:rPr>
              <a:t> </a:t>
            </a:r>
            <a:r>
              <a:rPr lang="en-GB" b="1" dirty="0">
                <a:latin typeface="Times New Roman"/>
                <a:cs typeface="Times New Roman"/>
              </a:rPr>
              <a:t>θ)</a:t>
            </a:r>
            <a:endParaRPr lang="en-GB" dirty="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GB" dirty="0">
                <a:latin typeface="Times New Roman"/>
                <a:ea typeface="+mn-lt"/>
                <a:cs typeface="Times New Roman"/>
              </a:rPr>
              <a:t>      = R sin(</a:t>
            </a:r>
            <a:r>
              <a:rPr lang="en-GB" dirty="0">
                <a:latin typeface="Calibri"/>
                <a:ea typeface="+mn-lt"/>
                <a:cs typeface="Calibri"/>
              </a:rPr>
              <a:t>β - 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)  </a:t>
            </a:r>
            <a:r>
              <a:rPr lang="en-GB" err="1">
                <a:latin typeface="Times New Roman"/>
                <a:ea typeface="+mn-lt"/>
                <a:cs typeface="Times New Roman"/>
              </a:rPr>
              <a:t>cos</a:t>
            </a:r>
            <a:r>
              <a:rPr lang="en-GB" b="1" err="1">
                <a:latin typeface="Times New Roman"/>
                <a:ea typeface="+mn-lt"/>
                <a:cs typeface="Times New Roman"/>
              </a:rPr>
              <a:t>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 - R cos(</a:t>
            </a:r>
            <a:r>
              <a:rPr lang="en-GB" dirty="0">
                <a:latin typeface="Calibri"/>
                <a:ea typeface="+mn-lt"/>
                <a:cs typeface="Calibri"/>
              </a:rPr>
              <a:t>β - 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θ</a:t>
            </a:r>
            <a:r>
              <a:rPr lang="en-GB" dirty="0">
                <a:latin typeface="Times New Roman"/>
                <a:ea typeface="+mn-lt"/>
                <a:cs typeface="Times New Roman"/>
              </a:rPr>
              <a:t>)  </a:t>
            </a:r>
            <a:r>
              <a:rPr lang="en-GB" err="1">
                <a:latin typeface="Times New Roman"/>
                <a:ea typeface="+mn-lt"/>
                <a:cs typeface="Times New Roman"/>
              </a:rPr>
              <a:t>sin</a:t>
            </a:r>
            <a:r>
              <a:rPr lang="en-GB" b="1" err="1">
                <a:latin typeface="Times New Roman"/>
                <a:ea typeface="+mn-lt"/>
                <a:cs typeface="Times New Roman"/>
              </a:rPr>
              <a:t>θ</a:t>
            </a:r>
            <a:endParaRPr lang="en-GB" err="1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latin typeface="Times New Roman"/>
                <a:ea typeface="+mn-lt"/>
                <a:cs typeface="Times New Roman"/>
              </a:rPr>
              <a:t>  y   = y' cos</a:t>
            </a:r>
            <a:r>
              <a:rPr lang="en-GB" b="1" err="1">
                <a:latin typeface="Times New Roman"/>
                <a:ea typeface="+mn-lt"/>
                <a:cs typeface="Times New Roman"/>
              </a:rPr>
              <a:t>θ</a:t>
            </a:r>
            <a:r>
              <a:rPr lang="en-GB">
                <a:latin typeface="Times New Roman"/>
                <a:ea typeface="+mn-lt"/>
                <a:cs typeface="Times New Roman"/>
              </a:rPr>
              <a:t> - x' sin</a:t>
            </a:r>
            <a:r>
              <a:rPr lang="en-GB" b="1" err="1">
                <a:latin typeface="Times New Roman"/>
                <a:ea typeface="+mn-lt"/>
                <a:cs typeface="Times New Roman"/>
              </a:rPr>
              <a:t>θ</a:t>
            </a:r>
            <a:r>
              <a:rPr lang="en-GB" b="1" dirty="0">
                <a:latin typeface="Times New Roman"/>
                <a:ea typeface="+mn-lt"/>
                <a:cs typeface="Times New Roman"/>
              </a:rPr>
              <a:t> 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b="1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7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9A94-7AE3-433B-90AF-50892B4E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63"/>
          </a:xfrm>
        </p:spPr>
        <p:txBody>
          <a:bodyPr>
            <a:normAutofit fontScale="90000"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Direction cosine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CE86-9131-46A8-8944-CC4A036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5475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The cosine of the angle between a vector &amp; the axes are known as </a:t>
            </a:r>
            <a:r>
              <a:rPr lang="en-GB" sz="2400" b="1" dirty="0">
                <a:latin typeface="Times New Roman"/>
                <a:cs typeface="Times New Roman"/>
              </a:rPr>
              <a:t>direction cosine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3C2CD-D343-4AB7-93B5-ED57E5EF9A5B}"/>
              </a:ext>
            </a:extLst>
          </p:cNvPr>
          <p:cNvCxnSpPr/>
          <p:nvPr/>
        </p:nvCxnSpPr>
        <p:spPr>
          <a:xfrm flipV="1">
            <a:off x="5546382" y="6267964"/>
            <a:ext cx="3334263" cy="12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F654C-8800-4428-B968-6A636367F3FC}"/>
              </a:ext>
            </a:extLst>
          </p:cNvPr>
          <p:cNvCxnSpPr>
            <a:cxnSpLocks/>
          </p:cNvCxnSpPr>
          <p:nvPr/>
        </p:nvCxnSpPr>
        <p:spPr>
          <a:xfrm flipH="1" flipV="1">
            <a:off x="5531449" y="3345849"/>
            <a:ext cx="43251" cy="3050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E0496-FED5-4D77-A439-9A5342522C47}"/>
              </a:ext>
            </a:extLst>
          </p:cNvPr>
          <p:cNvCxnSpPr>
            <a:cxnSpLocks/>
          </p:cNvCxnSpPr>
          <p:nvPr/>
        </p:nvCxnSpPr>
        <p:spPr>
          <a:xfrm flipV="1">
            <a:off x="5512915" y="3974757"/>
            <a:ext cx="2932670" cy="2318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2832EB-A9BB-48F9-BF62-62AA4E9C5392}"/>
              </a:ext>
            </a:extLst>
          </p:cNvPr>
          <p:cNvCxnSpPr>
            <a:cxnSpLocks/>
          </p:cNvCxnSpPr>
          <p:nvPr/>
        </p:nvCxnSpPr>
        <p:spPr>
          <a:xfrm flipH="1" flipV="1">
            <a:off x="3441100" y="4036541"/>
            <a:ext cx="2123301" cy="2195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85DF50-B261-462D-9B2B-4CEE3C3D7D97}"/>
              </a:ext>
            </a:extLst>
          </p:cNvPr>
          <p:cNvSpPr txBox="1"/>
          <p:nvPr/>
        </p:nvSpPr>
        <p:spPr>
          <a:xfrm>
            <a:off x="8882191" y="603756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/>
              <a:t>x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709C1-212A-44EB-B846-C61624C8EB5D}"/>
              </a:ext>
            </a:extLst>
          </p:cNvPr>
          <p:cNvSpPr txBox="1"/>
          <p:nvPr/>
        </p:nvSpPr>
        <p:spPr>
          <a:xfrm>
            <a:off x="5381110" y="2917481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/>
              <a:t>Y</a:t>
            </a:r>
            <a:endParaRPr lang="en-GB" sz="24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0C8B1-19A1-4CDB-A281-53FDE8460777}"/>
              </a:ext>
            </a:extLst>
          </p:cNvPr>
          <p:cNvSpPr txBox="1"/>
          <p:nvPr/>
        </p:nvSpPr>
        <p:spPr>
          <a:xfrm>
            <a:off x="8398218" y="371037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/>
              <a:t>x'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A9A255-DBE2-494F-A794-D424A7BFBB56}"/>
              </a:ext>
            </a:extLst>
          </p:cNvPr>
          <p:cNvSpPr txBox="1"/>
          <p:nvPr/>
        </p:nvSpPr>
        <p:spPr>
          <a:xfrm>
            <a:off x="3187785" y="358680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cs typeface="Calibri"/>
              </a:rPr>
              <a:t>y'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37C3B40-67E2-4787-A57E-647D3396E45B}"/>
              </a:ext>
            </a:extLst>
          </p:cNvPr>
          <p:cNvSpPr/>
          <p:nvPr/>
        </p:nvSpPr>
        <p:spPr>
          <a:xfrm>
            <a:off x="5633908" y="5826982"/>
            <a:ext cx="916459" cy="9164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F811D80-911C-4DE6-98D7-8F2EE7A73FE2}"/>
              </a:ext>
            </a:extLst>
          </p:cNvPr>
          <p:cNvSpPr/>
          <p:nvPr/>
        </p:nvSpPr>
        <p:spPr>
          <a:xfrm>
            <a:off x="4717192" y="5078369"/>
            <a:ext cx="1657862" cy="114377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2C2815-4325-4DF6-8BC9-47FA89F9F97B}"/>
              </a:ext>
            </a:extLst>
          </p:cNvPr>
          <p:cNvSpPr txBox="1"/>
          <p:nvPr/>
        </p:nvSpPr>
        <p:spPr>
          <a:xfrm>
            <a:off x="6141308" y="47395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Times New Roman"/>
              </a:rPr>
              <a:t>90 - θ</a:t>
            </a:r>
            <a:endParaRPr lang="en-GB" sz="2400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1FEF5-89AA-4885-AF68-AB3B22BB049E}"/>
              </a:ext>
            </a:extLst>
          </p:cNvPr>
          <p:cNvSpPr txBox="1"/>
          <p:nvPr/>
        </p:nvSpPr>
        <p:spPr>
          <a:xfrm>
            <a:off x="6091624" y="58831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latin typeface="Times New Roman"/>
                <a:cs typeface="Times New Roman"/>
              </a:rPr>
              <a:t>θ</a:t>
            </a:r>
            <a:endParaRPr lang="en-US" b="1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BFB27494-0686-4641-90A6-9262DA25EF66}"/>
              </a:ext>
            </a:extLst>
          </p:cNvPr>
          <p:cNvSpPr/>
          <p:nvPr/>
        </p:nvSpPr>
        <p:spPr>
          <a:xfrm rot="-3480000">
            <a:off x="4843332" y="5369781"/>
            <a:ext cx="916459" cy="9164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0F7D2D-9A34-4C26-805A-98BAB99E0A1D}"/>
              </a:ext>
            </a:extLst>
          </p:cNvPr>
          <p:cNvSpPr txBox="1"/>
          <p:nvPr/>
        </p:nvSpPr>
        <p:spPr>
          <a:xfrm>
            <a:off x="5129599" y="54163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latin typeface="Times New Roman"/>
                <a:cs typeface="Times New Roman"/>
              </a:rPr>
              <a:t>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1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8B78-0732-4BDE-918D-1122DE6B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55575"/>
            <a:ext cx="10515600" cy="725488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cs typeface="Times New Roman"/>
              </a:rPr>
              <a:t>Determinant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CCF5-A515-4D07-ADC6-A57CF8BE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941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/>
                <a:cs typeface="Calibri" panose="020F0502020204030204"/>
              </a:rPr>
              <a:t>Two linear equations </a:t>
            </a:r>
            <a:endParaRPr lang="en-GB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Calibri" panose="020F0502020204030204"/>
              </a:rPr>
              <a:t>        C</a:t>
            </a:r>
            <a:r>
              <a:rPr lang="en-GB" baseline="-25000" dirty="0">
                <a:latin typeface="Times New Roman"/>
                <a:cs typeface="Calibri" panose="020F0502020204030204"/>
              </a:rPr>
              <a:t>1 </a:t>
            </a:r>
            <a:r>
              <a:rPr lang="en-GB" dirty="0">
                <a:latin typeface="Times New Roman"/>
                <a:cs typeface="Calibri" panose="020F0502020204030204"/>
              </a:rPr>
              <a:t>= a</a:t>
            </a:r>
            <a:r>
              <a:rPr lang="en-GB" baseline="-25000" dirty="0">
                <a:latin typeface="Times New Roman"/>
                <a:cs typeface="Calibri" panose="020F0502020204030204"/>
              </a:rPr>
              <a:t>1</a:t>
            </a:r>
            <a:r>
              <a:rPr lang="en-GB" dirty="0">
                <a:latin typeface="Times New Roman"/>
                <a:cs typeface="Calibri" panose="020F0502020204030204"/>
              </a:rPr>
              <a:t>x + b</a:t>
            </a:r>
            <a:r>
              <a:rPr lang="en-GB" baseline="-25000" dirty="0">
                <a:latin typeface="Times New Roman"/>
                <a:cs typeface="Calibri" panose="020F0502020204030204"/>
              </a:rPr>
              <a:t>1</a:t>
            </a:r>
            <a:r>
              <a:rPr lang="en-GB" dirty="0">
                <a:latin typeface="Times New Roman"/>
                <a:cs typeface="Calibri" panose="020F0502020204030204"/>
              </a:rPr>
              <a:t>y</a:t>
            </a: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   C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2 </a:t>
            </a:r>
            <a:r>
              <a:rPr lang="en-GB" dirty="0">
                <a:latin typeface="Times New Roman"/>
                <a:ea typeface="+mn-lt"/>
                <a:cs typeface="+mn-lt"/>
              </a:rPr>
              <a:t>= a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dirty="0">
                <a:latin typeface="Times New Roman"/>
                <a:ea typeface="+mn-lt"/>
                <a:cs typeface="+mn-lt"/>
              </a:rPr>
              <a:t>x + b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dirty="0">
                <a:latin typeface="Times New Roman"/>
                <a:ea typeface="+mn-lt"/>
                <a:cs typeface="+mn-lt"/>
              </a:rPr>
              <a:t>y</a:t>
            </a:r>
          </a:p>
          <a:p>
            <a:pPr marL="0" indent="0">
              <a:buNone/>
            </a:pPr>
            <a:endParaRPr lang="en-GB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Calibri"/>
              </a:rPr>
              <a:t>        </a:t>
            </a:r>
            <a:r>
              <a:rPr lang="en-GB" dirty="0">
                <a:latin typeface="Times New Roman"/>
                <a:ea typeface="+mn-lt"/>
                <a:cs typeface="+mn-lt"/>
              </a:rPr>
              <a:t>C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dirty="0">
                <a:latin typeface="Times New Roman"/>
                <a:cs typeface="Calibri"/>
              </a:rPr>
              <a:t>           </a:t>
            </a:r>
            <a:r>
              <a:rPr lang="en-GB" dirty="0">
                <a:latin typeface="Times New Roman"/>
                <a:ea typeface="+mn-lt"/>
                <a:cs typeface="+mn-lt"/>
              </a:rPr>
              <a:t>a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1     </a:t>
            </a:r>
            <a:r>
              <a:rPr lang="en-GB" dirty="0">
                <a:latin typeface="Times New Roman"/>
                <a:ea typeface="+mn-lt"/>
                <a:cs typeface="+mn-lt"/>
              </a:rPr>
              <a:t>b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dirty="0">
                <a:latin typeface="Times New Roman"/>
                <a:ea typeface="+mn-lt"/>
                <a:cs typeface="+mn-lt"/>
              </a:rPr>
              <a:t>        x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  </a:t>
            </a:r>
            <a:endParaRPr lang="en-GB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Calibri"/>
              </a:rPr>
              <a:t>        </a:t>
            </a:r>
            <a:r>
              <a:rPr lang="en-GB" dirty="0">
                <a:latin typeface="Times New Roman"/>
                <a:ea typeface="+mn-lt"/>
                <a:cs typeface="+mn-lt"/>
              </a:rPr>
              <a:t>C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dirty="0">
                <a:latin typeface="Times New Roman"/>
                <a:cs typeface="Calibri"/>
              </a:rPr>
              <a:t>           a</a:t>
            </a:r>
            <a:r>
              <a:rPr lang="en-GB" baseline="-25000" dirty="0">
                <a:latin typeface="Times New Roman"/>
                <a:cs typeface="Calibri"/>
              </a:rPr>
              <a:t>2</a:t>
            </a:r>
            <a:r>
              <a:rPr lang="en-GB" dirty="0">
                <a:latin typeface="Times New Roman"/>
                <a:cs typeface="Calibri"/>
              </a:rPr>
              <a:t>    b</a:t>
            </a:r>
            <a:r>
              <a:rPr lang="en-GB" baseline="-25000" dirty="0">
                <a:latin typeface="Times New Roman"/>
                <a:cs typeface="Calibri"/>
              </a:rPr>
              <a:t>2</a:t>
            </a:r>
            <a:r>
              <a:rPr lang="en-GB" dirty="0">
                <a:latin typeface="Times New Roman"/>
                <a:cs typeface="Calibri"/>
              </a:rPr>
              <a:t>       y</a:t>
            </a:r>
            <a:endParaRPr lang="en-GB" baseline="-250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cs typeface="Calibri"/>
              </a:rPr>
              <a:t>        C</a:t>
            </a:r>
            <a:r>
              <a:rPr lang="en-GB" baseline="-25000" dirty="0">
                <a:latin typeface="Times New Roman"/>
                <a:cs typeface="Calibri"/>
              </a:rPr>
              <a:t>1</a:t>
            </a:r>
            <a:r>
              <a:rPr lang="en-GB" dirty="0">
                <a:latin typeface="Times New Roman"/>
                <a:ea typeface="+mn-lt"/>
                <a:cs typeface="+mn-lt"/>
              </a:rPr>
              <a:t>           </a:t>
            </a:r>
            <a:r>
              <a:rPr lang="en-GB" dirty="0">
                <a:latin typeface="Times New Roman"/>
                <a:cs typeface="Calibri"/>
              </a:rPr>
              <a:t>a</a:t>
            </a:r>
            <a:r>
              <a:rPr lang="en-GB" baseline="-25000" dirty="0">
                <a:latin typeface="Times New Roman"/>
                <a:cs typeface="Calibri"/>
              </a:rPr>
              <a:t>1     </a:t>
            </a:r>
            <a:r>
              <a:rPr lang="en-GB" dirty="0">
                <a:latin typeface="Times New Roman"/>
                <a:cs typeface="Calibri"/>
              </a:rPr>
              <a:t>b</a:t>
            </a:r>
            <a:r>
              <a:rPr lang="en-GB" baseline="-25000" dirty="0">
                <a:latin typeface="Times New Roman"/>
                <a:cs typeface="Calibri"/>
              </a:rPr>
              <a:t>1</a:t>
            </a:r>
            <a:r>
              <a:rPr lang="en-GB" dirty="0">
                <a:latin typeface="Times New Roman"/>
                <a:cs typeface="Calibri"/>
              </a:rPr>
              <a:t>        </a:t>
            </a:r>
            <a:r>
              <a:rPr lang="en-GB" baseline="-25000" dirty="0">
                <a:latin typeface="Times New Roman"/>
                <a:cs typeface="Calibri"/>
              </a:rPr>
              <a:t>  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   </a:t>
            </a:r>
            <a:r>
              <a:rPr lang="en-GB" dirty="0">
                <a:latin typeface="Times New Roman"/>
                <a:cs typeface="Calibri"/>
              </a:rPr>
              <a:t>C</a:t>
            </a:r>
            <a:r>
              <a:rPr lang="en-GB" baseline="-25000" dirty="0">
                <a:latin typeface="Times New Roman"/>
                <a:cs typeface="Calibri"/>
              </a:rPr>
              <a:t>2</a:t>
            </a:r>
            <a:r>
              <a:rPr lang="en-GB" dirty="0">
                <a:latin typeface="Times New Roman"/>
                <a:ea typeface="+mn-lt"/>
                <a:cs typeface="+mn-lt"/>
              </a:rPr>
              <a:t>           a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dirty="0">
                <a:latin typeface="Times New Roman"/>
                <a:ea typeface="+mn-lt"/>
                <a:cs typeface="+mn-lt"/>
              </a:rPr>
              <a:t>    b</a:t>
            </a:r>
            <a:r>
              <a:rPr lang="en-GB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dirty="0">
                <a:latin typeface="Times New Roman"/>
                <a:ea typeface="+mn-lt"/>
                <a:cs typeface="+mn-lt"/>
              </a:rPr>
              <a:t>                         </a:t>
            </a:r>
            <a:endParaRPr lang="en-GB">
              <a:latin typeface="Times New Roman"/>
              <a:cs typeface="Calibri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1B643FFA-A4E3-42F3-9A1C-6E086BB676D1}"/>
              </a:ext>
            </a:extLst>
          </p:cNvPr>
          <p:cNvSpPr/>
          <p:nvPr/>
        </p:nvSpPr>
        <p:spPr>
          <a:xfrm>
            <a:off x="1562100" y="3238499"/>
            <a:ext cx="495300" cy="12477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C2BB7EC8-066B-4E34-8460-7B93BD40DEFD}"/>
              </a:ext>
            </a:extLst>
          </p:cNvPr>
          <p:cNvSpPr/>
          <p:nvPr/>
        </p:nvSpPr>
        <p:spPr>
          <a:xfrm>
            <a:off x="4314825" y="3362325"/>
            <a:ext cx="581025" cy="11239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5E87CB52-562B-46AE-9B5C-62CA7266CB30}"/>
              </a:ext>
            </a:extLst>
          </p:cNvPr>
          <p:cNvSpPr/>
          <p:nvPr/>
        </p:nvSpPr>
        <p:spPr>
          <a:xfrm>
            <a:off x="2743200" y="3314699"/>
            <a:ext cx="1428750" cy="11715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C0256AB2-39F9-4EDA-ADE4-E06A3D1D7865}"/>
              </a:ext>
            </a:extLst>
          </p:cNvPr>
          <p:cNvSpPr/>
          <p:nvPr/>
        </p:nvSpPr>
        <p:spPr>
          <a:xfrm>
            <a:off x="2162175" y="3762375"/>
            <a:ext cx="352425" cy="1905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9DB1EF9B-6013-4DAD-9B78-54049605A9AE}"/>
              </a:ext>
            </a:extLst>
          </p:cNvPr>
          <p:cNvSpPr/>
          <p:nvPr/>
        </p:nvSpPr>
        <p:spPr>
          <a:xfrm>
            <a:off x="1524000" y="4724399"/>
            <a:ext cx="495300" cy="12477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F0ECFA83-FADD-4B7D-B7B8-AE9983A7157E}"/>
              </a:ext>
            </a:extLst>
          </p:cNvPr>
          <p:cNvSpPr/>
          <p:nvPr/>
        </p:nvSpPr>
        <p:spPr>
          <a:xfrm>
            <a:off x="2219325" y="5248275"/>
            <a:ext cx="352425" cy="1905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85709-B1E7-4B1D-95F7-B5016B271BA6}"/>
              </a:ext>
            </a:extLst>
          </p:cNvPr>
          <p:cNvCxnSpPr/>
          <p:nvPr/>
        </p:nvCxnSpPr>
        <p:spPr>
          <a:xfrm>
            <a:off x="2838450" y="4943475"/>
            <a:ext cx="9525" cy="9906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5F7E4-7BFC-45A8-89FE-5909EF6754F1}"/>
              </a:ext>
            </a:extLst>
          </p:cNvPr>
          <p:cNvCxnSpPr>
            <a:cxnSpLocks/>
          </p:cNvCxnSpPr>
          <p:nvPr/>
        </p:nvCxnSpPr>
        <p:spPr>
          <a:xfrm>
            <a:off x="4029074" y="4943475"/>
            <a:ext cx="9525" cy="9906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quals 16">
            <a:extLst>
              <a:ext uri="{FF2B5EF4-FFF2-40B4-BE49-F238E27FC236}">
                <a16:creationId xmlns:a16="http://schemas.microsoft.com/office/drawing/2014/main" id="{C166EB2F-3EDC-4BB7-9F4F-11317AF8C42F}"/>
              </a:ext>
            </a:extLst>
          </p:cNvPr>
          <p:cNvSpPr/>
          <p:nvPr/>
        </p:nvSpPr>
        <p:spPr>
          <a:xfrm>
            <a:off x="4772025" y="5295900"/>
            <a:ext cx="352425" cy="1905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10CA-D068-40A8-B06C-D9E8C7414E6F}"/>
              </a:ext>
            </a:extLst>
          </p:cNvPr>
          <p:cNvSpPr txBox="1"/>
          <p:nvPr/>
        </p:nvSpPr>
        <p:spPr>
          <a:xfrm>
            <a:off x="5895975" y="5162550"/>
            <a:ext cx="39147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ea typeface="+mn-lt"/>
                <a:cs typeface="Times New Roman"/>
              </a:rPr>
              <a:t>(a</a:t>
            </a:r>
            <a:r>
              <a:rPr lang="en-GB" sz="2400" b="1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b="1" dirty="0">
                <a:latin typeface="Times New Roman"/>
                <a:ea typeface="+mn-lt"/>
                <a:cs typeface="Times New Roman"/>
              </a:rPr>
              <a:t> b</a:t>
            </a:r>
            <a:r>
              <a:rPr lang="en-GB" sz="2400" b="1" baseline="-25000" dirty="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 b="1" dirty="0">
                <a:latin typeface="Times New Roman"/>
                <a:ea typeface="+mn-lt"/>
                <a:cs typeface="Times New Roman"/>
              </a:rPr>
              <a:t>  - a</a:t>
            </a:r>
            <a:r>
              <a:rPr lang="en-GB" sz="2400" b="1" baseline="-25000" dirty="0">
                <a:latin typeface="Times New Roman"/>
                <a:cs typeface="Times New Roman"/>
              </a:rPr>
              <a:t>2</a:t>
            </a:r>
            <a:r>
              <a:rPr lang="en-GB" sz="2400" b="1" dirty="0">
                <a:latin typeface="Times New Roman"/>
                <a:cs typeface="Times New Roman"/>
              </a:rPr>
              <a:t> </a:t>
            </a:r>
            <a:r>
              <a:rPr lang="en-GB" sz="2400" b="1" dirty="0">
                <a:latin typeface="Times New Roman"/>
                <a:ea typeface="+mn-lt"/>
                <a:cs typeface="Times New Roman"/>
              </a:rPr>
              <a:t>b</a:t>
            </a:r>
            <a:r>
              <a:rPr lang="en-GB" sz="2400" b="1" baseline="-25000" dirty="0">
                <a:latin typeface="Times New Roman"/>
                <a:ea typeface="+mn-lt"/>
                <a:cs typeface="Times New Roman"/>
              </a:rPr>
              <a:t>1)</a:t>
            </a:r>
            <a:endParaRPr lang="en-GB" sz="2400" b="1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20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95F1-4C42-4F76-AB5E-89CE7286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1163"/>
          </a:xfrm>
        </p:spPr>
        <p:txBody>
          <a:bodyPr>
            <a:normAutofit fontScale="90000"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2D Translation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ECCB-4DAE-4CA4-B4FD-ED00A291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01725"/>
            <a:ext cx="10515600" cy="5103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Times"/>
                <a:cs typeface="Times"/>
              </a:rPr>
              <a:t>The algebric and matrix notation for 2D translation is </a:t>
            </a:r>
          </a:p>
          <a:p>
            <a:pPr marL="0" indent="0">
              <a:buNone/>
            </a:pPr>
            <a:r>
              <a:rPr lang="en-GB" sz="2400" dirty="0">
                <a:latin typeface="Times"/>
                <a:cs typeface="Times"/>
              </a:rPr>
              <a:t>   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x' = x + tx</a:t>
            </a:r>
            <a:endParaRPr lang="en-GB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y' = y + ty</a:t>
            </a:r>
          </a:p>
          <a:p>
            <a:pPr marL="0" indent="0">
              <a:buNone/>
            </a:pPr>
            <a:endParaRPr lang="en-GB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Or using matrix</a:t>
            </a:r>
          </a:p>
          <a:p>
            <a:pPr marL="0" indent="0">
              <a:buNone/>
            </a:pPr>
            <a:r>
              <a:rPr lang="en-GB" sz="2400" dirty="0">
                <a:latin typeface="Times"/>
                <a:cs typeface="Times"/>
              </a:rPr>
              <a:t>   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x'             1    0    tx           x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y'             0    1    ty           y</a:t>
            </a: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1              0    0     1           1</a:t>
            </a:r>
            <a:endParaRPr lang="en-GB" sz="2400" dirty="0">
              <a:latin typeface="Times"/>
              <a:cs typeface="Times"/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2AA0F9C3-22A5-46BF-9996-DB39EFD0BA9C}"/>
              </a:ext>
            </a:extLst>
          </p:cNvPr>
          <p:cNvSpPr/>
          <p:nvPr/>
        </p:nvSpPr>
        <p:spPr>
          <a:xfrm>
            <a:off x="1933575" y="4371975"/>
            <a:ext cx="5334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82FE2956-5863-4DF0-9F5F-AD4392085AC9}"/>
              </a:ext>
            </a:extLst>
          </p:cNvPr>
          <p:cNvSpPr/>
          <p:nvPr/>
        </p:nvSpPr>
        <p:spPr>
          <a:xfrm>
            <a:off x="5153025" y="4371975"/>
            <a:ext cx="5334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1E0ADF86-B7FF-4511-8B58-D5078E9EF981}"/>
              </a:ext>
            </a:extLst>
          </p:cNvPr>
          <p:cNvSpPr/>
          <p:nvPr/>
        </p:nvSpPr>
        <p:spPr>
          <a:xfrm>
            <a:off x="3114675" y="4314824"/>
            <a:ext cx="158115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68C21DEA-BD73-4849-B493-0B96F3CDBE82}"/>
              </a:ext>
            </a:extLst>
          </p:cNvPr>
          <p:cNvSpPr/>
          <p:nvPr/>
        </p:nvSpPr>
        <p:spPr>
          <a:xfrm>
            <a:off x="2628900" y="4895850"/>
            <a:ext cx="39052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C32C03-525C-4F00-B85B-041085D7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9225"/>
            <a:ext cx="10515600" cy="6551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cs typeface="Calibri" panose="020F0502020204030204"/>
              </a:rPr>
              <a:t>Two linear equations </a:t>
            </a:r>
            <a:endParaRPr lang="en-GB" sz="24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 panose="020F0502020204030204"/>
              </a:rPr>
              <a:t>        C</a:t>
            </a:r>
            <a:r>
              <a:rPr lang="en-GB" sz="2400" baseline="-25000" dirty="0">
                <a:latin typeface="Times New Roman"/>
                <a:cs typeface="Calibri" panose="020F0502020204030204"/>
              </a:rPr>
              <a:t>1 </a:t>
            </a:r>
            <a:r>
              <a:rPr lang="en-GB" sz="2400" dirty="0">
                <a:latin typeface="Times New Roman"/>
                <a:cs typeface="Calibri" panose="020F0502020204030204"/>
              </a:rPr>
              <a:t>= a</a:t>
            </a:r>
            <a:r>
              <a:rPr lang="en-GB" sz="2400" baseline="-25000" dirty="0">
                <a:latin typeface="Times New Roman"/>
                <a:cs typeface="Calibri" panose="020F0502020204030204"/>
              </a:rPr>
              <a:t>1</a:t>
            </a:r>
            <a:r>
              <a:rPr lang="en-GB" sz="2400" dirty="0">
                <a:latin typeface="Times New Roman"/>
                <a:cs typeface="Calibri" panose="020F0502020204030204"/>
              </a:rPr>
              <a:t>x + b</a:t>
            </a:r>
            <a:r>
              <a:rPr lang="en-GB" sz="2400" baseline="-25000" dirty="0">
                <a:latin typeface="Times New Roman"/>
                <a:cs typeface="Calibri" panose="020F0502020204030204"/>
              </a:rPr>
              <a:t>1</a:t>
            </a:r>
            <a:r>
              <a:rPr lang="en-GB" sz="2400" dirty="0">
                <a:latin typeface="Times New Roman"/>
                <a:cs typeface="Calibri" panose="020F0502020204030204"/>
              </a:rPr>
              <a:t>y + c</a:t>
            </a:r>
            <a:r>
              <a:rPr lang="en-GB" sz="2400" baseline="-25000" dirty="0">
                <a:latin typeface="Times New Roman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z</a:t>
            </a: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+mn-lt"/>
              </a:rPr>
              <a:t>        C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2 </a:t>
            </a:r>
            <a:r>
              <a:rPr lang="en-GB" sz="2400" dirty="0">
                <a:latin typeface="Times New Roman"/>
                <a:ea typeface="+mn-lt"/>
                <a:cs typeface="+mn-lt"/>
              </a:rPr>
              <a:t>= a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sz="2400" dirty="0">
                <a:latin typeface="Times New Roman"/>
                <a:ea typeface="+mn-lt"/>
                <a:cs typeface="+mn-lt"/>
              </a:rPr>
              <a:t>x + b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sz="2400" dirty="0">
                <a:latin typeface="Times New Roman"/>
                <a:ea typeface="+mn-lt"/>
                <a:cs typeface="+mn-lt"/>
              </a:rPr>
              <a:t>y +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z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    </a:t>
            </a: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cs typeface="Times New Roman"/>
              </a:rPr>
              <a:t>3 </a:t>
            </a:r>
            <a:r>
              <a:rPr lang="en-GB" sz="2400" dirty="0">
                <a:latin typeface="Times New Roman"/>
                <a:cs typeface="Times New Roman"/>
              </a:rPr>
              <a:t>= a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r>
              <a:rPr lang="en-GB" sz="2400" dirty="0">
                <a:latin typeface="Times New Roman"/>
                <a:cs typeface="Times New Roman"/>
              </a:rPr>
              <a:t>x + b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r>
              <a:rPr lang="en-GB" sz="2400" dirty="0">
                <a:latin typeface="Times New Roman"/>
                <a:cs typeface="Times New Roman"/>
              </a:rPr>
              <a:t>y + c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r>
              <a:rPr lang="en-GB" sz="2400" dirty="0">
                <a:latin typeface="Times New Roman"/>
                <a:cs typeface="Times New Roman"/>
              </a:rPr>
              <a:t>z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   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C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sz="2400" dirty="0">
                <a:latin typeface="Times New Roman"/>
                <a:cs typeface="Calibri"/>
              </a:rPr>
              <a:t>           </a:t>
            </a:r>
            <a:r>
              <a:rPr lang="en-GB" sz="2400" dirty="0">
                <a:latin typeface="Times New Roman"/>
                <a:ea typeface="+mn-lt"/>
                <a:cs typeface="+mn-lt"/>
              </a:rPr>
              <a:t>a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1     </a:t>
            </a:r>
            <a:r>
              <a:rPr lang="en-GB" sz="2400" dirty="0">
                <a:latin typeface="Times New Roman"/>
                <a:ea typeface="+mn-lt"/>
                <a:cs typeface="+mn-lt"/>
              </a:rPr>
              <a:t>b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sz="2400" dirty="0">
                <a:latin typeface="Times New Roman"/>
                <a:ea typeface="+mn-lt"/>
                <a:cs typeface="+mn-lt"/>
              </a:rPr>
              <a:t>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+mn-lt"/>
              </a:rPr>
              <a:t>      x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  </a:t>
            </a:r>
            <a:endParaRPr lang="en-GB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   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C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en-GB" sz="2400" dirty="0">
                <a:latin typeface="Times New Roman"/>
                <a:cs typeface="Calibri"/>
              </a:rPr>
              <a:t>           a</a:t>
            </a:r>
            <a:r>
              <a:rPr lang="en-GB" sz="2400" baseline="-25000" dirty="0">
                <a:latin typeface="Times New Roman"/>
                <a:cs typeface="Calibri"/>
              </a:rPr>
              <a:t>2</a:t>
            </a:r>
            <a:r>
              <a:rPr lang="en-GB" sz="2400" dirty="0">
                <a:latin typeface="Times New Roman"/>
                <a:cs typeface="Calibri"/>
              </a:rPr>
              <a:t>    b</a:t>
            </a:r>
            <a:r>
              <a:rPr lang="en-GB" sz="2400" baseline="-25000" dirty="0">
                <a:latin typeface="Times New Roman"/>
                <a:cs typeface="Calibri"/>
              </a:rPr>
              <a:t>2</a:t>
            </a:r>
            <a:r>
              <a:rPr lang="en-GB" sz="2400" dirty="0">
                <a:latin typeface="Times New Roman"/>
                <a:cs typeface="Calibri"/>
              </a:rPr>
              <a:t>   </a:t>
            </a: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Calibri"/>
              </a:rPr>
              <a:t>     y</a:t>
            </a:r>
            <a:endParaRPr lang="en-GB" sz="2400" baseline="-250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    </a:t>
            </a: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r>
              <a:rPr lang="en-GB" sz="2400" dirty="0">
                <a:latin typeface="Times New Roman"/>
                <a:cs typeface="Calibri"/>
              </a:rPr>
              <a:t>           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r>
              <a:rPr lang="en-GB" sz="2400" dirty="0">
                <a:latin typeface="Times New Roman"/>
                <a:cs typeface="Times New Roman"/>
              </a:rPr>
              <a:t>    b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r>
              <a:rPr lang="en-GB" sz="2400" dirty="0">
                <a:latin typeface="Times New Roman"/>
                <a:cs typeface="Times New Roman"/>
              </a:rPr>
              <a:t>   c</a:t>
            </a:r>
            <a:r>
              <a:rPr lang="en-GB" sz="2400" baseline="-25000" dirty="0">
                <a:latin typeface="Times New Roman"/>
                <a:cs typeface="Times New Roman"/>
              </a:rPr>
              <a:t>3        </a:t>
            </a:r>
            <a:r>
              <a:rPr lang="en-GB" sz="2400" dirty="0">
                <a:latin typeface="Times New Roman"/>
                <a:cs typeface="Times New Roman"/>
              </a:rPr>
              <a:t>z</a:t>
            </a: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   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           </a:t>
            </a:r>
            <a:r>
              <a:rPr lang="en-GB" sz="2400" dirty="0">
                <a:latin typeface="Times New Roman"/>
                <a:cs typeface="Calibri"/>
              </a:rPr>
              <a:t>       b</a:t>
            </a:r>
            <a:r>
              <a:rPr lang="en-GB" sz="2400" baseline="-25000" dirty="0">
                <a:latin typeface="Times New Roman"/>
                <a:cs typeface="Calibri"/>
              </a:rPr>
              <a:t>2     </a:t>
            </a:r>
            <a:r>
              <a:rPr lang="en-GB" sz="2400" dirty="0">
                <a:latin typeface="Times New Roman"/>
                <a:cs typeface="Calibri"/>
              </a:rPr>
              <a:t>c</a:t>
            </a:r>
            <a:r>
              <a:rPr lang="en-GB" sz="2400" baseline="-25000" dirty="0">
                <a:latin typeface="Times New Roman"/>
                <a:cs typeface="Calibri"/>
              </a:rPr>
              <a:t>2</a:t>
            </a:r>
            <a:r>
              <a:rPr lang="en-GB" sz="2400" dirty="0">
                <a:latin typeface="Times New Roman"/>
                <a:cs typeface="Calibri"/>
              </a:rPr>
              <a:t>    </a:t>
            </a:r>
            <a:r>
              <a:rPr lang="en-GB" sz="2400" dirty="0">
                <a:latin typeface="Times New Roman"/>
                <a:ea typeface="+mn-lt"/>
                <a:cs typeface="Calibri"/>
              </a:rPr>
              <a:t>          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b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1     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                  b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1     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</a:t>
            </a:r>
            <a:r>
              <a:rPr lang="en-GB" sz="2400" dirty="0">
                <a:latin typeface="Times New Roman"/>
                <a:ea typeface="+mn-lt"/>
                <a:cs typeface="Calibri"/>
              </a:rPr>
              <a:t> </a:t>
            </a:r>
            <a:r>
              <a:rPr lang="en-GB" sz="2400" baseline="-25000" dirty="0">
                <a:latin typeface="Times New Roman"/>
                <a:ea typeface="+mn-lt"/>
                <a:cs typeface="Calibri"/>
              </a:rPr>
              <a:t>  </a:t>
            </a:r>
            <a:endParaRPr lang="en-GB" sz="2400" dirty="0">
              <a:latin typeface="Times New Roman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Calibri"/>
              </a:rPr>
              <a:t>                          b</a:t>
            </a:r>
            <a:r>
              <a:rPr lang="en-GB" sz="2400" baseline="-25000" dirty="0">
                <a:latin typeface="Times New Roman"/>
                <a:ea typeface="+mn-lt"/>
                <a:cs typeface="Calibri"/>
              </a:rPr>
              <a:t>3</a:t>
            </a:r>
            <a:r>
              <a:rPr lang="en-GB" sz="2400" dirty="0">
                <a:latin typeface="Times New Roman"/>
                <a:ea typeface="+mn-lt"/>
                <a:cs typeface="Calibri"/>
              </a:rPr>
              <a:t>    c</a:t>
            </a:r>
            <a:r>
              <a:rPr lang="en-GB" sz="2400" baseline="-25000" dirty="0">
                <a:latin typeface="Times New Roman"/>
                <a:ea typeface="+mn-lt"/>
                <a:cs typeface="Calibri"/>
              </a:rPr>
              <a:t>3</a:t>
            </a:r>
            <a:r>
              <a:rPr lang="en-GB" sz="2400" dirty="0">
                <a:latin typeface="Times New Roman"/>
                <a:ea typeface="+mn-lt"/>
                <a:cs typeface="Calibri"/>
              </a:rPr>
              <a:t>   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          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b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3     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3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</a:t>
            </a:r>
            <a:r>
              <a:rPr lang="en-GB" sz="2400" dirty="0">
                <a:latin typeface="Times New Roman"/>
                <a:ea typeface="+mn-lt"/>
                <a:cs typeface="+mn-lt"/>
              </a:rPr>
              <a:t>                 </a:t>
            </a:r>
            <a:r>
              <a:rPr lang="en-GB" sz="2400" dirty="0">
                <a:latin typeface="Times New Roman"/>
                <a:ea typeface="+mn-lt"/>
                <a:cs typeface="Calibri"/>
              </a:rPr>
              <a:t>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b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    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c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</a:t>
            </a:r>
            <a:endParaRPr lang="en-GB" sz="2400" dirty="0">
              <a:latin typeface="Times New Roman"/>
              <a:cs typeface="Calibri"/>
            </a:endParaRP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A7CEE115-0127-4BF7-855A-21B81D292E5B}"/>
              </a:ext>
            </a:extLst>
          </p:cNvPr>
          <p:cNvSpPr/>
          <p:nvPr/>
        </p:nvSpPr>
        <p:spPr>
          <a:xfrm>
            <a:off x="1352550" y="2514599"/>
            <a:ext cx="495300" cy="15430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AD1DA43B-39B8-441F-AD4A-960E8320E67C}"/>
              </a:ext>
            </a:extLst>
          </p:cNvPr>
          <p:cNvSpPr/>
          <p:nvPr/>
        </p:nvSpPr>
        <p:spPr>
          <a:xfrm>
            <a:off x="4067175" y="2600325"/>
            <a:ext cx="581025" cy="13811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AC4EC222-AEDC-4B56-B7D9-C470259C2CBD}"/>
              </a:ext>
            </a:extLst>
          </p:cNvPr>
          <p:cNvSpPr/>
          <p:nvPr/>
        </p:nvSpPr>
        <p:spPr>
          <a:xfrm>
            <a:off x="2495550" y="2552699"/>
            <a:ext cx="1428750" cy="150495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52F3DBB9-CB14-4B08-A6D8-5A873765BC16}"/>
              </a:ext>
            </a:extLst>
          </p:cNvPr>
          <p:cNvSpPr/>
          <p:nvPr/>
        </p:nvSpPr>
        <p:spPr>
          <a:xfrm>
            <a:off x="1924050" y="3190875"/>
            <a:ext cx="352425" cy="1809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Equals 34">
            <a:extLst>
              <a:ext uri="{FF2B5EF4-FFF2-40B4-BE49-F238E27FC236}">
                <a16:creationId xmlns:a16="http://schemas.microsoft.com/office/drawing/2014/main" id="{F4EABF0C-873C-44DE-A130-82B84E45C750}"/>
              </a:ext>
            </a:extLst>
          </p:cNvPr>
          <p:cNvSpPr/>
          <p:nvPr/>
        </p:nvSpPr>
        <p:spPr>
          <a:xfrm>
            <a:off x="1924050" y="4943475"/>
            <a:ext cx="352425" cy="1809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CFF282-3B17-424D-A3A1-23C23C2CAE44}"/>
              </a:ext>
            </a:extLst>
          </p:cNvPr>
          <p:cNvCxnSpPr/>
          <p:nvPr/>
        </p:nvCxnSpPr>
        <p:spPr>
          <a:xfrm>
            <a:off x="2771775" y="4469028"/>
            <a:ext cx="9525" cy="9239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3A45F8-E98F-4938-8FFA-CE32C30AB794}"/>
              </a:ext>
            </a:extLst>
          </p:cNvPr>
          <p:cNvCxnSpPr>
            <a:cxnSpLocks/>
          </p:cNvCxnSpPr>
          <p:nvPr/>
        </p:nvCxnSpPr>
        <p:spPr>
          <a:xfrm>
            <a:off x="3686174" y="4469028"/>
            <a:ext cx="9525" cy="9239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97E4AA-2E85-421A-911E-3270469ED834}"/>
              </a:ext>
            </a:extLst>
          </p:cNvPr>
          <p:cNvCxnSpPr>
            <a:cxnSpLocks/>
          </p:cNvCxnSpPr>
          <p:nvPr/>
        </p:nvCxnSpPr>
        <p:spPr>
          <a:xfrm>
            <a:off x="4781549" y="4421403"/>
            <a:ext cx="9525" cy="9239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2DA8C1-36B1-4DBC-B78B-965CDC857DB6}"/>
              </a:ext>
            </a:extLst>
          </p:cNvPr>
          <p:cNvCxnSpPr>
            <a:cxnSpLocks/>
          </p:cNvCxnSpPr>
          <p:nvPr/>
        </p:nvCxnSpPr>
        <p:spPr>
          <a:xfrm>
            <a:off x="5695949" y="4421403"/>
            <a:ext cx="9525" cy="9239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009AB-6C6F-431A-84AD-868DD538683E}"/>
              </a:ext>
            </a:extLst>
          </p:cNvPr>
          <p:cNvCxnSpPr>
            <a:cxnSpLocks/>
          </p:cNvCxnSpPr>
          <p:nvPr/>
        </p:nvCxnSpPr>
        <p:spPr>
          <a:xfrm>
            <a:off x="6972299" y="4421403"/>
            <a:ext cx="9525" cy="9239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CF8D33-3717-44B1-945D-43E5C8AD2B63}"/>
              </a:ext>
            </a:extLst>
          </p:cNvPr>
          <p:cNvCxnSpPr>
            <a:cxnSpLocks/>
          </p:cNvCxnSpPr>
          <p:nvPr/>
        </p:nvCxnSpPr>
        <p:spPr>
          <a:xfrm>
            <a:off x="7886699" y="4421403"/>
            <a:ext cx="9525" cy="9239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EDBB9D-5E87-404D-91DC-751962A44877}"/>
              </a:ext>
            </a:extLst>
          </p:cNvPr>
          <p:cNvSpPr txBox="1"/>
          <p:nvPr/>
        </p:nvSpPr>
        <p:spPr>
          <a:xfrm>
            <a:off x="2276475" y="4714875"/>
            <a:ext cx="5524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 a</a:t>
            </a:r>
            <a:r>
              <a:rPr lang="en-GB" sz="2400" baseline="-25000" dirty="0">
                <a:latin typeface="Times New Roman"/>
                <a:cs typeface="Times New Roman"/>
              </a:rPr>
              <a:t>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1AB20F-F798-4385-AEC5-439F80DDDB71}"/>
              </a:ext>
            </a:extLst>
          </p:cNvPr>
          <p:cNvSpPr txBox="1"/>
          <p:nvPr/>
        </p:nvSpPr>
        <p:spPr>
          <a:xfrm>
            <a:off x="3924300" y="4762500"/>
            <a:ext cx="857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 -   a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A95EC-C7EE-4BD3-AA8A-3A6E60A681C0}"/>
              </a:ext>
            </a:extLst>
          </p:cNvPr>
          <p:cNvSpPr txBox="1"/>
          <p:nvPr/>
        </p:nvSpPr>
        <p:spPr>
          <a:xfrm>
            <a:off x="5867399" y="4762500"/>
            <a:ext cx="13906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 +    a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93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AD0-9402-4CA1-8D6E-6E15D618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9" y="148881"/>
            <a:ext cx="10515600" cy="841591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ea typeface="+mj-lt"/>
                <a:cs typeface="Times New Roman"/>
              </a:rPr>
              <a:t>Transforming Vectors</a:t>
            </a:r>
            <a:endParaRPr lang="en-US" sz="2800" b="1" u="sng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9FC7-942B-42F4-B7A2-E095A6E7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08" y="1300463"/>
            <a:ext cx="10515600" cy="60400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>
                <a:latin typeface="Times New Roman"/>
                <a:ea typeface="+mn-lt"/>
                <a:cs typeface="Times New Roman"/>
              </a:rPr>
              <a:t>The transforms have been used to transform single points.</a:t>
            </a: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r>
              <a:rPr lang="en-GB" sz="2400" dirty="0">
                <a:latin typeface="Times New Roman"/>
                <a:ea typeface="+mn-lt"/>
                <a:cs typeface="Times New Roman"/>
              </a:rPr>
              <a:t>A geometric database will contain not only pure vertices, but also vectors, which must also be subject to any prevailing transform. </a:t>
            </a: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r>
              <a:rPr lang="en-GB" sz="2400" dirty="0">
                <a:latin typeface="Times New Roman"/>
                <a:ea typeface="+mn-lt"/>
                <a:cs typeface="Times New Roman"/>
              </a:rPr>
              <a:t>A generic transform Q of a 3D point can be represented by</a:t>
            </a:r>
          </a:p>
          <a:p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                x'                        x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                y'                        y</a:t>
            </a:r>
            <a:endParaRPr lang="en-GB"/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                z'                        z</a:t>
            </a:r>
            <a:endParaRPr lang="en-GB"/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                1                        1    </a:t>
            </a:r>
            <a:endParaRPr lang="en-GB" dirty="0"/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           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A360A4B5-58EC-449B-A262-0E8B774F1215}"/>
              </a:ext>
            </a:extLst>
          </p:cNvPr>
          <p:cNvSpPr/>
          <p:nvPr/>
        </p:nvSpPr>
        <p:spPr>
          <a:xfrm>
            <a:off x="2248415" y="3976815"/>
            <a:ext cx="495300" cy="199613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3648FA3-4B7F-4D83-8086-5EF16636861D}"/>
              </a:ext>
            </a:extLst>
          </p:cNvPr>
          <p:cNvSpPr/>
          <p:nvPr/>
        </p:nvSpPr>
        <p:spPr>
          <a:xfrm>
            <a:off x="4242228" y="4052244"/>
            <a:ext cx="581025" cy="184450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F6647F9E-2EB3-4FE3-B83B-7742B8A887E0}"/>
              </a:ext>
            </a:extLst>
          </p:cNvPr>
          <p:cNvSpPr/>
          <p:nvPr/>
        </p:nvSpPr>
        <p:spPr>
          <a:xfrm>
            <a:off x="3473792" y="4570969"/>
            <a:ext cx="656454" cy="73265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D5DBB69E-46A6-4510-96B2-82801134B03A}"/>
              </a:ext>
            </a:extLst>
          </p:cNvPr>
          <p:cNvSpPr/>
          <p:nvPr/>
        </p:nvSpPr>
        <p:spPr>
          <a:xfrm>
            <a:off x="2840509" y="4797253"/>
            <a:ext cx="352425" cy="1809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76D3C-9750-4C4E-B128-04C0908BF62D}"/>
              </a:ext>
            </a:extLst>
          </p:cNvPr>
          <p:cNvSpPr txBox="1"/>
          <p:nvPr/>
        </p:nvSpPr>
        <p:spPr>
          <a:xfrm>
            <a:off x="3560805" y="4672912"/>
            <a:ext cx="1260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latin typeface="Times New Roman"/>
                <a:cs typeface="Times New Roman"/>
              </a:rPr>
              <a:t>Q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407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46C-68D0-4125-9388-D52CC08E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274"/>
            <a:ext cx="10515600" cy="622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a vector is defined by two points we can write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 x'                       x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-x</a:t>
            </a:r>
            <a:r>
              <a:rPr lang="en-GB" sz="2400" baseline="-25000" dirty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y'                       y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-y</a:t>
            </a:r>
            <a:r>
              <a:rPr lang="en-GB" sz="2400" baseline="-25000" dirty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z'                        z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-z</a:t>
            </a:r>
            <a:r>
              <a:rPr lang="en-GB" sz="2400" baseline="-25000" dirty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1                        1 - 1 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where we see the homogeneous scaling term collapse to zero. This implies that any vector [</a:t>
            </a:r>
            <a:r>
              <a:rPr lang="en-GB" sz="2400" dirty="0" err="1">
                <a:latin typeface="Times New Roman"/>
                <a:ea typeface="+mn-lt"/>
                <a:cs typeface="Times New Roman"/>
              </a:rPr>
              <a:t>xyz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] </a:t>
            </a:r>
            <a:r>
              <a:rPr lang="en-GB" sz="2400" baseline="30000" dirty="0">
                <a:latin typeface="Times New Roman"/>
                <a:ea typeface="+mn-lt"/>
                <a:cs typeface="Times New Roman"/>
              </a:rPr>
              <a:t>T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 can be transformed using</a:t>
            </a:r>
            <a:r>
              <a:rPr lang="en-GB" sz="2400" dirty="0">
                <a:latin typeface="Times New Roman"/>
                <a:cs typeface="Times New Roman"/>
              </a:rPr>
              <a:t>   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 x'                        x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y'                        y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z'                        z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     1                        0  </a:t>
            </a:r>
            <a:endParaRPr lang="en-GB" dirty="0"/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A2F9A209-B4C7-4347-810C-B1842C10CA66}"/>
              </a:ext>
            </a:extLst>
          </p:cNvPr>
          <p:cNvSpPr/>
          <p:nvPr/>
        </p:nvSpPr>
        <p:spPr>
          <a:xfrm>
            <a:off x="2258712" y="970005"/>
            <a:ext cx="495300" cy="199613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108F464A-C7E7-4A42-BA24-AD4F14EC2CEE}"/>
              </a:ext>
            </a:extLst>
          </p:cNvPr>
          <p:cNvSpPr/>
          <p:nvPr/>
        </p:nvSpPr>
        <p:spPr>
          <a:xfrm>
            <a:off x="4242228" y="911569"/>
            <a:ext cx="1075295" cy="205044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945F16AE-B844-485D-AF61-649CD37F9966}"/>
              </a:ext>
            </a:extLst>
          </p:cNvPr>
          <p:cNvSpPr/>
          <p:nvPr/>
        </p:nvSpPr>
        <p:spPr>
          <a:xfrm>
            <a:off x="3484089" y="1564159"/>
            <a:ext cx="656454" cy="73265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C62CC23F-315F-4E2D-8713-21D8CB9F4E29}"/>
              </a:ext>
            </a:extLst>
          </p:cNvPr>
          <p:cNvSpPr/>
          <p:nvPr/>
        </p:nvSpPr>
        <p:spPr>
          <a:xfrm>
            <a:off x="2850806" y="1790443"/>
            <a:ext cx="352425" cy="1809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D4D7-ADFC-4C8A-A18B-646B405BACC0}"/>
              </a:ext>
            </a:extLst>
          </p:cNvPr>
          <p:cNvSpPr txBox="1"/>
          <p:nvPr/>
        </p:nvSpPr>
        <p:spPr>
          <a:xfrm>
            <a:off x="3571102" y="1666102"/>
            <a:ext cx="1260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latin typeface="Times New Roman"/>
                <a:cs typeface="Times New Roman"/>
              </a:rPr>
              <a:t>Q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3DFA314E-B3C6-4D93-BE16-2D7C9236BCF5}"/>
              </a:ext>
            </a:extLst>
          </p:cNvPr>
          <p:cNvSpPr/>
          <p:nvPr/>
        </p:nvSpPr>
        <p:spPr>
          <a:xfrm>
            <a:off x="2269009" y="4440194"/>
            <a:ext cx="495300" cy="199613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F21E25EF-7E12-4053-A641-A8C8599136EC}"/>
              </a:ext>
            </a:extLst>
          </p:cNvPr>
          <p:cNvSpPr/>
          <p:nvPr/>
        </p:nvSpPr>
        <p:spPr>
          <a:xfrm>
            <a:off x="4242228" y="4381758"/>
            <a:ext cx="673701" cy="206074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781C57B7-75D2-4C4B-8840-1525F8646C84}"/>
              </a:ext>
            </a:extLst>
          </p:cNvPr>
          <p:cNvSpPr/>
          <p:nvPr/>
        </p:nvSpPr>
        <p:spPr>
          <a:xfrm>
            <a:off x="3494386" y="5034348"/>
            <a:ext cx="656454" cy="73265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EAC36-B65E-4A01-81D1-E09473D201C3}"/>
              </a:ext>
            </a:extLst>
          </p:cNvPr>
          <p:cNvSpPr txBox="1"/>
          <p:nvPr/>
        </p:nvSpPr>
        <p:spPr>
          <a:xfrm>
            <a:off x="3581399" y="5136291"/>
            <a:ext cx="1260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latin typeface="Times New Roman"/>
                <a:cs typeface="Times New Roman"/>
              </a:rPr>
              <a:t>Q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061F3766-19C4-43E2-8D25-C44D32499E95}"/>
              </a:ext>
            </a:extLst>
          </p:cNvPr>
          <p:cNvSpPr/>
          <p:nvPr/>
        </p:nvSpPr>
        <p:spPr>
          <a:xfrm>
            <a:off x="2943482" y="5353308"/>
            <a:ext cx="352425" cy="1809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41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6412-D36F-42D9-8515-2A1440C2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41" y="159179"/>
            <a:ext cx="10515600" cy="645942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/>
                <a:ea typeface="+mj-lt"/>
                <a:cs typeface="Times New Roman"/>
              </a:rPr>
              <a:t>Perspective Projection</a:t>
            </a:r>
            <a:endParaRPr lang="en-US" sz="2800" b="1" u="sng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BB84-DA31-48CC-95FF-2417E051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38" y="857680"/>
            <a:ext cx="11061356" cy="58341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In computer graphics, perspective projection is a concept employed to generate images or photographs that look so natural.</a:t>
            </a:r>
            <a:br>
              <a:rPr lang="en-GB" sz="2400" dirty="0">
                <a:latin typeface="Times New Roman"/>
                <a:ea typeface="+mn-lt"/>
                <a:cs typeface="Times New Roman"/>
              </a:rPr>
            </a:br>
            <a:br>
              <a:rPr lang="en-GB" sz="2400" dirty="0">
                <a:latin typeface="Times New Roman"/>
                <a:ea typeface="+mn-lt"/>
                <a:cs typeface="Times New Roman"/>
              </a:rPr>
            </a:br>
            <a:r>
              <a:rPr lang="en-GB" sz="2400" dirty="0">
                <a:latin typeface="Times New Roman"/>
                <a:ea typeface="+mn-lt"/>
                <a:cs typeface="Times New Roman"/>
              </a:rPr>
              <a:t>When an observer sees scenes in day-to-day life, the far away objects look smaller relative to closer objects. This projection’s property can provide a knowledge about depth. </a:t>
            </a:r>
          </a:p>
          <a:p>
            <a:pPr algn="just">
              <a:buNone/>
            </a:pPr>
            <a:br>
              <a:rPr lang="en-GB" sz="2400" dirty="0">
                <a:latin typeface="Times New Roman"/>
                <a:ea typeface="+mn-lt"/>
                <a:cs typeface="Times New Roman"/>
              </a:rPr>
            </a:br>
            <a:r>
              <a:rPr lang="en-GB" sz="2400">
                <a:latin typeface="Times New Roman"/>
                <a:ea typeface="+mn-lt"/>
                <a:cs typeface="Times New Roman"/>
              </a:rPr>
              <a:t>An important aspect of the perspective projection is that this concept can preserve 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straight lines and facilitates to project the end points of three-dimensional lines alone, and then draw a two-dimensional line between the projected end points.</a:t>
            </a:r>
            <a:br>
              <a:rPr lang="en-GB" sz="2400" dirty="0">
                <a:latin typeface="Times New Roman"/>
                <a:ea typeface="+mn-lt"/>
                <a:cs typeface="Times New Roman"/>
              </a:rPr>
            </a:br>
            <a:br>
              <a:rPr lang="en-GB" sz="2400" dirty="0">
                <a:latin typeface="Times New Roman"/>
                <a:ea typeface="+mn-lt"/>
                <a:cs typeface="Times New Roman"/>
              </a:rPr>
            </a:br>
            <a:r>
              <a:rPr lang="en-GB" sz="2400" dirty="0">
                <a:latin typeface="Times New Roman"/>
                <a:ea typeface="+mn-lt"/>
                <a:cs typeface="Times New Roman"/>
              </a:rPr>
              <a:t>Two important characteristics of this concept are listed below:</a:t>
            </a:r>
            <a:br>
              <a:rPr lang="en-GB" sz="2400" dirty="0">
                <a:latin typeface="Times New Roman"/>
                <a:ea typeface="+mn-lt"/>
                <a:cs typeface="Times New Roman"/>
              </a:rPr>
            </a:b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GB" sz="2400">
                <a:latin typeface="Times New Roman"/>
                <a:ea typeface="+mn-lt"/>
                <a:cs typeface="Times New Roman"/>
              </a:rPr>
              <a:t>Perspective foreshortening</a:t>
            </a:r>
            <a:endParaRPr lang="en-GB" sz="240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GB" sz="2400">
                <a:latin typeface="Times New Roman"/>
                <a:ea typeface="+mn-lt"/>
                <a:cs typeface="Times New Roman"/>
              </a:rPr>
              <a:t>Vanishing points</a:t>
            </a:r>
            <a:endParaRPr lang="en-GB" sz="2400">
              <a:latin typeface="Times New Roman"/>
              <a:cs typeface="Times New Roman"/>
            </a:endParaRPr>
          </a:p>
          <a:p>
            <a:pPr indent="0" algn="just">
              <a:buNone/>
            </a:pPr>
            <a:br>
              <a:rPr lang="en-US" sz="2400" dirty="0">
                <a:latin typeface="Times New Roman"/>
                <a:cs typeface="Times New Roman"/>
              </a:rPr>
            </a:br>
            <a:endParaRPr lang="en-GB" sz="24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0321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ss, outdoor, train, track&#10;&#10;Description automatically generated">
            <a:extLst>
              <a:ext uri="{FF2B5EF4-FFF2-40B4-BE49-F238E27FC236}">
                <a16:creationId xmlns:a16="http://schemas.microsoft.com/office/drawing/2014/main" id="{18E34587-23A5-4601-AF90-C42AD6EA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94" y="494921"/>
            <a:ext cx="7847555" cy="53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5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033B-53A1-443E-953E-89F049F4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486977"/>
            <a:ext cx="10515600" cy="5885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None/>
            </a:pPr>
            <a:r>
              <a:rPr lang="en-GB" sz="2400">
                <a:latin typeface="Times New Roman"/>
                <a:cs typeface="Times New Roman"/>
              </a:rPr>
              <a:t>Perspective foreshortening:</a:t>
            </a:r>
            <a:br>
              <a:rPr lang="en-GB" sz="2400" dirty="0">
                <a:latin typeface="Times New Roman"/>
                <a:cs typeface="Times New Roman"/>
              </a:rPr>
            </a:br>
            <a:endParaRPr lang="en-GB" sz="2400" dirty="0">
              <a:ea typeface="+mn-lt"/>
              <a:cs typeface="+mn-lt"/>
            </a:endParaRPr>
          </a:p>
          <a:p>
            <a:pPr>
              <a:buFont typeface="Arial,Sans-Serif"/>
            </a:pPr>
            <a:r>
              <a:rPr lang="en-GB" sz="2400">
                <a:latin typeface="Times New Roman"/>
                <a:cs typeface="Times New Roman"/>
              </a:rPr>
              <a:t>Due to foreshortening, lengths and objects seem small from the center of projection.</a:t>
            </a:r>
            <a:endParaRPr lang="en-GB" sz="2400" dirty="0">
              <a:ea typeface="+mn-lt"/>
              <a:cs typeface="+mn-lt"/>
            </a:endParaRPr>
          </a:p>
          <a:p>
            <a:pPr>
              <a:buFont typeface="Arial,Sans-Serif"/>
            </a:pPr>
            <a:r>
              <a:rPr lang="en-GB" sz="2400">
                <a:latin typeface="Times New Roman"/>
                <a:cs typeface="Times New Roman"/>
              </a:rPr>
              <a:t>The more an artist increases the distance from the projection’s center, the small will be the appearance of the object.</a:t>
            </a:r>
            <a:endParaRPr lang="en-GB" sz="2400" dirty="0">
              <a:ea typeface="+mn-lt"/>
              <a:cs typeface="+mn-lt"/>
            </a:endParaRPr>
          </a:p>
          <a:p>
            <a:pPr indent="0">
              <a:buNone/>
            </a:pPr>
            <a:br>
              <a:rPr lang="en-GB" sz="2400" dirty="0">
                <a:ea typeface="+mn-lt"/>
                <a:cs typeface="+mn-lt"/>
              </a:rPr>
            </a:br>
            <a:r>
              <a:rPr lang="en-GB" sz="2400">
                <a:latin typeface="Times New Roman"/>
                <a:cs typeface="Times New Roman"/>
              </a:rPr>
              <a:t>Vanishing point:</a:t>
            </a:r>
            <a:br>
              <a:rPr lang="en-GB" sz="2400" dirty="0">
                <a:latin typeface="Times New Roman"/>
                <a:cs typeface="Times New Roman"/>
              </a:rPr>
            </a:br>
            <a:endParaRPr lang="en-GB" sz="2400" dirty="0">
              <a:ea typeface="+mn-lt"/>
              <a:cs typeface="+mn-lt"/>
            </a:endParaRPr>
          </a:p>
          <a:p>
            <a:pPr>
              <a:buFont typeface="Arial,Sans-Serif"/>
            </a:pPr>
            <a:r>
              <a:rPr lang="en-GB" sz="2400">
                <a:latin typeface="Times New Roman"/>
                <a:cs typeface="Times New Roman"/>
              </a:rPr>
              <a:t>Vanishing point is considered as a side effect of the perspective projection.</a:t>
            </a:r>
            <a:endParaRPr lang="en-GB" sz="2400" dirty="0">
              <a:ea typeface="+mn-lt"/>
              <a:cs typeface="+mn-lt"/>
            </a:endParaRPr>
          </a:p>
          <a:p>
            <a:pPr>
              <a:buFont typeface="Arial,Sans-Serif"/>
            </a:pPr>
            <a:r>
              <a:rPr lang="en-GB" sz="2400">
                <a:latin typeface="Times New Roman"/>
                <a:cs typeface="Times New Roman"/>
              </a:rPr>
              <a:t>Parallel lines typically tend to meet on a “vanishing point”.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683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0805-7420-4E28-801A-1E5ACD68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11" y="-305915"/>
            <a:ext cx="10515600" cy="598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784C3D8-0D0B-4CF4-B2D9-A54C7B276C2E}"/>
              </a:ext>
            </a:extLst>
          </p:cNvPr>
          <p:cNvCxnSpPr/>
          <p:nvPr/>
        </p:nvCxnSpPr>
        <p:spPr>
          <a:xfrm flipV="1">
            <a:off x="5597611" y="488091"/>
            <a:ext cx="28832" cy="248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69E221-D142-4BAD-BDC2-DD5B72420A1F}"/>
              </a:ext>
            </a:extLst>
          </p:cNvPr>
          <p:cNvCxnSpPr>
            <a:cxnSpLocks/>
          </p:cNvCxnSpPr>
          <p:nvPr/>
        </p:nvCxnSpPr>
        <p:spPr>
          <a:xfrm>
            <a:off x="3321908" y="2910015"/>
            <a:ext cx="5465804" cy="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D46E64-9C70-432A-8612-87756EF0CBB6}"/>
              </a:ext>
            </a:extLst>
          </p:cNvPr>
          <p:cNvSpPr txBox="1"/>
          <p:nvPr/>
        </p:nvSpPr>
        <p:spPr>
          <a:xfrm>
            <a:off x="7101789" y="13044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•</a:t>
            </a:r>
            <a:endParaRPr lang="en-GB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61BD9B-AF9B-4AE8-ACE0-F46074548F74}"/>
              </a:ext>
            </a:extLst>
          </p:cNvPr>
          <p:cNvCxnSpPr/>
          <p:nvPr/>
        </p:nvCxnSpPr>
        <p:spPr>
          <a:xfrm flipV="1">
            <a:off x="3339928" y="1486414"/>
            <a:ext cx="3912971" cy="1410730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3B8F0E-9B39-4BC0-A83B-67542D2AEE36}"/>
              </a:ext>
            </a:extLst>
          </p:cNvPr>
          <p:cNvCxnSpPr/>
          <p:nvPr/>
        </p:nvCxnSpPr>
        <p:spPr>
          <a:xfrm>
            <a:off x="7261911" y="1485127"/>
            <a:ext cx="20595" cy="14622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B31458-29FD-4352-A051-A3FDB50B975D}"/>
              </a:ext>
            </a:extLst>
          </p:cNvPr>
          <p:cNvSpPr txBox="1"/>
          <p:nvPr/>
        </p:nvSpPr>
        <p:spPr>
          <a:xfrm>
            <a:off x="5485113" y="1911950"/>
            <a:ext cx="3645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•</a:t>
            </a:r>
            <a:endParaRPr lang="en-GB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D501B-A73A-4132-8AC3-83115FD95BDE}"/>
              </a:ext>
            </a:extLst>
          </p:cNvPr>
          <p:cNvSpPr txBox="1"/>
          <p:nvPr/>
        </p:nvSpPr>
        <p:spPr>
          <a:xfrm>
            <a:off x="7215059" y="111905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P(x,y,z)</a:t>
            </a:r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97E85-A282-45D8-B6F0-782CFD6C2D90}"/>
              </a:ext>
            </a:extLst>
          </p:cNvPr>
          <p:cNvSpPr txBox="1"/>
          <p:nvPr/>
        </p:nvSpPr>
        <p:spPr>
          <a:xfrm>
            <a:off x="5670464" y="20046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P(x',y',z')</a:t>
            </a:r>
            <a:endParaRPr lang="en-GB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6DC29-F3AD-4313-A8CC-915E09F2A496}"/>
              </a:ext>
            </a:extLst>
          </p:cNvPr>
          <p:cNvSpPr txBox="1"/>
          <p:nvPr/>
        </p:nvSpPr>
        <p:spPr>
          <a:xfrm>
            <a:off x="8780248" y="27254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z</a:t>
            </a:r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F41AF-E174-41CB-9095-562E9BEC41CD}"/>
              </a:ext>
            </a:extLst>
          </p:cNvPr>
          <p:cNvSpPr txBox="1"/>
          <p:nvPr/>
        </p:nvSpPr>
        <p:spPr>
          <a:xfrm>
            <a:off x="5546897" y="1202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x</a:t>
            </a:r>
            <a:endParaRPr lang="en-GB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745F8-A00B-43FE-9CB5-40CA1AACE05E}"/>
              </a:ext>
            </a:extLst>
          </p:cNvPr>
          <p:cNvSpPr txBox="1"/>
          <p:nvPr/>
        </p:nvSpPr>
        <p:spPr>
          <a:xfrm>
            <a:off x="2509194" y="26945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(0,0,0)</a:t>
            </a:r>
            <a:endParaRPr lang="en-GB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428B2-1518-4F3C-B47E-6687D3210B20}"/>
              </a:ext>
            </a:extLst>
          </p:cNvPr>
          <p:cNvSpPr txBox="1"/>
          <p:nvPr/>
        </p:nvSpPr>
        <p:spPr>
          <a:xfrm>
            <a:off x="4300923" y="29416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d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002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2B9A-9E9A-4EC7-80BD-B3C99D09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6" y="251855"/>
            <a:ext cx="10515600" cy="563564"/>
          </a:xfrm>
        </p:spPr>
        <p:txBody>
          <a:bodyPr>
            <a:normAutofit/>
          </a:bodyPr>
          <a:lstStyle/>
          <a:p>
            <a:r>
              <a:rPr lang="en-GB" sz="2800" b="1" u="sng">
                <a:latin typeface="Times New Roman"/>
                <a:ea typeface="+mj-lt"/>
                <a:cs typeface="Times New Roman"/>
              </a:rPr>
              <a:t>Interpolation</a:t>
            </a:r>
            <a:endParaRPr lang="en-US" sz="2800" b="1" u="sng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49A8-0268-474D-8B05-59373CCF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11" y="1135707"/>
            <a:ext cx="10515600" cy="5617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Times New Roman"/>
                <a:ea typeface="+mn-lt"/>
                <a:cs typeface="Times New Roman"/>
              </a:rPr>
              <a:t>Interpolant is a way of changing one number into another. For example, to change 2 into 4 we simply add 2, which is not very useful.</a:t>
            </a: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The real function of an interpolant is to change one number into another in, perhaps, 10 equal steps. 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If we start with 2 and repeatedly add 0.2, this generates the sequence 2.2, 2.4, 2.6, 2.8, 3.0, 3.2, 3.4, 3.6, 3.8 and 4.</a:t>
            </a: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These numbers could then be used to translate, scale, rotate an object, move a virtual camera, or change the position, colour or brightness of a virtual light source.</a:t>
            </a: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For example, we often need to move an object very slowly and gradually increase its speed. Conversely, we may want to bring an object to a halt, making its speed less and less.</a:t>
            </a:r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99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2AF9-A177-41CD-AAAE-37C74989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346075"/>
            <a:ext cx="10515600" cy="401638"/>
          </a:xfrm>
        </p:spPr>
        <p:txBody>
          <a:bodyPr>
            <a:normAutofit fontScale="90000"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2D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6B83-408D-47CB-8E88-EB4AF8BF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25" y="1111250"/>
            <a:ext cx="10515600" cy="5256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Algebric notation is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</a:t>
            </a:r>
            <a:r>
              <a:rPr lang="en-GB" dirty="0">
                <a:latin typeface="Calibri"/>
                <a:cs typeface="Calibri"/>
              </a:rPr>
              <a:t>       </a:t>
            </a:r>
            <a:r>
              <a:rPr lang="en-GB">
                <a:latin typeface="Times"/>
                <a:cs typeface="Times"/>
              </a:rPr>
              <a:t>x' = S</a:t>
            </a:r>
            <a:r>
              <a:rPr lang="en-GB" baseline="-25000">
                <a:latin typeface="Times"/>
                <a:cs typeface="Times"/>
              </a:rPr>
              <a:t>x</a:t>
            </a:r>
            <a:r>
              <a:rPr lang="en-GB">
                <a:latin typeface="Times"/>
                <a:cs typeface="Times"/>
              </a:rPr>
              <a:t>x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y' = S</a:t>
            </a:r>
            <a:r>
              <a:rPr lang="en-GB" baseline="-25000">
                <a:latin typeface="Times"/>
                <a:cs typeface="Times"/>
              </a:rPr>
              <a:t>y</a:t>
            </a:r>
            <a:r>
              <a:rPr lang="en-GB">
                <a:latin typeface="Times"/>
                <a:cs typeface="Times"/>
              </a:rPr>
              <a:t>y </a:t>
            </a: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Matrix notation</a:t>
            </a: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dirty="0">
                <a:latin typeface="Times"/>
                <a:cs typeface="Times"/>
              </a:rPr>
              <a:t>          x'             S</a:t>
            </a:r>
            <a:r>
              <a:rPr lang="en-GB" baseline="-25000" dirty="0">
                <a:latin typeface="Times"/>
                <a:cs typeface="Times"/>
              </a:rPr>
              <a:t>x</a:t>
            </a:r>
            <a:r>
              <a:rPr lang="en-GB">
                <a:latin typeface="Times"/>
                <a:cs typeface="Times"/>
              </a:rPr>
              <a:t>    0    0           x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Times"/>
                <a:cs typeface="Times"/>
              </a:rPr>
              <a:t>          y'             0    S</a:t>
            </a:r>
            <a:r>
              <a:rPr lang="en-GB" baseline="-25000" dirty="0">
                <a:latin typeface="Times"/>
                <a:cs typeface="Times"/>
              </a:rPr>
              <a:t>y</a:t>
            </a:r>
            <a:r>
              <a:rPr lang="en-GB">
                <a:latin typeface="Times"/>
                <a:cs typeface="Times"/>
              </a:rPr>
              <a:t>    0           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 1              0    0     1           1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5E07965A-D7BA-4027-9129-D267C16FF1AB}"/>
              </a:ext>
            </a:extLst>
          </p:cNvPr>
          <p:cNvSpPr/>
          <p:nvPr/>
        </p:nvSpPr>
        <p:spPr>
          <a:xfrm>
            <a:off x="2495550" y="4267200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3BDD335E-FFC0-437F-97CB-A45CB041A5DA}"/>
              </a:ext>
            </a:extLst>
          </p:cNvPr>
          <p:cNvSpPr/>
          <p:nvPr/>
        </p:nvSpPr>
        <p:spPr>
          <a:xfrm>
            <a:off x="6153150" y="4210050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FEE31B39-CE5B-451E-8BEE-4B013B437AAD}"/>
              </a:ext>
            </a:extLst>
          </p:cNvPr>
          <p:cNvSpPr/>
          <p:nvPr/>
        </p:nvSpPr>
        <p:spPr>
          <a:xfrm>
            <a:off x="3676650" y="4210049"/>
            <a:ext cx="192405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0FC19DFE-A083-4624-8ACA-109D39F9EA02}"/>
              </a:ext>
            </a:extLst>
          </p:cNvPr>
          <p:cNvSpPr/>
          <p:nvPr/>
        </p:nvSpPr>
        <p:spPr>
          <a:xfrm>
            <a:off x="3190875" y="4791075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9EF0-C1C4-492F-B3A5-188C44D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350"/>
            <a:ext cx="11134725" cy="6465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The scaling action is relative to origin  </a:t>
            </a:r>
            <a:r>
              <a:rPr lang="en-GB" sz="2400" dirty="0" err="1">
                <a:latin typeface="Times New Roman"/>
                <a:cs typeface="Times New Roman"/>
              </a:rPr>
              <a:t>i.e</a:t>
            </a:r>
            <a:r>
              <a:rPr lang="en-GB" sz="2400" dirty="0">
                <a:latin typeface="Times New Roman"/>
                <a:cs typeface="Times New Roman"/>
              </a:rPr>
              <a:t> the point (0,0) remain unchanged.</a:t>
            </a:r>
          </a:p>
          <a:p>
            <a:r>
              <a:rPr lang="en-GB" sz="2400" dirty="0">
                <a:latin typeface="Times New Roman"/>
                <a:cs typeface="Times New Roman"/>
              </a:rPr>
              <a:t>All points move away from origin if </a:t>
            </a:r>
            <a:r>
              <a:rPr lang="en-GB" sz="2400" dirty="0" err="1">
                <a:latin typeface="Times New Roman"/>
                <a:cs typeface="Times New Roman"/>
              </a:rPr>
              <a:t>S</a:t>
            </a:r>
            <a:r>
              <a:rPr lang="en-GB" sz="2400" baseline="-25000" dirty="0" err="1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&gt; 1or move toward origin if </a:t>
            </a:r>
            <a:r>
              <a:rPr lang="en-GB" sz="2400" dirty="0" err="1">
                <a:latin typeface="Times New Roman"/>
                <a:cs typeface="Times New Roman"/>
              </a:rPr>
              <a:t>S</a:t>
            </a:r>
            <a:r>
              <a:rPr lang="en-GB" sz="2400" baseline="-25000" dirty="0" err="1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&lt; 1.</a:t>
            </a:r>
          </a:p>
          <a:p>
            <a:r>
              <a:rPr lang="en-GB" sz="2400" dirty="0">
                <a:latin typeface="Times New Roman"/>
                <a:cs typeface="Times New Roman"/>
              </a:rPr>
              <a:t>To scale relative to another point (</a:t>
            </a:r>
            <a:r>
              <a:rPr lang="en-GB" sz="2400" dirty="0" err="1">
                <a:latin typeface="Times New Roman"/>
                <a:cs typeface="Times New Roman"/>
              </a:rPr>
              <a:t>P</a:t>
            </a:r>
            <a:r>
              <a:rPr lang="en-GB" sz="2400" baseline="-25000" dirty="0" err="1">
                <a:latin typeface="Times New Roman"/>
                <a:cs typeface="Times New Roman"/>
              </a:rPr>
              <a:t>x</a:t>
            </a:r>
            <a:r>
              <a:rPr lang="en-GB" sz="2400" dirty="0" err="1">
                <a:latin typeface="Times New Roman"/>
                <a:cs typeface="Times New Roman"/>
              </a:rPr>
              <a:t>,P</a:t>
            </a:r>
            <a:r>
              <a:rPr lang="en-GB" sz="2400" baseline="-25000" dirty="0" err="1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 ) we have to follow three steps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1.   </a:t>
            </a:r>
            <a:r>
              <a:rPr lang="en-GB" sz="2400" dirty="0" err="1">
                <a:latin typeface="Times New Roman"/>
                <a:cs typeface="Times New Roman"/>
              </a:rPr>
              <a:t>substract</a:t>
            </a:r>
            <a:r>
              <a:rPr lang="en-GB" sz="2400" dirty="0">
                <a:latin typeface="Times New Roman"/>
                <a:cs typeface="Times New Roman"/>
              </a:rPr>
              <a:t>  (</a:t>
            </a:r>
            <a:r>
              <a:rPr lang="en-GB" sz="2400" dirty="0" err="1">
                <a:latin typeface="Times New Roman"/>
                <a:cs typeface="Times New Roman"/>
              </a:rPr>
              <a:t>P</a:t>
            </a:r>
            <a:r>
              <a:rPr lang="en-GB" sz="2400" baseline="-25000" dirty="0" err="1">
                <a:latin typeface="Times New Roman"/>
                <a:cs typeface="Times New Roman"/>
              </a:rPr>
              <a:t>x</a:t>
            </a:r>
            <a:r>
              <a:rPr lang="en-GB" sz="2400" dirty="0" err="1">
                <a:latin typeface="Times New Roman"/>
                <a:cs typeface="Times New Roman"/>
              </a:rPr>
              <a:t>,P</a:t>
            </a:r>
            <a:r>
              <a:rPr lang="en-GB" sz="2400" baseline="-25000" dirty="0" err="1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 ) from (x, y), then make  (P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,P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 ) as new origin.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2.   perform scaling operation relative to new origin.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3.   Add  (</a:t>
            </a:r>
            <a:r>
              <a:rPr lang="en-GB" sz="2400" dirty="0" err="1">
                <a:latin typeface="Times New Roman"/>
                <a:cs typeface="Times New Roman"/>
              </a:rPr>
              <a:t>P</a:t>
            </a:r>
            <a:r>
              <a:rPr lang="en-GB" sz="2400" baseline="-25000" dirty="0" err="1">
                <a:latin typeface="Times New Roman"/>
                <a:cs typeface="Times New Roman"/>
              </a:rPr>
              <a:t>x</a:t>
            </a:r>
            <a:r>
              <a:rPr lang="en-GB" sz="2400" dirty="0" err="1">
                <a:latin typeface="Times New Roman"/>
                <a:cs typeface="Times New Roman"/>
              </a:rPr>
              <a:t>,P</a:t>
            </a:r>
            <a:r>
              <a:rPr lang="en-GB" sz="2400" baseline="-25000" dirty="0" err="1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 ) back to the new (x,y) to compensate for the original substitution.  </a:t>
            </a:r>
          </a:p>
          <a:p>
            <a:pPr marL="342900" indent="-342900"/>
            <a:r>
              <a:rPr lang="en-GB" sz="2400" dirty="0">
                <a:latin typeface="Times New Roman"/>
                <a:cs typeface="Times New Roman"/>
              </a:rPr>
              <a:t>Algebraically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x' = </a:t>
            </a:r>
            <a:r>
              <a:rPr lang="en-GB" sz="2400" dirty="0" err="1">
                <a:latin typeface="Times New Roman"/>
                <a:cs typeface="Times New Roman"/>
              </a:rPr>
              <a:t>S</a:t>
            </a:r>
            <a:r>
              <a:rPr lang="en-GB" sz="2400" baseline="-25000" dirty="0" err="1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 (x- P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) + P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y' = S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 (y- P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>
                <a:latin typeface="Times New Roman"/>
                <a:cs typeface="Times New Roman"/>
              </a:rPr>
              <a:t>) + P</a:t>
            </a:r>
            <a:r>
              <a:rPr lang="en-GB" sz="2400" baseline="-25000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  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Simplifies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x' =  </a:t>
            </a:r>
            <a:r>
              <a:rPr lang="en-GB" sz="2400" dirty="0" err="1">
                <a:latin typeface="Times New Roman"/>
                <a:cs typeface="Times New Roman"/>
              </a:rPr>
              <a:t>S</a:t>
            </a:r>
            <a:r>
              <a:rPr lang="en-GB" sz="2400" baseline="-25000" dirty="0" err="1">
                <a:latin typeface="Times New Roman"/>
                <a:cs typeface="Times New Roman"/>
              </a:rPr>
              <a:t>x</a:t>
            </a:r>
            <a:r>
              <a:rPr lang="en-GB" sz="2400" dirty="0" err="1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 + P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(1 - S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y' =  </a:t>
            </a:r>
            <a:r>
              <a:rPr lang="en-GB" sz="2400" dirty="0" err="1">
                <a:latin typeface="Times New Roman"/>
                <a:cs typeface="Times New Roman"/>
              </a:rPr>
              <a:t>S</a:t>
            </a:r>
            <a:r>
              <a:rPr lang="en-GB" sz="2400" baseline="-25000" dirty="0" err="1">
                <a:latin typeface="Times New Roman"/>
                <a:cs typeface="Times New Roman"/>
              </a:rPr>
              <a:t>y</a:t>
            </a:r>
            <a:r>
              <a:rPr lang="en-GB" sz="2400" dirty="0" err="1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 + P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(1 - S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 dirty="0">
                <a:latin typeface="Times New Roman"/>
                <a:cs typeface="Times New Roman"/>
              </a:rPr>
              <a:t>)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baseline="-25000" dirty="0">
                <a:latin typeface="Times New Roman"/>
                <a:cs typeface="Times New Roman"/>
              </a:rPr>
              <a:t>        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66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E37-B960-422C-99FF-D8653D5D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75"/>
            <a:ext cx="11229975" cy="5780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Matrix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x'             S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     0     P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(1-S</a:t>
            </a:r>
            <a:r>
              <a:rPr lang="en-GB" sz="2400" baseline="-25000" dirty="0">
                <a:latin typeface="Times New Roman"/>
                <a:cs typeface="Times New Roman"/>
              </a:rPr>
              <a:t>x</a:t>
            </a:r>
            <a:r>
              <a:rPr lang="en-GB" sz="2400" dirty="0">
                <a:latin typeface="Times New Roman"/>
                <a:cs typeface="Times New Roman"/>
              </a:rPr>
              <a:t>)           x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y'             0      S</a:t>
            </a:r>
            <a:r>
              <a:rPr lang="en-GB" sz="2400" baseline="-25000" dirty="0">
                <a:latin typeface="Times New Roman"/>
                <a:cs typeface="Times New Roman"/>
              </a:rPr>
              <a:t>y</a:t>
            </a:r>
            <a:r>
              <a:rPr lang="en-GB" sz="2400">
                <a:latin typeface="Times New Roman"/>
                <a:cs typeface="Times New Roman"/>
              </a:rPr>
              <a:t>    P</a:t>
            </a:r>
            <a:r>
              <a:rPr lang="en-GB" sz="2400" baseline="-25000">
                <a:latin typeface="Times New Roman"/>
                <a:cs typeface="Times New Roman"/>
              </a:rPr>
              <a:t>y</a:t>
            </a:r>
            <a:r>
              <a:rPr lang="en-GB" sz="2400">
                <a:latin typeface="Times New Roman"/>
                <a:cs typeface="Times New Roman"/>
              </a:rPr>
              <a:t>(1-S</a:t>
            </a:r>
            <a:r>
              <a:rPr lang="en-GB" sz="2400" baseline="-25000">
                <a:latin typeface="Times New Roman"/>
                <a:cs typeface="Times New Roman"/>
              </a:rPr>
              <a:t>y</a:t>
            </a:r>
            <a:r>
              <a:rPr lang="en-GB" sz="2400">
                <a:latin typeface="Times New Roman"/>
                <a:cs typeface="Times New Roman"/>
              </a:rPr>
              <a:t>)           y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1              0      0          1                 1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Example :</a:t>
            </a: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To scale a shape by 4 relative to the point (1,1) the matrix is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 </a:t>
            </a:r>
            <a:r>
              <a:rPr lang="en-GB" sz="2400" dirty="0">
                <a:latin typeface="Times"/>
                <a:cs typeface="Times"/>
              </a:rPr>
              <a:t>x'             4    0    1(1-4)         x                              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  <a:r>
              <a:rPr lang="en-GB" sz="2400">
                <a:latin typeface="Times"/>
                <a:cs typeface="Times"/>
              </a:rPr>
              <a:t>x'             4    0    -3           x</a:t>
            </a: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 y'             0    4    1(1-4)         y             or               y'             0    4    -3           y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Times"/>
                <a:cs typeface="Times"/>
              </a:rPr>
              <a:t>          1              0    0        1            1                                1              0    0     1           1</a:t>
            </a: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"/>
              <a:ea typeface="+mn-lt"/>
              <a:cs typeface="Times"/>
            </a:endParaRP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47B71565-1F51-4BA1-9276-5BFCCCB675DB}"/>
              </a:ext>
            </a:extLst>
          </p:cNvPr>
          <p:cNvSpPr/>
          <p:nvPr/>
        </p:nvSpPr>
        <p:spPr>
          <a:xfrm>
            <a:off x="1438275" y="885825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B29A45B6-278C-47B7-B6C7-E04480241D6D}"/>
              </a:ext>
            </a:extLst>
          </p:cNvPr>
          <p:cNvSpPr/>
          <p:nvPr/>
        </p:nvSpPr>
        <p:spPr>
          <a:xfrm>
            <a:off x="5695950" y="828675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50047DE4-9F32-461F-A328-8E096DDC5848}"/>
              </a:ext>
            </a:extLst>
          </p:cNvPr>
          <p:cNvSpPr/>
          <p:nvPr/>
        </p:nvSpPr>
        <p:spPr>
          <a:xfrm>
            <a:off x="2752725" y="885824"/>
            <a:ext cx="245745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4FF6C7F9-6273-4227-818B-5DC90999014B}"/>
              </a:ext>
            </a:extLst>
          </p:cNvPr>
          <p:cNvSpPr/>
          <p:nvPr/>
        </p:nvSpPr>
        <p:spPr>
          <a:xfrm>
            <a:off x="2266950" y="1466850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750A1255-EB92-4815-B078-F2665363AC3D}"/>
              </a:ext>
            </a:extLst>
          </p:cNvPr>
          <p:cNvSpPr/>
          <p:nvPr/>
        </p:nvSpPr>
        <p:spPr>
          <a:xfrm>
            <a:off x="1476374" y="4067175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7EC8A94E-8FA0-4650-ABD7-A5D97DE37C9C}"/>
              </a:ext>
            </a:extLst>
          </p:cNvPr>
          <p:cNvSpPr/>
          <p:nvPr/>
        </p:nvSpPr>
        <p:spPr>
          <a:xfrm>
            <a:off x="5000624" y="4019550"/>
            <a:ext cx="609600" cy="16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F32DFEE8-7A39-4FF6-AA93-BD3DB3D3F20C}"/>
              </a:ext>
            </a:extLst>
          </p:cNvPr>
          <p:cNvSpPr/>
          <p:nvPr/>
        </p:nvSpPr>
        <p:spPr>
          <a:xfrm>
            <a:off x="2752724" y="3962399"/>
            <a:ext cx="1943100" cy="16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0B7B05B2-6516-485E-8C30-D8A96C50057D}"/>
              </a:ext>
            </a:extLst>
          </p:cNvPr>
          <p:cNvSpPr/>
          <p:nvPr/>
        </p:nvSpPr>
        <p:spPr>
          <a:xfrm>
            <a:off x="2305049" y="4648199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C8A19CCC-2460-4FD7-ACC4-E7D5135F8803}"/>
              </a:ext>
            </a:extLst>
          </p:cNvPr>
          <p:cNvSpPr/>
          <p:nvPr/>
        </p:nvSpPr>
        <p:spPr>
          <a:xfrm>
            <a:off x="7524749" y="4095749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005EE68F-79A2-4F3C-AD64-6D9F67948F5D}"/>
              </a:ext>
            </a:extLst>
          </p:cNvPr>
          <p:cNvSpPr/>
          <p:nvPr/>
        </p:nvSpPr>
        <p:spPr>
          <a:xfrm>
            <a:off x="10763249" y="4124325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A9FB7874-C83B-4F1A-AD95-A00B91EAD497}"/>
              </a:ext>
            </a:extLst>
          </p:cNvPr>
          <p:cNvSpPr/>
          <p:nvPr/>
        </p:nvSpPr>
        <p:spPr>
          <a:xfrm>
            <a:off x="8858249" y="4067174"/>
            <a:ext cx="14954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46132024-EAB0-4036-AE2C-423C2DA179AF}"/>
              </a:ext>
            </a:extLst>
          </p:cNvPr>
          <p:cNvSpPr/>
          <p:nvPr/>
        </p:nvSpPr>
        <p:spPr>
          <a:xfrm>
            <a:off x="8353424" y="4676774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6465-4152-4945-B363-F6E65CB8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84175"/>
            <a:ext cx="10515600" cy="544513"/>
          </a:xfrm>
        </p:spPr>
        <p:txBody>
          <a:bodyPr>
            <a:normAutofit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2D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D63A-7AC2-4E58-9FE2-960FB22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282700"/>
            <a:ext cx="10515600" cy="4979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Calibri" panose="020F0502020204030204"/>
              </a:rPr>
              <a:t>Matrix notation for reflecting about the </a:t>
            </a:r>
            <a:r>
              <a:rPr lang="en-GB" sz="2400" b="1">
                <a:latin typeface="Times New Roman"/>
                <a:cs typeface="Calibri" panose="020F0502020204030204"/>
              </a:rPr>
              <a:t>y-axis </a:t>
            </a:r>
            <a:r>
              <a:rPr lang="en-GB" sz="2400">
                <a:latin typeface="Times New Roman"/>
                <a:cs typeface="Calibri" panose="020F0502020204030204"/>
              </a:rPr>
              <a:t>is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          </a:t>
            </a:r>
            <a:r>
              <a:rPr lang="en-GB">
                <a:latin typeface="Times"/>
                <a:cs typeface="Times"/>
              </a:rPr>
              <a:t>x'            -1    0    0           x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 y'             0    1    0           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 1              0    0    1           1 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"/>
              </a:rPr>
              <a:t>About </a:t>
            </a:r>
            <a:r>
              <a:rPr lang="en-GB" sz="2400" b="1">
                <a:latin typeface="Times New Roman"/>
                <a:cs typeface="Times"/>
              </a:rPr>
              <a:t>x-axis</a:t>
            </a:r>
            <a:r>
              <a:rPr lang="en-GB" sz="2400" dirty="0">
                <a:latin typeface="Times New Roman"/>
                <a:cs typeface="Times"/>
              </a:rPr>
              <a:t> </a:t>
            </a:r>
            <a:endParaRPr lang="en-GB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 x'            1     0    0           x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 y'            0    -1    0           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latin typeface="Times"/>
                <a:cs typeface="Times"/>
              </a:rPr>
              <a:t>          1             0     0    1           1</a:t>
            </a:r>
            <a:endParaRPr lang="en-GB"/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endParaRPr lang="en-GB" dirty="0">
              <a:latin typeface="Times"/>
              <a:cs typeface="Times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58A4B760-6E6B-4177-9EFC-7ADF39CFF4C7}"/>
              </a:ext>
            </a:extLst>
          </p:cNvPr>
          <p:cNvSpPr/>
          <p:nvPr/>
        </p:nvSpPr>
        <p:spPr>
          <a:xfrm>
            <a:off x="2333625" y="1790700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7FE4BFDC-B140-440D-BF5E-5D5425891391}"/>
              </a:ext>
            </a:extLst>
          </p:cNvPr>
          <p:cNvSpPr/>
          <p:nvPr/>
        </p:nvSpPr>
        <p:spPr>
          <a:xfrm>
            <a:off x="5991225" y="1733550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3280EAEA-2262-4853-89AD-4DBB6F8F424F}"/>
              </a:ext>
            </a:extLst>
          </p:cNvPr>
          <p:cNvSpPr/>
          <p:nvPr/>
        </p:nvSpPr>
        <p:spPr>
          <a:xfrm>
            <a:off x="3514725" y="1733549"/>
            <a:ext cx="192405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7E595887-35ED-40DD-8152-C2E0C7BC3D68}"/>
              </a:ext>
            </a:extLst>
          </p:cNvPr>
          <p:cNvSpPr/>
          <p:nvPr/>
        </p:nvSpPr>
        <p:spPr>
          <a:xfrm>
            <a:off x="3028950" y="2314575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18D2B354-E1F5-47D7-BEFF-6F5FBBEC0C78}"/>
              </a:ext>
            </a:extLst>
          </p:cNvPr>
          <p:cNvSpPr/>
          <p:nvPr/>
        </p:nvSpPr>
        <p:spPr>
          <a:xfrm>
            <a:off x="2352675" y="4248150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C0084CF2-89C6-4F6B-98F5-C8B1FFFF3054}"/>
              </a:ext>
            </a:extLst>
          </p:cNvPr>
          <p:cNvSpPr/>
          <p:nvPr/>
        </p:nvSpPr>
        <p:spPr>
          <a:xfrm>
            <a:off x="5972175" y="4219575"/>
            <a:ext cx="60960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A47A4B53-EF99-4123-A4CA-F956E1887688}"/>
              </a:ext>
            </a:extLst>
          </p:cNvPr>
          <p:cNvSpPr/>
          <p:nvPr/>
        </p:nvSpPr>
        <p:spPr>
          <a:xfrm>
            <a:off x="3533775" y="4181474"/>
            <a:ext cx="192405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5AE1B573-5ED8-4428-A066-4F865360AF18}"/>
              </a:ext>
            </a:extLst>
          </p:cNvPr>
          <p:cNvSpPr/>
          <p:nvPr/>
        </p:nvSpPr>
        <p:spPr>
          <a:xfrm>
            <a:off x="3048000" y="4772025"/>
            <a:ext cx="4476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7DE9-CF76-4C3D-ACB8-7C667CF0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549275"/>
            <a:ext cx="11449050" cy="5627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If we have to make reflection about vertical or horizontal axis we have to perform 3 steps: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1. Subtract 1 from x-coordinate.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2. We perform reflection by reversing the sign of modified x coordinate.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3. finally add 1 to the reflected coordinate to compensate for the original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subtraction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 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x</a:t>
            </a:r>
            <a:r>
              <a:rPr lang="en-GB" sz="2400" baseline="-25000" dirty="0">
                <a:latin typeface="Times New Roman"/>
                <a:cs typeface="Times New Roman"/>
              </a:rPr>
              <a:t>1</a:t>
            </a:r>
            <a:r>
              <a:rPr lang="en-GB" sz="2400" dirty="0">
                <a:latin typeface="Times New Roman"/>
                <a:cs typeface="Times New Roman"/>
              </a:rPr>
              <a:t> = x – 1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x</a:t>
            </a:r>
            <a:r>
              <a:rPr lang="en-GB" sz="2400" baseline="-25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 = - (x - 1)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x</a:t>
            </a:r>
            <a:r>
              <a:rPr lang="en-GB" sz="2400" baseline="-25000" dirty="0">
                <a:latin typeface="Times New Roman"/>
                <a:cs typeface="Times New Roman"/>
              </a:rPr>
              <a:t>3</a:t>
            </a:r>
            <a:r>
              <a:rPr lang="en-GB" sz="2400" dirty="0">
                <a:latin typeface="Times New Roman"/>
                <a:cs typeface="Times New Roman"/>
              </a:rPr>
              <a:t> = - (x – 1) + 1                </a:t>
            </a:r>
            <a:r>
              <a:rPr lang="en-GB" sz="2400" b="1" dirty="0">
                <a:latin typeface="Times New Roman"/>
                <a:cs typeface="Times New Roman"/>
              </a:rPr>
              <a:t>or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Which simplify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x' = - x + 2</a:t>
            </a: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y' = y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435A3-BC34-4F7E-8AA3-4FF937E64C8D}"/>
              </a:ext>
            </a:extLst>
          </p:cNvPr>
          <p:cNvSpPr txBox="1"/>
          <p:nvPr/>
        </p:nvSpPr>
        <p:spPr>
          <a:xfrm>
            <a:off x="5191125" y="3619500"/>
            <a:ext cx="5419725" cy="1715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>
                <a:latin typeface="Calibri"/>
                <a:cs typeface="Calibri"/>
              </a:rPr>
              <a:t>       </a:t>
            </a:r>
            <a:r>
              <a:rPr lang="en-GB" sz="2400" dirty="0">
                <a:latin typeface="Calibri"/>
                <a:cs typeface="Calibri"/>
              </a:rPr>
              <a:t>     </a:t>
            </a:r>
            <a:r>
              <a:rPr lang="en-GB" sz="2400">
                <a:latin typeface="Times"/>
                <a:cs typeface="Times"/>
              </a:rPr>
              <a:t>x'            -1    0    2           x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"/>
                <a:cs typeface="Times"/>
              </a:rPr>
              <a:t>          y'             0    1    0           y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"/>
                <a:cs typeface="Times"/>
              </a:rPr>
              <a:t>          1              0    0    1           1 </a:t>
            </a:r>
            <a:endParaRPr lang="en-GB" sz="2400">
              <a:ea typeface="+mn-lt"/>
              <a:cs typeface="+mn-lt"/>
            </a:endParaRPr>
          </a:p>
          <a:p>
            <a:pPr algn="l"/>
            <a:endParaRPr lang="en-GB" sz="2400" dirty="0">
              <a:cs typeface="Calibri"/>
            </a:endParaRP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0F64BBAE-252C-4C0E-A712-B3BE92E07D07}"/>
              </a:ext>
            </a:extLst>
          </p:cNvPr>
          <p:cNvSpPr/>
          <p:nvPr/>
        </p:nvSpPr>
        <p:spPr>
          <a:xfrm>
            <a:off x="5800725" y="3562350"/>
            <a:ext cx="5048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D6EC2209-E77B-49BF-B400-5BDAD2B08FCC}"/>
              </a:ext>
            </a:extLst>
          </p:cNvPr>
          <p:cNvSpPr/>
          <p:nvPr/>
        </p:nvSpPr>
        <p:spPr>
          <a:xfrm>
            <a:off x="8963025" y="3552825"/>
            <a:ext cx="5048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8389E8E2-5FD3-44AF-9DC7-5B4E7F110749}"/>
              </a:ext>
            </a:extLst>
          </p:cNvPr>
          <p:cNvSpPr/>
          <p:nvPr/>
        </p:nvSpPr>
        <p:spPr>
          <a:xfrm>
            <a:off x="6981825" y="3505199"/>
            <a:ext cx="159067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05CD0AE1-32EC-4677-925A-31B86BC36532}"/>
              </a:ext>
            </a:extLst>
          </p:cNvPr>
          <p:cNvSpPr/>
          <p:nvPr/>
        </p:nvSpPr>
        <p:spPr>
          <a:xfrm>
            <a:off x="6496050" y="4086225"/>
            <a:ext cx="3714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1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AAC1-255B-487B-B88F-A9EBFA9F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025"/>
            <a:ext cx="10515600" cy="5722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If we have to reflect about </a:t>
            </a:r>
            <a:r>
              <a:rPr lang="en-GB" b="1">
                <a:cs typeface="Calibri"/>
              </a:rPr>
              <a:t>y axis</a:t>
            </a:r>
          </a:p>
          <a:p>
            <a:pPr marL="0" indent="0">
              <a:buNone/>
            </a:pPr>
            <a:r>
              <a:rPr lang="en-GB" b="1" dirty="0">
                <a:cs typeface="Calibri"/>
              </a:rPr>
              <a:t>         </a:t>
            </a:r>
            <a:r>
              <a:rPr lang="en-GB" dirty="0">
                <a:cs typeface="Calibri"/>
              </a:rPr>
              <a:t>y</a:t>
            </a:r>
            <a:r>
              <a:rPr lang="en-GB" b="1" dirty="0">
                <a:cs typeface="Calibri"/>
              </a:rPr>
              <a:t> = </a:t>
            </a:r>
            <a:r>
              <a:rPr lang="en-GB">
                <a:cs typeface="Calibri"/>
              </a:rPr>
              <a:t>a</a:t>
            </a:r>
            <a:r>
              <a:rPr lang="en-GB" baseline="-25000">
                <a:cs typeface="Calibri"/>
              </a:rPr>
              <a:t>x</a:t>
            </a:r>
            <a:r>
              <a:rPr lang="en-GB" dirty="0">
                <a:cs typeface="Calibri"/>
              </a:rPr>
              <a:t> </a:t>
            </a:r>
            <a:endParaRPr lang="en-GB" baseline="-25000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      x' = - ( x - </a:t>
            </a:r>
            <a:r>
              <a:rPr lang="en-GB" dirty="0">
                <a:ea typeface="+mn-lt"/>
                <a:cs typeface="+mn-lt"/>
              </a:rPr>
              <a:t>a</a:t>
            </a:r>
            <a:r>
              <a:rPr lang="en-GB" baseline="-25000" dirty="0">
                <a:ea typeface="+mn-lt"/>
                <a:cs typeface="+mn-lt"/>
              </a:rPr>
              <a:t>x</a:t>
            </a:r>
            <a:r>
              <a:rPr lang="en-GB">
                <a:ea typeface="+mn-lt"/>
                <a:cs typeface="+mn-lt"/>
              </a:rPr>
              <a:t>) + a</a:t>
            </a:r>
            <a:r>
              <a:rPr lang="en-GB" baseline="-25000">
                <a:ea typeface="+mn-lt"/>
                <a:cs typeface="+mn-lt"/>
              </a:rPr>
              <a:t>x</a:t>
            </a:r>
            <a:r>
              <a:rPr lang="en-GB" dirty="0">
                <a:ea typeface="+mn-lt"/>
                <a:cs typeface="+mn-lt"/>
              </a:rPr>
              <a:t>            </a:t>
            </a:r>
            <a:r>
              <a:rPr lang="en-GB" b="1">
                <a:ea typeface="+mn-lt"/>
                <a:cs typeface="+mn-lt"/>
              </a:rPr>
              <a:t>or   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= - x + 2a</a:t>
            </a:r>
            <a:r>
              <a:rPr lang="en-GB" baseline="-25000">
                <a:cs typeface="Calibri"/>
              </a:rPr>
              <a:t>x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        y' = y</a:t>
            </a:r>
            <a:endParaRPr lang="en-GB"/>
          </a:p>
          <a:p>
            <a:pPr marL="0" indent="0">
              <a:buNone/>
            </a:pPr>
            <a:r>
              <a:rPr lang="en-GB" dirty="0">
                <a:cs typeface="Calibri"/>
              </a:rPr>
              <a:t>    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If we have to reflect a point about </a:t>
            </a:r>
            <a:r>
              <a:rPr lang="en-GB" b="1">
                <a:ea typeface="+mn-lt"/>
                <a:cs typeface="+mn-lt"/>
              </a:rPr>
              <a:t>x axis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         </a:t>
            </a:r>
            <a:r>
              <a:rPr lang="en-GB">
                <a:ea typeface="+mn-lt"/>
                <a:cs typeface="+mn-lt"/>
              </a:rPr>
              <a:t>y</a:t>
            </a:r>
            <a:r>
              <a:rPr lang="en-GB" b="1">
                <a:ea typeface="+mn-lt"/>
                <a:cs typeface="+mn-lt"/>
              </a:rPr>
              <a:t> = </a:t>
            </a:r>
            <a:r>
              <a:rPr lang="en-GB">
                <a:ea typeface="+mn-lt"/>
                <a:cs typeface="+mn-lt"/>
              </a:rPr>
              <a:t>a</a:t>
            </a:r>
            <a:r>
              <a:rPr lang="en-GB" baseline="-25000">
                <a:ea typeface="+mn-lt"/>
                <a:cs typeface="+mn-lt"/>
              </a:rPr>
              <a:t>y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     x' =</a:t>
            </a:r>
            <a:r>
              <a:rPr lang="en-GB">
                <a:cs typeface="Calibri"/>
              </a:rPr>
              <a:t> x                                </a:t>
            </a:r>
            <a:r>
              <a:rPr lang="en-GB" b="1" dirty="0">
                <a:cs typeface="Calibri"/>
              </a:rPr>
              <a:t>or  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     y' = - ( y - a</a:t>
            </a:r>
            <a:r>
              <a:rPr lang="en-GB" baseline="-25000">
                <a:ea typeface="+mn-lt"/>
                <a:cs typeface="+mn-lt"/>
              </a:rPr>
              <a:t>y</a:t>
            </a:r>
            <a:r>
              <a:rPr lang="en-GB">
                <a:ea typeface="+mn-lt"/>
                <a:cs typeface="+mn-lt"/>
              </a:rPr>
              <a:t>) + a</a:t>
            </a:r>
            <a:r>
              <a:rPr lang="en-GB" baseline="-25000">
                <a:ea typeface="+mn-lt"/>
                <a:cs typeface="+mn-lt"/>
              </a:rPr>
              <a:t>y</a:t>
            </a:r>
            <a:r>
              <a:rPr lang="en-GB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= - y + 2a</a:t>
            </a:r>
            <a:r>
              <a:rPr lang="en-GB" baseline="-25000">
                <a:cs typeface="Calibri"/>
              </a:rPr>
              <a:t>y</a:t>
            </a:r>
            <a:r>
              <a:rPr lang="en-GB" dirty="0">
                <a:cs typeface="Calibri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A627C-ED43-4FA9-AEEF-20E433F522B7}"/>
              </a:ext>
            </a:extLst>
          </p:cNvPr>
          <p:cNvSpPr txBox="1"/>
          <p:nvPr/>
        </p:nvSpPr>
        <p:spPr>
          <a:xfrm>
            <a:off x="6096000" y="1247775"/>
            <a:ext cx="5419725" cy="1715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>
                <a:latin typeface="Calibri"/>
                <a:cs typeface="Calibri"/>
              </a:rPr>
              <a:t>       </a:t>
            </a:r>
            <a:r>
              <a:rPr lang="en-GB" sz="2400" dirty="0">
                <a:latin typeface="Calibri"/>
                <a:cs typeface="Calibri"/>
              </a:rPr>
              <a:t>     </a:t>
            </a:r>
            <a:r>
              <a:rPr lang="en-GB" sz="2400" dirty="0">
                <a:latin typeface="Times"/>
                <a:cs typeface="Times"/>
              </a:rPr>
              <a:t>x'            -1    0    2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baseline="-25000" dirty="0">
                <a:latin typeface="Calibri"/>
                <a:cs typeface="Calibri"/>
              </a:rPr>
              <a:t>x</a:t>
            </a:r>
            <a:r>
              <a:rPr lang="en-GB" sz="2400">
                <a:latin typeface="Times"/>
                <a:cs typeface="Times"/>
              </a:rPr>
              <a:t>         x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"/>
                <a:cs typeface="Times"/>
              </a:rPr>
              <a:t>          y'             0    1     0           y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"/>
                <a:cs typeface="Times"/>
              </a:rPr>
              <a:t>          1              0    0     1           1 </a:t>
            </a:r>
            <a:endParaRPr lang="en-GB" sz="2400">
              <a:ea typeface="+mn-lt"/>
              <a:cs typeface="+mn-lt"/>
            </a:endParaRPr>
          </a:p>
          <a:p>
            <a:pPr algn="l"/>
            <a:endParaRPr lang="en-GB" sz="2400" dirty="0">
              <a:cs typeface="Calibri"/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9BAFFE4-C1A6-470F-9E87-7DF34F964DAA}"/>
              </a:ext>
            </a:extLst>
          </p:cNvPr>
          <p:cNvSpPr/>
          <p:nvPr/>
        </p:nvSpPr>
        <p:spPr>
          <a:xfrm>
            <a:off x="6715125" y="1238250"/>
            <a:ext cx="5048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D0737BCE-E2C9-4ACB-8A74-FCF8F6788F30}"/>
              </a:ext>
            </a:extLst>
          </p:cNvPr>
          <p:cNvSpPr/>
          <p:nvPr/>
        </p:nvSpPr>
        <p:spPr>
          <a:xfrm>
            <a:off x="9877425" y="1238250"/>
            <a:ext cx="5810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35B853C-E742-4BE7-8507-AFD92F8D1073}"/>
              </a:ext>
            </a:extLst>
          </p:cNvPr>
          <p:cNvSpPr/>
          <p:nvPr/>
        </p:nvSpPr>
        <p:spPr>
          <a:xfrm>
            <a:off x="7896225" y="1181099"/>
            <a:ext cx="159067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64C00941-6FF3-47D0-9E44-F8A7B7B50F78}"/>
              </a:ext>
            </a:extLst>
          </p:cNvPr>
          <p:cNvSpPr/>
          <p:nvPr/>
        </p:nvSpPr>
        <p:spPr>
          <a:xfrm>
            <a:off x="7410450" y="1762125"/>
            <a:ext cx="3714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C1AC7-E765-4483-8E34-7FDCAA9DF4C7}"/>
              </a:ext>
            </a:extLst>
          </p:cNvPr>
          <p:cNvSpPr txBox="1"/>
          <p:nvPr/>
        </p:nvSpPr>
        <p:spPr>
          <a:xfrm>
            <a:off x="6038849" y="4514850"/>
            <a:ext cx="5419725" cy="1715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>
                <a:latin typeface="Calibri"/>
                <a:cs typeface="Calibri"/>
              </a:rPr>
              <a:t>       </a:t>
            </a:r>
            <a:r>
              <a:rPr lang="en-GB" sz="2400" dirty="0">
                <a:latin typeface="Calibri"/>
                <a:cs typeface="Calibri"/>
              </a:rPr>
              <a:t>     </a:t>
            </a:r>
            <a:r>
              <a:rPr lang="en-GB" sz="2400">
                <a:latin typeface="Times"/>
                <a:cs typeface="Times"/>
              </a:rPr>
              <a:t>x'             1     0      0          x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latin typeface="Times"/>
                <a:cs typeface="Times"/>
              </a:rPr>
              <a:t>          y'             0    -1     2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baseline="-25000" dirty="0">
                <a:latin typeface="Calibri"/>
                <a:cs typeface="Calibri"/>
              </a:rPr>
              <a:t>y</a:t>
            </a:r>
            <a:r>
              <a:rPr lang="en-GB" sz="2400">
                <a:latin typeface="Times"/>
                <a:cs typeface="Times"/>
              </a:rPr>
              <a:t>        y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latin typeface="Times"/>
                <a:cs typeface="Times"/>
              </a:rPr>
              <a:t>          1              0     0      1          1 </a:t>
            </a:r>
            <a:endParaRPr lang="en-GB" sz="2400">
              <a:ea typeface="+mn-lt"/>
              <a:cs typeface="+mn-lt"/>
            </a:endParaRPr>
          </a:p>
          <a:p>
            <a:pPr algn="l"/>
            <a:endParaRPr lang="en-GB" sz="2400" dirty="0">
              <a:cs typeface="Calibri"/>
            </a:endParaRP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7E6CD1EA-B3CB-4437-B648-AD49BA1DC765}"/>
              </a:ext>
            </a:extLst>
          </p:cNvPr>
          <p:cNvSpPr/>
          <p:nvPr/>
        </p:nvSpPr>
        <p:spPr>
          <a:xfrm>
            <a:off x="6715125" y="4476749"/>
            <a:ext cx="5048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F3A760CF-1057-4A9A-97E3-2102D2822B41}"/>
              </a:ext>
            </a:extLst>
          </p:cNvPr>
          <p:cNvSpPr/>
          <p:nvPr/>
        </p:nvSpPr>
        <p:spPr>
          <a:xfrm>
            <a:off x="9934575" y="4476749"/>
            <a:ext cx="581025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7098884D-F7EE-48BB-B365-5B9A1368EA91}"/>
              </a:ext>
            </a:extLst>
          </p:cNvPr>
          <p:cNvSpPr/>
          <p:nvPr/>
        </p:nvSpPr>
        <p:spPr>
          <a:xfrm>
            <a:off x="7896224" y="4419599"/>
            <a:ext cx="1771650" cy="14954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CD19D655-ED4E-44CD-A5A2-469B85D604FD}"/>
              </a:ext>
            </a:extLst>
          </p:cNvPr>
          <p:cNvSpPr/>
          <p:nvPr/>
        </p:nvSpPr>
        <p:spPr>
          <a:xfrm>
            <a:off x="7410449" y="5000625"/>
            <a:ext cx="371475" cy="21907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Homogeneous Coordinates</vt:lpstr>
      <vt:lpstr>PowerPoint Presentation</vt:lpstr>
      <vt:lpstr>2D Translation </vt:lpstr>
      <vt:lpstr>2D Scaling</vt:lpstr>
      <vt:lpstr>PowerPoint Presentation</vt:lpstr>
      <vt:lpstr>PowerPoint Presentation</vt:lpstr>
      <vt:lpstr>2D Reflection</vt:lpstr>
      <vt:lpstr>PowerPoint Presentation</vt:lpstr>
      <vt:lpstr>PowerPoint Presentation</vt:lpstr>
      <vt:lpstr>2D Shearing</vt:lpstr>
      <vt:lpstr>2D Rotation </vt:lpstr>
      <vt:lpstr>PowerPoint Presentation</vt:lpstr>
      <vt:lpstr>PowerPoint Presentation</vt:lpstr>
      <vt:lpstr>PowerPoint Presentation</vt:lpstr>
      <vt:lpstr>3D Transformation  3D Translation</vt:lpstr>
      <vt:lpstr>3D Scaling</vt:lpstr>
      <vt:lpstr>PowerPoint Presentation</vt:lpstr>
      <vt:lpstr>3D Rotation</vt:lpstr>
      <vt:lpstr>PowerPoint Presentation</vt:lpstr>
      <vt:lpstr>PowerPoint Presentation</vt:lpstr>
      <vt:lpstr>Change of axis </vt:lpstr>
      <vt:lpstr>Rectangular shifting </vt:lpstr>
      <vt:lpstr>Rotational Shifting</vt:lpstr>
      <vt:lpstr>Rotational Shifting</vt:lpstr>
      <vt:lpstr>PowerPoint Presentation</vt:lpstr>
      <vt:lpstr>PowerPoint Presentation</vt:lpstr>
      <vt:lpstr>PowerPoint Presentation</vt:lpstr>
      <vt:lpstr>Direction cosine</vt:lpstr>
      <vt:lpstr>Determinant </vt:lpstr>
      <vt:lpstr>PowerPoint Presentation</vt:lpstr>
      <vt:lpstr>Transforming Vectors</vt:lpstr>
      <vt:lpstr>PowerPoint Presentation</vt:lpstr>
      <vt:lpstr>Perspective Projection</vt:lpstr>
      <vt:lpstr>PowerPoint Presentation</vt:lpstr>
      <vt:lpstr>PowerPoint Presentation</vt:lpstr>
      <vt:lpstr>PowerPoint Presentation</vt:lpstr>
      <vt:lpstr>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2946</cp:revision>
  <dcterms:created xsi:type="dcterms:W3CDTF">2013-07-15T20:26:40Z</dcterms:created>
  <dcterms:modified xsi:type="dcterms:W3CDTF">2020-07-20T13:07:08Z</dcterms:modified>
</cp:coreProperties>
</file>