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AAC05-DB5D-4C9C-A788-A995060020AE}" v="1526" dt="2020-06-25T19:18:45.409"/>
    <p1510:client id="{217D1977-FBED-4688-BD1D-44AE3E5CB3B9}" v="1213" dt="2020-06-25T18:13:45.040"/>
    <p1510:client id="{5B6E0963-5434-4154-AEF5-1399E02083F9}" v="1098" dt="2020-06-22T15:11:50.310"/>
    <p1510:client id="{72AA2C11-76BB-4095-90C2-8B7AD1CAB410}" v="3" dt="2020-07-06T17:18:51.165"/>
    <p1510:client id="{BF7CA450-C747-4ED0-A258-32D1D19FBEA4}" v="1333" dt="2020-06-23T18:20:2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104" y="187269"/>
            <a:ext cx="9144000" cy="1023699"/>
          </a:xfrm>
        </p:spPr>
        <p:txBody>
          <a:bodyPr>
            <a:normAutofit/>
          </a:bodyPr>
          <a:lstStyle/>
          <a:p>
            <a:pPr algn="l"/>
            <a:r>
              <a:rPr lang="en-GB" sz="2800" b="1" u="sng">
                <a:latin typeface="Times New Roman"/>
                <a:cs typeface="Times New Roman"/>
              </a:rPr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755" y="1718405"/>
            <a:ext cx="10058400" cy="4789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Char char="•"/>
            </a:pPr>
            <a:r>
              <a:rPr lang="en-GB">
                <a:latin typeface="Times New Roman"/>
                <a:cs typeface="Times New Roman"/>
              </a:rPr>
              <a:t>Used for </a:t>
            </a:r>
            <a:endParaRPr lang="en-US"/>
          </a:p>
          <a:p>
            <a:pPr algn="l"/>
            <a:r>
              <a:rPr lang="en-GB" b="1">
                <a:latin typeface="Times New Roman"/>
                <a:cs typeface="Times New Roman"/>
              </a:rPr>
              <a:t>               Translating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algn="l"/>
            <a:r>
              <a:rPr lang="en-GB">
                <a:latin typeface="Times New Roman"/>
                <a:cs typeface="Times New Roman"/>
              </a:rPr>
              <a:t>               </a:t>
            </a:r>
            <a:r>
              <a:rPr lang="en-GB" b="1">
                <a:latin typeface="Times New Roman"/>
                <a:cs typeface="Times New Roman"/>
              </a:rPr>
              <a:t>Rotating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algn="l"/>
            <a:r>
              <a:rPr lang="en-GB" b="1">
                <a:latin typeface="Times New Roman"/>
                <a:cs typeface="Times New Roman"/>
              </a:rPr>
              <a:t>               Scaling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algn="l"/>
            <a:r>
              <a:rPr lang="en-GB">
                <a:latin typeface="Times New Roman"/>
                <a:cs typeface="Times New Roman"/>
              </a:rPr>
              <a:t>               </a:t>
            </a:r>
            <a:r>
              <a:rPr lang="en-GB" b="1">
                <a:latin typeface="Times New Roman"/>
                <a:cs typeface="Times New Roman"/>
              </a:rPr>
              <a:t>Reflecting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algn="l"/>
            <a:r>
              <a:rPr lang="en-GB">
                <a:latin typeface="Times New Roman"/>
                <a:cs typeface="Times New Roman"/>
              </a:rPr>
              <a:t>               </a:t>
            </a:r>
            <a:r>
              <a:rPr lang="en-GB" b="1">
                <a:latin typeface="Times New Roman"/>
                <a:cs typeface="Times New Roman"/>
              </a:rPr>
              <a:t>Shearing  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algn="l"/>
            <a:r>
              <a:rPr lang="en-GB">
                <a:latin typeface="Times New Roman"/>
                <a:cs typeface="Times New Roman"/>
              </a:rPr>
              <a:t>              the shapes of object.</a:t>
            </a:r>
            <a:endParaRPr lang="en-GB">
              <a:cs typeface="Calibri" panose="020F0502020204030204"/>
            </a:endParaRPr>
          </a:p>
          <a:p>
            <a:pPr algn="l"/>
            <a:endParaRPr lang="en-GB">
              <a:latin typeface="Times New Roman"/>
              <a:cs typeface="Times New Roman"/>
            </a:endParaRPr>
          </a:p>
          <a:p>
            <a:pPr marL="457200" indent="-457200" algn="l">
              <a:buChar char="•"/>
            </a:pPr>
            <a:r>
              <a:rPr lang="en-GB">
                <a:latin typeface="Times New Roman"/>
                <a:cs typeface="Times New Roman"/>
              </a:rPr>
              <a:t>You can also apply different effects on object by changing their coordinate values.</a:t>
            </a:r>
          </a:p>
          <a:p>
            <a:pPr marL="457200" indent="-457200" algn="l">
              <a:buChar char="•"/>
            </a:pPr>
            <a:endParaRPr lang="en-GB">
              <a:latin typeface="Times New Roman"/>
              <a:cs typeface="Times New Roman"/>
            </a:endParaRPr>
          </a:p>
          <a:p>
            <a:pPr marL="457200" indent="-457200" algn="l">
              <a:buChar char="•"/>
            </a:pPr>
            <a:endParaRPr lang="en-GB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0E0-29AF-4AAC-9B7E-203379CF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339725"/>
            <a:ext cx="10515600" cy="6361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x''           A    B      a    b        x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y''          C    D      c    d        y    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If we multiply inner matrix together we get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x'' = (Aa + </a:t>
            </a:r>
            <a:r>
              <a:rPr lang="en-GB" sz="2400" err="1">
                <a:latin typeface="Times New Roman"/>
                <a:cs typeface="Times New Roman"/>
              </a:rPr>
              <a:t>Bc</a:t>
            </a:r>
            <a:r>
              <a:rPr lang="en-GB" sz="2400">
                <a:latin typeface="Times New Roman"/>
                <a:cs typeface="Times New Roman"/>
              </a:rPr>
              <a:t>)x + (Ab + Bd)y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y'' = (Ca + Dc)x + (</a:t>
            </a:r>
            <a:r>
              <a:rPr lang="en-GB" sz="2400" err="1">
                <a:latin typeface="Times New Roman"/>
                <a:cs typeface="Times New Roman"/>
              </a:rPr>
              <a:t>Cb</a:t>
            </a:r>
            <a:r>
              <a:rPr lang="en-GB" sz="2400">
                <a:latin typeface="Times New Roman"/>
                <a:cs typeface="Times New Roman"/>
              </a:rPr>
              <a:t> + Dd)y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In matrix form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x''        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Aa + 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Bc</a:t>
            </a:r>
            <a:r>
              <a:rPr lang="en-GB" sz="2400">
                <a:latin typeface="Times New Roman"/>
                <a:cs typeface="Times New Roman"/>
              </a:rPr>
              <a:t>    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Ab + Bd</a:t>
            </a:r>
            <a:r>
              <a:rPr lang="en-GB" sz="2400">
                <a:latin typeface="Times New Roman"/>
                <a:cs typeface="Times New Roman"/>
              </a:rPr>
              <a:t>       x 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y''        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Ca + Dc      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Cb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+ Dd       y                    or(constant)</a:t>
            </a: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x''           A    B       a    b        </a:t>
            </a:r>
            <a:endParaRPr lang="en-US" sz="2400"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 y''           C    D       c    d            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2D2C5FCA-F185-4CE0-8117-7D6F74B88562}"/>
              </a:ext>
            </a:extLst>
          </p:cNvPr>
          <p:cNvSpPr/>
          <p:nvPr/>
        </p:nvSpPr>
        <p:spPr>
          <a:xfrm>
            <a:off x="2019300" y="381000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61F8D96E-7AE5-43A8-B7F2-A30226D9DF8A}"/>
              </a:ext>
            </a:extLst>
          </p:cNvPr>
          <p:cNvSpPr/>
          <p:nvPr/>
        </p:nvSpPr>
        <p:spPr>
          <a:xfrm>
            <a:off x="5476875" y="342900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CFC7EED-A380-48F2-940A-0A04FF79B8FA}"/>
              </a:ext>
            </a:extLst>
          </p:cNvPr>
          <p:cNvSpPr/>
          <p:nvPr/>
        </p:nvSpPr>
        <p:spPr>
          <a:xfrm>
            <a:off x="3124200" y="381000"/>
            <a:ext cx="100012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D59759F9-B26B-442E-9423-D771EC7CDDAA}"/>
              </a:ext>
            </a:extLst>
          </p:cNvPr>
          <p:cNvSpPr/>
          <p:nvPr/>
        </p:nvSpPr>
        <p:spPr>
          <a:xfrm>
            <a:off x="4248149" y="342900"/>
            <a:ext cx="100012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3B1DF6F7-C4D6-4186-BE8D-1F4B76F94276}"/>
              </a:ext>
            </a:extLst>
          </p:cNvPr>
          <p:cNvSpPr/>
          <p:nvPr/>
        </p:nvSpPr>
        <p:spPr>
          <a:xfrm>
            <a:off x="2609850" y="742950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BF065B3A-D069-40CF-8207-0B8368570380}"/>
              </a:ext>
            </a:extLst>
          </p:cNvPr>
          <p:cNvSpPr/>
          <p:nvPr/>
        </p:nvSpPr>
        <p:spPr>
          <a:xfrm>
            <a:off x="1828800" y="4029075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608B3BB-5369-4FC2-A236-DD08CFB78CE4}"/>
              </a:ext>
            </a:extLst>
          </p:cNvPr>
          <p:cNvSpPr/>
          <p:nvPr/>
        </p:nvSpPr>
        <p:spPr>
          <a:xfrm>
            <a:off x="2381249" y="4391025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E6C25B7-B3C9-4279-95EF-F1477719080A}"/>
              </a:ext>
            </a:extLst>
          </p:cNvPr>
          <p:cNvSpPr/>
          <p:nvPr/>
        </p:nvSpPr>
        <p:spPr>
          <a:xfrm>
            <a:off x="2847974" y="3990975"/>
            <a:ext cx="271462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A1A051CD-FD2A-45FE-AC06-2232D990D649}"/>
              </a:ext>
            </a:extLst>
          </p:cNvPr>
          <p:cNvSpPr/>
          <p:nvPr/>
        </p:nvSpPr>
        <p:spPr>
          <a:xfrm>
            <a:off x="5819775" y="4029075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EBAAEDDE-03A7-41EE-AD65-52AFDBBD93DA}"/>
              </a:ext>
            </a:extLst>
          </p:cNvPr>
          <p:cNvSpPr/>
          <p:nvPr/>
        </p:nvSpPr>
        <p:spPr>
          <a:xfrm>
            <a:off x="1828800" y="5457825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2F387784-89B6-4A93-A1AC-59A8B94A7584}"/>
              </a:ext>
            </a:extLst>
          </p:cNvPr>
          <p:cNvSpPr/>
          <p:nvPr/>
        </p:nvSpPr>
        <p:spPr>
          <a:xfrm>
            <a:off x="2428874" y="5734049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CAB84634-94D7-4EB7-BFFF-E1B3904EAF1D}"/>
              </a:ext>
            </a:extLst>
          </p:cNvPr>
          <p:cNvSpPr/>
          <p:nvPr/>
        </p:nvSpPr>
        <p:spPr>
          <a:xfrm>
            <a:off x="2895599" y="5362575"/>
            <a:ext cx="100012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90F10648-9C2C-4751-B67C-420258566818}"/>
              </a:ext>
            </a:extLst>
          </p:cNvPr>
          <p:cNvSpPr/>
          <p:nvPr/>
        </p:nvSpPr>
        <p:spPr>
          <a:xfrm>
            <a:off x="4124324" y="5362575"/>
            <a:ext cx="100012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CC44-AD54-4D76-A769-6A204B17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375"/>
            <a:ext cx="10515600" cy="6056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After reversing 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    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 to 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    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 we get 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Aa + </a:t>
            </a:r>
            <a:r>
              <a:rPr lang="en-GB" sz="2400" err="1">
                <a:latin typeface="Times New Roman"/>
                <a:cs typeface="Times New Roman"/>
              </a:rPr>
              <a:t>Bc</a:t>
            </a:r>
            <a:r>
              <a:rPr lang="en-GB" sz="2400">
                <a:latin typeface="Times New Roman"/>
                <a:cs typeface="Times New Roman"/>
              </a:rPr>
              <a:t>      Ab + Bd                  a    b          A    B 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Ca + Dc      </a:t>
            </a:r>
            <a:r>
              <a:rPr lang="en-GB" sz="2400" err="1">
                <a:latin typeface="Times New Roman"/>
                <a:cs typeface="Times New Roman"/>
              </a:rPr>
              <a:t>Cb</a:t>
            </a:r>
            <a:r>
              <a:rPr lang="en-GB" sz="2400">
                <a:latin typeface="Times New Roman"/>
                <a:cs typeface="Times New Roman"/>
              </a:rPr>
              <a:t> + Dd                  c    d         C     D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Note : there is one drawback in this notation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</a:t>
            </a:r>
            <a:r>
              <a:rPr lang="en-GB" sz="2400" err="1">
                <a:latin typeface="Times New Roman"/>
                <a:cs typeface="Times New Roman"/>
              </a:rPr>
              <a:t>i.e</a:t>
            </a:r>
            <a:r>
              <a:rPr lang="en-GB" sz="2400">
                <a:latin typeface="Times New Roman"/>
                <a:cs typeface="Times New Roman"/>
              </a:rPr>
              <a:t> there is no clear method to add or </a:t>
            </a:r>
            <a:r>
              <a:rPr lang="en-GB" sz="2400" err="1">
                <a:latin typeface="Times New Roman"/>
                <a:cs typeface="Times New Roman"/>
              </a:rPr>
              <a:t>substract</a:t>
            </a:r>
            <a:r>
              <a:rPr lang="en-GB" sz="2400">
                <a:latin typeface="Times New Roman"/>
                <a:cs typeface="Times New Roman"/>
              </a:rPr>
              <a:t> a constant like c or f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x' = </a:t>
            </a:r>
            <a:r>
              <a:rPr lang="en-GB" sz="2400" err="1">
                <a:latin typeface="Times New Roman"/>
                <a:cs typeface="Times New Roman"/>
              </a:rPr>
              <a:t>ax</a:t>
            </a:r>
            <a:r>
              <a:rPr lang="en-GB" sz="2400">
                <a:latin typeface="Times New Roman"/>
                <a:cs typeface="Times New Roman"/>
              </a:rPr>
              <a:t> + by + c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y' = dx + </a:t>
            </a:r>
            <a:r>
              <a:rPr lang="en-GB" sz="2400" err="1">
                <a:latin typeface="Times New Roman"/>
                <a:cs typeface="Times New Roman"/>
              </a:rPr>
              <a:t>ey</a:t>
            </a:r>
            <a:r>
              <a:rPr lang="en-GB" sz="2400">
                <a:latin typeface="Times New Roman"/>
                <a:cs typeface="Times New Roman"/>
              </a:rPr>
              <a:t> + f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This problem is solved by </a:t>
            </a:r>
            <a:r>
              <a:rPr lang="en-GB" sz="2400" b="1">
                <a:latin typeface="Times New Roman"/>
                <a:cs typeface="Times New Roman"/>
              </a:rPr>
              <a:t>Homogenous </a:t>
            </a:r>
            <a:r>
              <a:rPr lang="en-GB" sz="2400">
                <a:latin typeface="Times New Roman"/>
                <a:cs typeface="Times New Roman"/>
              </a:rPr>
              <a:t>coordinates.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521F7EAA-8438-4FD5-97AB-1FD0C9F9CB5D}"/>
              </a:ext>
            </a:extLst>
          </p:cNvPr>
          <p:cNvSpPr/>
          <p:nvPr/>
        </p:nvSpPr>
        <p:spPr>
          <a:xfrm>
            <a:off x="3219450" y="590550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>
              <a:latin typeface="Times New Roman"/>
              <a:cs typeface="Times New Roman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03CE46A-9E76-4410-88E9-22EDDC481BFF}"/>
              </a:ext>
            </a:extLst>
          </p:cNvPr>
          <p:cNvSpPr/>
          <p:nvPr/>
        </p:nvSpPr>
        <p:spPr>
          <a:xfrm>
            <a:off x="4524375" y="590550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>
              <a:latin typeface="Times New Roman"/>
              <a:cs typeface="Times New Roman"/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97B45E59-D991-4F5A-A388-27145C453932}"/>
              </a:ext>
            </a:extLst>
          </p:cNvPr>
          <p:cNvSpPr/>
          <p:nvPr/>
        </p:nvSpPr>
        <p:spPr>
          <a:xfrm>
            <a:off x="1104900" y="1524000"/>
            <a:ext cx="319087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E5D63076-BA96-4E4D-B4C5-B185D1DE48F5}"/>
              </a:ext>
            </a:extLst>
          </p:cNvPr>
          <p:cNvSpPr/>
          <p:nvPr/>
        </p:nvSpPr>
        <p:spPr>
          <a:xfrm>
            <a:off x="5095875" y="1524000"/>
            <a:ext cx="106680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0A8F30F0-95EC-4D88-95D6-621ABB287F57}"/>
              </a:ext>
            </a:extLst>
          </p:cNvPr>
          <p:cNvSpPr/>
          <p:nvPr/>
        </p:nvSpPr>
        <p:spPr>
          <a:xfrm>
            <a:off x="6400800" y="1524000"/>
            <a:ext cx="125730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39A040CD-DA4D-4965-951F-30DD367AE769}"/>
              </a:ext>
            </a:extLst>
          </p:cNvPr>
          <p:cNvSpPr/>
          <p:nvPr/>
        </p:nvSpPr>
        <p:spPr>
          <a:xfrm>
            <a:off x="4524374" y="1838324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401-B636-4B8A-974C-E5CB41F3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374"/>
          </a:xfrm>
        </p:spPr>
        <p:txBody>
          <a:bodyPr>
            <a:normAutofit/>
          </a:bodyPr>
          <a:lstStyle/>
          <a:p>
            <a:r>
              <a:rPr lang="en-GB" sz="2800" b="1" u="sng">
                <a:latin typeface="Times New Roman"/>
                <a:cs typeface="Times New Roman"/>
              </a:rPr>
              <a:t>2D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4D30-9D0F-49EE-A4C5-4A900F91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98"/>
            <a:ext cx="10515600" cy="508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romanUcPeriod"/>
            </a:pPr>
            <a:r>
              <a:rPr lang="en-GB" sz="2400" b="1" u="sng">
                <a:latin typeface="Times New Roman"/>
                <a:cs typeface="Times New Roman"/>
              </a:rPr>
              <a:t>Translation</a:t>
            </a:r>
            <a:endParaRPr lang="en-US" sz="2400" b="1" u="sng">
              <a:latin typeface="Times New Roman"/>
              <a:cs typeface="Times New Roman"/>
            </a:endParaRPr>
          </a:p>
          <a:p>
            <a:pPr marL="514350" indent="-514350">
              <a:buAutoNum type="romanUcPeriod"/>
            </a:pPr>
            <a:endParaRPr lang="en-GB" sz="2400" u="sng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There  is one to one relationship between the number and the shape is provided by the cartesian coordinates.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If we change the coordinates of the shape then it will change its geometry.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r>
              <a:rPr lang="en-GB" sz="2400">
                <a:latin typeface="Times New Roman"/>
                <a:cs typeface="Times New Roman"/>
              </a:rPr>
              <a:t>Example : if there is a vertex P(</a:t>
            </a:r>
            <a:r>
              <a:rPr lang="en-GB" sz="2400" err="1">
                <a:latin typeface="Times New Roman"/>
                <a:cs typeface="Times New Roman"/>
              </a:rPr>
              <a:t>x,y</a:t>
            </a:r>
            <a:r>
              <a:rPr lang="en-GB" sz="2400">
                <a:latin typeface="Times New Roman"/>
                <a:cs typeface="Times New Roman"/>
              </a:rPr>
              <a:t>) is a shape, &amp; to translate it we apply the operation x = x + 3, we get new points P(</a:t>
            </a:r>
            <a:r>
              <a:rPr lang="en-GB" sz="2400" err="1">
                <a:latin typeface="Times New Roman"/>
                <a:cs typeface="Times New Roman"/>
              </a:rPr>
              <a:t>x,y</a:t>
            </a:r>
            <a:r>
              <a:rPr lang="en-GB" sz="2400">
                <a:latin typeface="Times New Roman"/>
                <a:cs typeface="Times New Roman"/>
              </a:rPr>
              <a:t>) three units to the right.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If y = y + 1, then we get new point shifted one unit vertically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7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709F1D-B7E4-4146-937D-5EDFE0F0618D}"/>
              </a:ext>
            </a:extLst>
          </p:cNvPr>
          <p:cNvCxnSpPr/>
          <p:nvPr/>
        </p:nvCxnSpPr>
        <p:spPr>
          <a:xfrm flipH="1" flipV="1">
            <a:off x="4052554" y="1377360"/>
            <a:ext cx="381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409EC2-1E40-4FEB-B847-0491718DAE07}"/>
              </a:ext>
            </a:extLst>
          </p:cNvPr>
          <p:cNvCxnSpPr>
            <a:cxnSpLocks/>
          </p:cNvCxnSpPr>
          <p:nvPr/>
        </p:nvCxnSpPr>
        <p:spPr>
          <a:xfrm flipV="1">
            <a:off x="4071604" y="4292009"/>
            <a:ext cx="518160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2501B9-1447-4617-B9E7-6580B7D996FB}"/>
              </a:ext>
            </a:extLst>
          </p:cNvPr>
          <p:cNvCxnSpPr>
            <a:cxnSpLocks/>
          </p:cNvCxnSpPr>
          <p:nvPr/>
        </p:nvCxnSpPr>
        <p:spPr>
          <a:xfrm flipH="1" flipV="1">
            <a:off x="4624054" y="1348784"/>
            <a:ext cx="38100" cy="2971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20681-405E-4B56-BD90-F17B46FC5963}"/>
              </a:ext>
            </a:extLst>
          </p:cNvPr>
          <p:cNvCxnSpPr/>
          <p:nvPr/>
        </p:nvCxnSpPr>
        <p:spPr>
          <a:xfrm>
            <a:off x="52292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5B3F3-61CE-451C-91A9-F66E1B05B54A}"/>
              </a:ext>
            </a:extLst>
          </p:cNvPr>
          <p:cNvCxnSpPr>
            <a:cxnSpLocks/>
          </p:cNvCxnSpPr>
          <p:nvPr/>
        </p:nvCxnSpPr>
        <p:spPr>
          <a:xfrm>
            <a:off x="57626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3BACE-8527-4875-8927-5B0C0FF98512}"/>
              </a:ext>
            </a:extLst>
          </p:cNvPr>
          <p:cNvCxnSpPr>
            <a:cxnSpLocks/>
          </p:cNvCxnSpPr>
          <p:nvPr/>
        </p:nvCxnSpPr>
        <p:spPr>
          <a:xfrm>
            <a:off x="62960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5DE91-A9C3-4481-AF73-6C8A9A45AF43}"/>
              </a:ext>
            </a:extLst>
          </p:cNvPr>
          <p:cNvCxnSpPr>
            <a:cxnSpLocks/>
          </p:cNvCxnSpPr>
          <p:nvPr/>
        </p:nvCxnSpPr>
        <p:spPr>
          <a:xfrm>
            <a:off x="67913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56830-0E0C-4A66-BD26-4A7DA1D34DFB}"/>
              </a:ext>
            </a:extLst>
          </p:cNvPr>
          <p:cNvCxnSpPr>
            <a:cxnSpLocks/>
          </p:cNvCxnSpPr>
          <p:nvPr/>
        </p:nvCxnSpPr>
        <p:spPr>
          <a:xfrm>
            <a:off x="7239000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6BB36-7602-4383-AA08-1D591EE9F068}"/>
              </a:ext>
            </a:extLst>
          </p:cNvPr>
          <p:cNvCxnSpPr>
            <a:cxnSpLocks/>
          </p:cNvCxnSpPr>
          <p:nvPr/>
        </p:nvCxnSpPr>
        <p:spPr>
          <a:xfrm>
            <a:off x="7734300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6445C-5E1D-4282-8C39-E711DB3A0DD5}"/>
              </a:ext>
            </a:extLst>
          </p:cNvPr>
          <p:cNvCxnSpPr>
            <a:cxnSpLocks/>
          </p:cNvCxnSpPr>
          <p:nvPr/>
        </p:nvCxnSpPr>
        <p:spPr>
          <a:xfrm>
            <a:off x="8162925" y="1381125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0C361-5340-478A-9EA7-ECB8746AB2F5}"/>
              </a:ext>
            </a:extLst>
          </p:cNvPr>
          <p:cNvCxnSpPr>
            <a:cxnSpLocks/>
          </p:cNvCxnSpPr>
          <p:nvPr/>
        </p:nvCxnSpPr>
        <p:spPr>
          <a:xfrm>
            <a:off x="8620125" y="1381125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914E7-4324-428F-A717-AA8A37DEA26A}"/>
              </a:ext>
            </a:extLst>
          </p:cNvPr>
          <p:cNvCxnSpPr>
            <a:cxnSpLocks/>
          </p:cNvCxnSpPr>
          <p:nvPr/>
        </p:nvCxnSpPr>
        <p:spPr>
          <a:xfrm flipH="1">
            <a:off x="4048125" y="384810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395C7A-C973-4E4E-9FAC-B05B5B69E624}"/>
              </a:ext>
            </a:extLst>
          </p:cNvPr>
          <p:cNvCxnSpPr>
            <a:cxnSpLocks/>
          </p:cNvCxnSpPr>
          <p:nvPr/>
        </p:nvCxnSpPr>
        <p:spPr>
          <a:xfrm flipH="1">
            <a:off x="4000500" y="34099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B7B211-DDEC-48FD-BA83-E5A8FE9A93EF}"/>
              </a:ext>
            </a:extLst>
          </p:cNvPr>
          <p:cNvCxnSpPr>
            <a:cxnSpLocks/>
          </p:cNvCxnSpPr>
          <p:nvPr/>
        </p:nvCxnSpPr>
        <p:spPr>
          <a:xfrm flipH="1">
            <a:off x="4076700" y="2981325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EE3A4-D3E0-452B-AD22-CF2F0F724B01}"/>
              </a:ext>
            </a:extLst>
          </p:cNvPr>
          <p:cNvCxnSpPr>
            <a:cxnSpLocks/>
          </p:cNvCxnSpPr>
          <p:nvPr/>
        </p:nvCxnSpPr>
        <p:spPr>
          <a:xfrm flipH="1">
            <a:off x="4000500" y="255270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051BA-3279-4F3D-9476-ACEF124D384A}"/>
              </a:ext>
            </a:extLst>
          </p:cNvPr>
          <p:cNvCxnSpPr>
            <a:cxnSpLocks/>
          </p:cNvCxnSpPr>
          <p:nvPr/>
        </p:nvCxnSpPr>
        <p:spPr>
          <a:xfrm flipH="1">
            <a:off x="4000500" y="21145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803C8C-AB36-490F-A169-5F5F9AA66F69}"/>
              </a:ext>
            </a:extLst>
          </p:cNvPr>
          <p:cNvCxnSpPr>
            <a:cxnSpLocks/>
          </p:cNvCxnSpPr>
          <p:nvPr/>
        </p:nvCxnSpPr>
        <p:spPr>
          <a:xfrm flipH="1">
            <a:off x="4048125" y="16954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310CF-8A46-4542-BBDA-FF6B311A5490}"/>
              </a:ext>
            </a:extLst>
          </p:cNvPr>
          <p:cNvCxnSpPr/>
          <p:nvPr/>
        </p:nvCxnSpPr>
        <p:spPr>
          <a:xfrm flipV="1">
            <a:off x="4010025" y="2990850"/>
            <a:ext cx="1238250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5095D-388B-4E00-B814-8B1FFAA11EF9}"/>
              </a:ext>
            </a:extLst>
          </p:cNvPr>
          <p:cNvCxnSpPr>
            <a:cxnSpLocks/>
          </p:cNvCxnSpPr>
          <p:nvPr/>
        </p:nvCxnSpPr>
        <p:spPr>
          <a:xfrm flipV="1">
            <a:off x="4048124" y="3419475"/>
            <a:ext cx="65722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9270CD-839D-4BA1-82D4-FE8A623867DC}"/>
              </a:ext>
            </a:extLst>
          </p:cNvPr>
          <p:cNvCxnSpPr>
            <a:cxnSpLocks/>
          </p:cNvCxnSpPr>
          <p:nvPr/>
        </p:nvCxnSpPr>
        <p:spPr>
          <a:xfrm>
            <a:off x="4657724" y="3476625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9DFB96-1D93-4D8D-A6AB-BE7170C95701}"/>
              </a:ext>
            </a:extLst>
          </p:cNvPr>
          <p:cNvCxnSpPr>
            <a:cxnSpLocks/>
          </p:cNvCxnSpPr>
          <p:nvPr/>
        </p:nvCxnSpPr>
        <p:spPr>
          <a:xfrm flipH="1">
            <a:off x="4676775" y="2962275"/>
            <a:ext cx="609600" cy="9334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036452-D535-4146-A600-0786905ADD1F}"/>
              </a:ext>
            </a:extLst>
          </p:cNvPr>
          <p:cNvCxnSpPr>
            <a:cxnSpLocks/>
          </p:cNvCxnSpPr>
          <p:nvPr/>
        </p:nvCxnSpPr>
        <p:spPr>
          <a:xfrm>
            <a:off x="5734049" y="2562225"/>
            <a:ext cx="109537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8038F-AD87-4E49-89FE-86237BDBD396}"/>
              </a:ext>
            </a:extLst>
          </p:cNvPr>
          <p:cNvCxnSpPr>
            <a:cxnSpLocks/>
          </p:cNvCxnSpPr>
          <p:nvPr/>
        </p:nvCxnSpPr>
        <p:spPr>
          <a:xfrm>
            <a:off x="5781674" y="2990850"/>
            <a:ext cx="56197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D44731-6B54-4E15-9A25-4CE9F2EF2920}"/>
              </a:ext>
            </a:extLst>
          </p:cNvPr>
          <p:cNvCxnSpPr>
            <a:cxnSpLocks/>
          </p:cNvCxnSpPr>
          <p:nvPr/>
        </p:nvCxnSpPr>
        <p:spPr>
          <a:xfrm>
            <a:off x="6334124" y="2981325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2CD11B-83D1-4FB7-8528-2E556C85E0B2}"/>
              </a:ext>
            </a:extLst>
          </p:cNvPr>
          <p:cNvCxnSpPr>
            <a:cxnSpLocks/>
          </p:cNvCxnSpPr>
          <p:nvPr/>
        </p:nvCxnSpPr>
        <p:spPr>
          <a:xfrm flipH="1">
            <a:off x="6334124" y="2524125"/>
            <a:ext cx="523875" cy="9334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2E863-1453-450C-BE8C-25E50A16EAD8}"/>
              </a:ext>
            </a:extLst>
          </p:cNvPr>
          <p:cNvCxnSpPr>
            <a:cxnSpLocks/>
          </p:cNvCxnSpPr>
          <p:nvPr/>
        </p:nvCxnSpPr>
        <p:spPr>
          <a:xfrm>
            <a:off x="5762624" y="2571750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921AD0-FEB4-48A1-900D-F851685838E2}"/>
              </a:ext>
            </a:extLst>
          </p:cNvPr>
          <p:cNvSpPr txBox="1"/>
          <p:nvPr/>
        </p:nvSpPr>
        <p:spPr>
          <a:xfrm>
            <a:off x="4065373" y="3056237"/>
            <a:ext cx="9308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>
                <a:cs typeface="Calibri"/>
              </a:rPr>
              <a:t>Original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206DF5-686F-49B2-9EBB-DD893BA14C3B}"/>
              </a:ext>
            </a:extLst>
          </p:cNvPr>
          <p:cNvSpPr txBox="1"/>
          <p:nvPr/>
        </p:nvSpPr>
        <p:spPr>
          <a:xfrm>
            <a:off x="5743833" y="2572264"/>
            <a:ext cx="11780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>
                <a:cs typeface="Calibri"/>
              </a:rPr>
              <a:t>translation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0B9F-17CB-49C3-BC9D-EC8A920FBA37}"/>
              </a:ext>
            </a:extLst>
          </p:cNvPr>
          <p:cNvSpPr txBox="1"/>
          <p:nvPr/>
        </p:nvSpPr>
        <p:spPr>
          <a:xfrm>
            <a:off x="9492048" y="4013885"/>
            <a:ext cx="271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186E0D-4119-4BA0-866A-02EFB412EF16}"/>
              </a:ext>
            </a:extLst>
          </p:cNvPr>
          <p:cNvSpPr txBox="1"/>
          <p:nvPr/>
        </p:nvSpPr>
        <p:spPr>
          <a:xfrm>
            <a:off x="3910913" y="770236"/>
            <a:ext cx="271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D2D90-8EAD-4708-9334-B40D2EB9C744}"/>
              </a:ext>
            </a:extLst>
          </p:cNvPr>
          <p:cNvSpPr txBox="1"/>
          <p:nvPr/>
        </p:nvSpPr>
        <p:spPr>
          <a:xfrm>
            <a:off x="5002427" y="4786183"/>
            <a:ext cx="218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Fig. Translation </a:t>
            </a:r>
          </a:p>
        </p:txBody>
      </p:sp>
    </p:spTree>
    <p:extLst>
      <p:ext uri="{BB962C8B-B14F-4D97-AF65-F5344CB8AC3E}">
        <p14:creationId xmlns:p14="http://schemas.microsoft.com/office/powerpoint/2010/main" val="2158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96CA-1115-4D05-9BBC-B2D72C1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5" y="766720"/>
            <a:ext cx="10515600" cy="491482"/>
          </a:xfrm>
        </p:spPr>
        <p:txBody>
          <a:bodyPr>
            <a:normAutofit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II.   </a:t>
            </a:r>
            <a:r>
              <a:rPr lang="en-GB" sz="2800" b="1" u="sng">
                <a:latin typeface="Times New Roman"/>
                <a:cs typeface="Times New Roman"/>
              </a:rPr>
              <a:t> Scaling 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2B8A-7719-414D-8C6D-1C75AE74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14" y="1537302"/>
            <a:ext cx="10515600" cy="5072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We obtain scaled shape of object by multiplying coordinates as follows:</a:t>
            </a:r>
          </a:p>
          <a:p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X' = 2x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Y' = 1.5y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So we get result in a vertical scaling of 1.5 and horizontal scaling of 2.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r>
              <a:rPr lang="en-GB" sz="2400" b="1">
                <a:latin typeface="Times New Roman"/>
                <a:cs typeface="Times New Roman"/>
              </a:rPr>
              <a:t>Note: </a:t>
            </a:r>
            <a:r>
              <a:rPr lang="en-GB" sz="2400">
                <a:latin typeface="Times New Roman"/>
                <a:cs typeface="Times New Roman"/>
              </a:rPr>
              <a:t>point located at the origin does not change its place. So, scaling is relative to the origin.</a:t>
            </a:r>
          </a:p>
        </p:txBody>
      </p:sp>
    </p:spTree>
    <p:extLst>
      <p:ext uri="{BB962C8B-B14F-4D97-AF65-F5344CB8AC3E}">
        <p14:creationId xmlns:p14="http://schemas.microsoft.com/office/powerpoint/2010/main" val="4055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084930-4DD8-450C-9132-98BE4C9E833D}"/>
              </a:ext>
            </a:extLst>
          </p:cNvPr>
          <p:cNvCxnSpPr/>
          <p:nvPr/>
        </p:nvCxnSpPr>
        <p:spPr>
          <a:xfrm flipH="1" flipV="1">
            <a:off x="4052554" y="1377360"/>
            <a:ext cx="381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1C7A1-BC60-4F26-9C39-595D1442AF68}"/>
              </a:ext>
            </a:extLst>
          </p:cNvPr>
          <p:cNvCxnSpPr>
            <a:cxnSpLocks/>
          </p:cNvCxnSpPr>
          <p:nvPr/>
        </p:nvCxnSpPr>
        <p:spPr>
          <a:xfrm flipV="1">
            <a:off x="4071604" y="4292009"/>
            <a:ext cx="518160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D9F3B-13E1-42DE-9B9A-4F49C759BC50}"/>
              </a:ext>
            </a:extLst>
          </p:cNvPr>
          <p:cNvCxnSpPr>
            <a:cxnSpLocks/>
          </p:cNvCxnSpPr>
          <p:nvPr/>
        </p:nvCxnSpPr>
        <p:spPr>
          <a:xfrm flipH="1" flipV="1">
            <a:off x="4624054" y="1348784"/>
            <a:ext cx="38100" cy="2971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21D4C-4FCA-433F-B379-963DC6710F16}"/>
              </a:ext>
            </a:extLst>
          </p:cNvPr>
          <p:cNvCxnSpPr/>
          <p:nvPr/>
        </p:nvCxnSpPr>
        <p:spPr>
          <a:xfrm>
            <a:off x="52292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E7EA1-3BF8-46E9-8F55-4ED5C95C25E9}"/>
              </a:ext>
            </a:extLst>
          </p:cNvPr>
          <p:cNvCxnSpPr>
            <a:cxnSpLocks/>
          </p:cNvCxnSpPr>
          <p:nvPr/>
        </p:nvCxnSpPr>
        <p:spPr>
          <a:xfrm>
            <a:off x="57626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74F09-BD06-4E6C-AD5D-CF2D2B9E300C}"/>
              </a:ext>
            </a:extLst>
          </p:cNvPr>
          <p:cNvCxnSpPr>
            <a:cxnSpLocks/>
          </p:cNvCxnSpPr>
          <p:nvPr/>
        </p:nvCxnSpPr>
        <p:spPr>
          <a:xfrm>
            <a:off x="62960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8BF2CB-8AD8-4944-A77A-EAD98193056D}"/>
              </a:ext>
            </a:extLst>
          </p:cNvPr>
          <p:cNvCxnSpPr>
            <a:cxnSpLocks/>
          </p:cNvCxnSpPr>
          <p:nvPr/>
        </p:nvCxnSpPr>
        <p:spPr>
          <a:xfrm>
            <a:off x="6791325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5DF41C-9F23-4ACE-B9AD-7E0797660499}"/>
              </a:ext>
            </a:extLst>
          </p:cNvPr>
          <p:cNvCxnSpPr>
            <a:cxnSpLocks/>
          </p:cNvCxnSpPr>
          <p:nvPr/>
        </p:nvCxnSpPr>
        <p:spPr>
          <a:xfrm>
            <a:off x="7239000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079368-7CC7-4BDE-9CB6-74626C5163A9}"/>
              </a:ext>
            </a:extLst>
          </p:cNvPr>
          <p:cNvCxnSpPr>
            <a:cxnSpLocks/>
          </p:cNvCxnSpPr>
          <p:nvPr/>
        </p:nvCxnSpPr>
        <p:spPr>
          <a:xfrm>
            <a:off x="7734300" y="1428750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545657-4C86-4D48-BA89-0C7B6CE63EDE}"/>
              </a:ext>
            </a:extLst>
          </p:cNvPr>
          <p:cNvCxnSpPr>
            <a:cxnSpLocks/>
          </p:cNvCxnSpPr>
          <p:nvPr/>
        </p:nvCxnSpPr>
        <p:spPr>
          <a:xfrm>
            <a:off x="8162925" y="1381125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67D664-5687-4ED5-9EAE-CA640A03F90E}"/>
              </a:ext>
            </a:extLst>
          </p:cNvPr>
          <p:cNvCxnSpPr>
            <a:cxnSpLocks/>
          </p:cNvCxnSpPr>
          <p:nvPr/>
        </p:nvCxnSpPr>
        <p:spPr>
          <a:xfrm>
            <a:off x="8620125" y="1381125"/>
            <a:ext cx="38100" cy="2914650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CE3FFC-D019-4371-95D4-5628CDF8F964}"/>
              </a:ext>
            </a:extLst>
          </p:cNvPr>
          <p:cNvCxnSpPr>
            <a:cxnSpLocks/>
          </p:cNvCxnSpPr>
          <p:nvPr/>
        </p:nvCxnSpPr>
        <p:spPr>
          <a:xfrm flipH="1">
            <a:off x="4048125" y="384810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109B31-2C62-4D67-A588-4B9AFCE4B46E}"/>
              </a:ext>
            </a:extLst>
          </p:cNvPr>
          <p:cNvCxnSpPr>
            <a:cxnSpLocks/>
          </p:cNvCxnSpPr>
          <p:nvPr/>
        </p:nvCxnSpPr>
        <p:spPr>
          <a:xfrm flipH="1">
            <a:off x="4000500" y="34099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7C9B84-0B60-4568-8F33-66F1F7231D4B}"/>
              </a:ext>
            </a:extLst>
          </p:cNvPr>
          <p:cNvCxnSpPr>
            <a:cxnSpLocks/>
          </p:cNvCxnSpPr>
          <p:nvPr/>
        </p:nvCxnSpPr>
        <p:spPr>
          <a:xfrm flipH="1">
            <a:off x="4076700" y="2981325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AD30D-6570-4BAD-82A4-B2F6E9ACB1BF}"/>
              </a:ext>
            </a:extLst>
          </p:cNvPr>
          <p:cNvCxnSpPr>
            <a:cxnSpLocks/>
          </p:cNvCxnSpPr>
          <p:nvPr/>
        </p:nvCxnSpPr>
        <p:spPr>
          <a:xfrm flipH="1">
            <a:off x="4000500" y="255270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1CA916-B55B-4BE7-AE31-53BE22408F9D}"/>
              </a:ext>
            </a:extLst>
          </p:cNvPr>
          <p:cNvCxnSpPr>
            <a:cxnSpLocks/>
          </p:cNvCxnSpPr>
          <p:nvPr/>
        </p:nvCxnSpPr>
        <p:spPr>
          <a:xfrm flipH="1">
            <a:off x="4000500" y="21145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76456C-0580-44EB-A22C-A85327A40C5F}"/>
              </a:ext>
            </a:extLst>
          </p:cNvPr>
          <p:cNvCxnSpPr>
            <a:cxnSpLocks/>
          </p:cNvCxnSpPr>
          <p:nvPr/>
        </p:nvCxnSpPr>
        <p:spPr>
          <a:xfrm flipH="1">
            <a:off x="4048125" y="1695450"/>
            <a:ext cx="4610100" cy="28575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057800-7B9A-4CB7-9372-9C938746E418}"/>
              </a:ext>
            </a:extLst>
          </p:cNvPr>
          <p:cNvCxnSpPr/>
          <p:nvPr/>
        </p:nvCxnSpPr>
        <p:spPr>
          <a:xfrm flipV="1">
            <a:off x="4010025" y="3423336"/>
            <a:ext cx="1238250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2B60C1-75D2-466A-8007-F37B8DCEA2BC}"/>
              </a:ext>
            </a:extLst>
          </p:cNvPr>
          <p:cNvCxnSpPr>
            <a:cxnSpLocks/>
          </p:cNvCxnSpPr>
          <p:nvPr/>
        </p:nvCxnSpPr>
        <p:spPr>
          <a:xfrm flipV="1">
            <a:off x="4048124" y="3872556"/>
            <a:ext cx="657225" cy="95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32B161-A6A1-4BB1-8474-9DBA9C52D4E2}"/>
              </a:ext>
            </a:extLst>
          </p:cNvPr>
          <p:cNvCxnSpPr>
            <a:cxnSpLocks/>
          </p:cNvCxnSpPr>
          <p:nvPr/>
        </p:nvCxnSpPr>
        <p:spPr>
          <a:xfrm>
            <a:off x="4657724" y="3919409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346E9-65A3-4AC4-A2D6-B29D3B55F054}"/>
              </a:ext>
            </a:extLst>
          </p:cNvPr>
          <p:cNvCxnSpPr>
            <a:cxnSpLocks/>
          </p:cNvCxnSpPr>
          <p:nvPr/>
        </p:nvCxnSpPr>
        <p:spPr>
          <a:xfrm flipH="1">
            <a:off x="4676775" y="3394761"/>
            <a:ext cx="609600" cy="9334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D54C55-8876-4172-8C8A-D7E9D8742C81}"/>
              </a:ext>
            </a:extLst>
          </p:cNvPr>
          <p:cNvCxnSpPr>
            <a:cxnSpLocks/>
          </p:cNvCxnSpPr>
          <p:nvPr/>
        </p:nvCxnSpPr>
        <p:spPr>
          <a:xfrm flipV="1">
            <a:off x="4076184" y="2993939"/>
            <a:ext cx="1713212" cy="4196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7AC1D0-6455-46AD-930C-F54F7422A55C}"/>
              </a:ext>
            </a:extLst>
          </p:cNvPr>
          <p:cNvCxnSpPr>
            <a:cxnSpLocks/>
          </p:cNvCxnSpPr>
          <p:nvPr/>
        </p:nvCxnSpPr>
        <p:spPr>
          <a:xfrm flipV="1">
            <a:off x="4041431" y="3649105"/>
            <a:ext cx="1210705" cy="2136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44196D-F997-467B-B678-9E556B3B8AB5}"/>
              </a:ext>
            </a:extLst>
          </p:cNvPr>
          <p:cNvCxnSpPr>
            <a:cxnSpLocks/>
          </p:cNvCxnSpPr>
          <p:nvPr/>
        </p:nvCxnSpPr>
        <p:spPr>
          <a:xfrm flipH="1">
            <a:off x="5242610" y="3681541"/>
            <a:ext cx="10297" cy="725702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955E95-A752-4DBF-864C-1D478131E1E5}"/>
              </a:ext>
            </a:extLst>
          </p:cNvPr>
          <p:cNvCxnSpPr>
            <a:cxnSpLocks/>
          </p:cNvCxnSpPr>
          <p:nvPr/>
        </p:nvCxnSpPr>
        <p:spPr>
          <a:xfrm flipH="1">
            <a:off x="5242611" y="2997802"/>
            <a:ext cx="554766" cy="134534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33E32-CA4B-4B8E-99AA-4DBF32A98C58}"/>
              </a:ext>
            </a:extLst>
          </p:cNvPr>
          <p:cNvCxnSpPr>
            <a:cxnSpLocks/>
          </p:cNvCxnSpPr>
          <p:nvPr/>
        </p:nvCxnSpPr>
        <p:spPr>
          <a:xfrm flipH="1">
            <a:off x="4073868" y="2983642"/>
            <a:ext cx="20594" cy="705107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D2476F-0FA1-41FA-A657-9C85912FDB51}"/>
              </a:ext>
            </a:extLst>
          </p:cNvPr>
          <p:cNvSpPr txBox="1"/>
          <p:nvPr/>
        </p:nvSpPr>
        <p:spPr>
          <a:xfrm>
            <a:off x="3200401" y="3540210"/>
            <a:ext cx="9308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>
                <a:cs typeface="Calibri"/>
              </a:rPr>
              <a:t>Original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703637-CBD8-4AB2-BD48-C216C4359BAE}"/>
              </a:ext>
            </a:extLst>
          </p:cNvPr>
          <p:cNvSpPr txBox="1"/>
          <p:nvPr/>
        </p:nvSpPr>
        <p:spPr>
          <a:xfrm>
            <a:off x="4477266" y="3015048"/>
            <a:ext cx="117800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cs typeface="Calibri"/>
              </a:rPr>
              <a:t>Scaled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9E642B-94B8-4CA8-9AF9-B46B66DD9AB7}"/>
              </a:ext>
            </a:extLst>
          </p:cNvPr>
          <p:cNvSpPr txBox="1"/>
          <p:nvPr/>
        </p:nvSpPr>
        <p:spPr>
          <a:xfrm>
            <a:off x="9492048" y="4013885"/>
            <a:ext cx="271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7516C0-C169-4F83-BD11-D93B2B498DC4}"/>
              </a:ext>
            </a:extLst>
          </p:cNvPr>
          <p:cNvSpPr txBox="1"/>
          <p:nvPr/>
        </p:nvSpPr>
        <p:spPr>
          <a:xfrm>
            <a:off x="3910913" y="770236"/>
            <a:ext cx="271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91035A-2FB9-43A3-BC9E-0A622A961B7A}"/>
              </a:ext>
            </a:extLst>
          </p:cNvPr>
          <p:cNvSpPr txBox="1"/>
          <p:nvPr/>
        </p:nvSpPr>
        <p:spPr>
          <a:xfrm>
            <a:off x="5002427" y="4786183"/>
            <a:ext cx="218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Fig. Scaling 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752961-FA31-4E8E-9407-7E967C2A034C}"/>
              </a:ext>
            </a:extLst>
          </p:cNvPr>
          <p:cNvCxnSpPr>
            <a:cxnSpLocks/>
          </p:cNvCxnSpPr>
          <p:nvPr/>
        </p:nvCxnSpPr>
        <p:spPr>
          <a:xfrm>
            <a:off x="4070778" y="3414841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89D6-998E-4B02-AD75-9720A552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95"/>
          </a:xfrm>
        </p:spPr>
        <p:txBody>
          <a:bodyPr>
            <a:normAutofit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III.   </a:t>
            </a:r>
            <a:r>
              <a:rPr lang="en-GB" sz="2800" b="1" u="sng">
                <a:latin typeface="Times New Roman"/>
                <a:cs typeface="Times New Roman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DA54-60D0-4015-BD1B-C8A25E91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36"/>
            <a:ext cx="10515600" cy="5350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Reflection of the shape relative to y axis is created by reversing the sign of the x-coordinate, keep the y-coordinates unchanged.</a:t>
            </a:r>
          </a:p>
          <a:p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  X' = -X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  Y' = Y</a:t>
            </a: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Reflection of the shape relative to x axis is created by reversing the sign of the y-coordinate, keep the x-coordinates unchanged.</a:t>
            </a:r>
          </a:p>
          <a:p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X' = X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                      Y' = -Y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endParaRPr lang="en-GB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0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7CFE47-C7CD-49F9-BB10-1C669F137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753" y="734288"/>
            <a:ext cx="6439813" cy="50275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EA05A-092C-4DA4-9580-F84B38B6E640}"/>
              </a:ext>
            </a:extLst>
          </p:cNvPr>
          <p:cNvSpPr txBox="1"/>
          <p:nvPr/>
        </p:nvSpPr>
        <p:spPr>
          <a:xfrm>
            <a:off x="4703805" y="6032156"/>
            <a:ext cx="218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Fig. Reflection </a:t>
            </a:r>
          </a:p>
        </p:txBody>
      </p:sp>
    </p:spTree>
    <p:extLst>
      <p:ext uri="{BB962C8B-B14F-4D97-AF65-F5344CB8AC3E}">
        <p14:creationId xmlns:p14="http://schemas.microsoft.com/office/powerpoint/2010/main" val="14126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FA79-3EE1-4512-A2BC-7F0860D3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69875"/>
            <a:ext cx="10515600" cy="820738"/>
          </a:xfrm>
        </p:spPr>
        <p:txBody>
          <a:bodyPr>
            <a:noAutofit/>
          </a:bodyPr>
          <a:lstStyle/>
          <a:p>
            <a:r>
              <a:rPr lang="en-GB" sz="2800" b="1" u="sng">
                <a:latin typeface="Times New Roman"/>
                <a:cs typeface="Times New Roman"/>
              </a:rPr>
              <a:t>Matrices</a:t>
            </a:r>
            <a:br>
              <a:rPr lang="en-GB" sz="2800" b="1" u="sng">
                <a:latin typeface="Times New Roman"/>
                <a:cs typeface="Times New Roman"/>
              </a:rPr>
            </a:br>
            <a:endParaRPr lang="en-GB" sz="2800" b="1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8479-C448-4FB1-A8CA-CA602CB1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77900"/>
            <a:ext cx="10515600" cy="572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Matrix notation is used for transformation.</a:t>
            </a:r>
          </a:p>
          <a:p>
            <a:r>
              <a:rPr lang="en-GB" sz="2400">
                <a:latin typeface="Times New Roman"/>
                <a:cs typeface="Times New Roman"/>
              </a:rPr>
              <a:t>Matrix transformation are not commutative </a:t>
            </a:r>
            <a:r>
              <a:rPr lang="en-GB" sz="2400" err="1">
                <a:latin typeface="Times New Roman"/>
                <a:cs typeface="Times New Roman"/>
              </a:rPr>
              <a:t>i.e</a:t>
            </a:r>
            <a:r>
              <a:rPr lang="en-GB" sz="2400">
                <a:latin typeface="Times New Roman"/>
                <a:cs typeface="Times New Roman"/>
              </a:rPr>
              <a:t> 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*T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      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*T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 </a:t>
            </a:r>
          </a:p>
          <a:p>
            <a:r>
              <a:rPr lang="en-GB" sz="2400">
                <a:latin typeface="Times New Roman"/>
                <a:cs typeface="Times New Roman"/>
              </a:rPr>
              <a:t>Example: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Take a transformation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 x' = 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ax</a:t>
            </a:r>
            <a:r>
              <a:rPr lang="en-GB" sz="2400">
                <a:latin typeface="Times New Roman"/>
                <a:ea typeface="+mn-lt"/>
                <a:cs typeface="Times New Roman"/>
              </a:rPr>
              <a:t> + by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y' = cx + </a:t>
            </a:r>
            <a:r>
              <a:rPr lang="en-GB" sz="2400" err="1">
                <a:latin typeface="Times New Roman"/>
                <a:cs typeface="Times New Roman"/>
              </a:rPr>
              <a:t>dy</a:t>
            </a: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One more transformation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>
                <a:latin typeface="Times New Roman"/>
                <a:ea typeface="+mn-lt"/>
                <a:cs typeface="Times New Roman"/>
              </a:rPr>
              <a:t> that transforms 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    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  x'' = 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Ax</a:t>
            </a:r>
            <a:r>
              <a:rPr lang="en-GB" sz="2400">
                <a:latin typeface="Times New Roman"/>
                <a:ea typeface="+mn-lt"/>
                <a:cs typeface="Times New Roman"/>
              </a:rPr>
              <a:t>' +By'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y'' = </a:t>
            </a:r>
            <a:r>
              <a:rPr lang="en-GB" sz="2400" err="1">
                <a:latin typeface="Times New Roman"/>
                <a:cs typeface="Times New Roman"/>
              </a:rPr>
              <a:t>Cx</a:t>
            </a:r>
            <a:r>
              <a:rPr lang="en-GB" sz="2400">
                <a:latin typeface="Times New Roman"/>
                <a:cs typeface="Times New Roman"/>
              </a:rPr>
              <a:t>' + Dy'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After substituting 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 in </a:t>
            </a:r>
          </a:p>
        </p:txBody>
      </p:sp>
      <p:sp>
        <p:nvSpPr>
          <p:cNvPr id="4" name="Not Equal 3">
            <a:extLst>
              <a:ext uri="{FF2B5EF4-FFF2-40B4-BE49-F238E27FC236}">
                <a16:creationId xmlns:a16="http://schemas.microsoft.com/office/drawing/2014/main" id="{CA58A512-7C14-4EB3-8420-2A7C4F0F5447}"/>
              </a:ext>
            </a:extLst>
          </p:cNvPr>
          <p:cNvSpPr/>
          <p:nvPr/>
        </p:nvSpPr>
        <p:spPr>
          <a:xfrm>
            <a:off x="8086725" y="1562100"/>
            <a:ext cx="447675" cy="152400"/>
          </a:xfrm>
          <a:prstGeom prst="mathNot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8E20445-A92B-4148-8158-1BE78F256C0C}"/>
              </a:ext>
            </a:extLst>
          </p:cNvPr>
          <p:cNvSpPr/>
          <p:nvPr/>
        </p:nvSpPr>
        <p:spPr>
          <a:xfrm>
            <a:off x="1781175" y="4314825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1D72-42AF-4D59-B72E-F0BAFC10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330200"/>
            <a:ext cx="10515600" cy="6523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    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    x'' = A(</a:t>
            </a:r>
            <a:r>
              <a:rPr lang="en-GB" sz="2400" err="1">
                <a:latin typeface="Times New Roman"/>
                <a:cs typeface="Times New Roman"/>
              </a:rPr>
              <a:t>ax</a:t>
            </a:r>
            <a:r>
              <a:rPr lang="en-GB" sz="2400">
                <a:latin typeface="Times New Roman"/>
                <a:cs typeface="Times New Roman"/>
              </a:rPr>
              <a:t> + by) +B(</a:t>
            </a:r>
            <a:r>
              <a:rPr lang="en-GB" sz="2400">
                <a:latin typeface="Times New Roman"/>
                <a:ea typeface="+mn-lt"/>
                <a:cs typeface="Times New Roman"/>
              </a:rPr>
              <a:t>cx + 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dy</a:t>
            </a:r>
            <a:r>
              <a:rPr lang="en-GB" sz="2400">
                <a:latin typeface="Times New Roman"/>
                <a:cs typeface="Times New Roman"/>
              </a:rPr>
              <a:t>)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             y'' = C(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ax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+ by) + D(cx + 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dy</a:t>
            </a:r>
            <a:r>
              <a:rPr lang="en-GB" sz="2400">
                <a:latin typeface="Times New Roman"/>
                <a:ea typeface="+mn-lt"/>
                <a:cs typeface="Times New Roman"/>
              </a:rPr>
              <a:t>)</a:t>
            </a: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    T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  x'' = (Aa + 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Bc</a:t>
            </a:r>
            <a:r>
              <a:rPr lang="en-GB" sz="2400">
                <a:latin typeface="Times New Roman"/>
                <a:ea typeface="+mn-lt"/>
                <a:cs typeface="Times New Roman"/>
              </a:rPr>
              <a:t>)x + (Ab +Bd)y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y'' = (Ca + Dc)x + (</a:t>
            </a:r>
            <a:r>
              <a:rPr lang="en-GB" sz="2400" err="1">
                <a:latin typeface="Times New Roman"/>
                <a:cs typeface="Times New Roman"/>
              </a:rPr>
              <a:t>Cb</a:t>
            </a:r>
            <a:r>
              <a:rPr lang="en-GB" sz="2400">
                <a:latin typeface="Times New Roman"/>
                <a:cs typeface="Times New Roman"/>
              </a:rPr>
              <a:t> + Dd)y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Now we separate constant from variable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   x'            a    b        x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y'             c    d       y         </a:t>
            </a:r>
          </a:p>
          <a:p>
            <a:pPr marL="0" indent="0">
              <a:buNone/>
            </a:pPr>
            <a:endParaRPr lang="en-GB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Now the product of T</a:t>
            </a:r>
            <a:r>
              <a:rPr lang="en-GB" sz="2400" baseline="-25000">
                <a:latin typeface="Times New Roman"/>
                <a:cs typeface="Times New Roman"/>
              </a:rPr>
              <a:t>1</a:t>
            </a:r>
            <a:r>
              <a:rPr lang="en-GB" sz="2400">
                <a:latin typeface="Times New Roman"/>
                <a:cs typeface="Times New Roman"/>
              </a:rPr>
              <a:t>   T</a:t>
            </a:r>
            <a:r>
              <a:rPr lang="en-GB" sz="2400" baseline="-25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 is</a:t>
            </a:r>
          </a:p>
          <a:p>
            <a:pPr marL="0" indent="0">
              <a:buNone/>
            </a:pPr>
            <a:endParaRPr lang="en-GB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  x''           A    B        x'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  y''           C    D        y'            now we substitute     x'    value in this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y' </a:t>
            </a:r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BDE9ABA-F4A2-4F44-B322-2946ECC7692C}"/>
              </a:ext>
            </a:extLst>
          </p:cNvPr>
          <p:cNvSpPr/>
          <p:nvPr/>
        </p:nvSpPr>
        <p:spPr>
          <a:xfrm>
            <a:off x="2019300" y="333375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BCF2852-C9FB-485A-918D-C7D281CEEB79}"/>
              </a:ext>
            </a:extLst>
          </p:cNvPr>
          <p:cNvSpPr/>
          <p:nvPr/>
        </p:nvSpPr>
        <p:spPr>
          <a:xfrm>
            <a:off x="2019300" y="1704975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82E07129-B030-404E-B8C4-EE416034B4BE}"/>
              </a:ext>
            </a:extLst>
          </p:cNvPr>
          <p:cNvSpPr/>
          <p:nvPr/>
        </p:nvSpPr>
        <p:spPr>
          <a:xfrm>
            <a:off x="1981200" y="3124200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8965379D-7A98-4F9F-BA73-1186A8ABD03D}"/>
              </a:ext>
            </a:extLst>
          </p:cNvPr>
          <p:cNvSpPr/>
          <p:nvPr/>
        </p:nvSpPr>
        <p:spPr>
          <a:xfrm>
            <a:off x="2495550" y="3419475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C6273AC0-77FA-4D58-B70C-C1A8EA32AD61}"/>
              </a:ext>
            </a:extLst>
          </p:cNvPr>
          <p:cNvSpPr/>
          <p:nvPr/>
        </p:nvSpPr>
        <p:spPr>
          <a:xfrm>
            <a:off x="3048000" y="3057525"/>
            <a:ext cx="98107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867F76F-7685-46E5-BDF9-2F70B9D5B21D}"/>
              </a:ext>
            </a:extLst>
          </p:cNvPr>
          <p:cNvSpPr/>
          <p:nvPr/>
        </p:nvSpPr>
        <p:spPr>
          <a:xfrm>
            <a:off x="4267200" y="3057525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84BAE0B-0DCB-4FEB-B427-2BD6FAE4BF2D}"/>
              </a:ext>
            </a:extLst>
          </p:cNvPr>
          <p:cNvSpPr/>
          <p:nvPr/>
        </p:nvSpPr>
        <p:spPr>
          <a:xfrm>
            <a:off x="4305300" y="4514849"/>
            <a:ext cx="200025" cy="43815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779D3052-B86B-4260-A6FF-70292EE3D784}"/>
              </a:ext>
            </a:extLst>
          </p:cNvPr>
          <p:cNvSpPr/>
          <p:nvPr/>
        </p:nvSpPr>
        <p:spPr>
          <a:xfrm>
            <a:off x="1866900" y="5486400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EA50D16B-32EE-43B4-BD5C-1B9116D76AE9}"/>
              </a:ext>
            </a:extLst>
          </p:cNvPr>
          <p:cNvSpPr/>
          <p:nvPr/>
        </p:nvSpPr>
        <p:spPr>
          <a:xfrm>
            <a:off x="4267200" y="5429250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2A0648FA-4714-4244-9B9D-69EF11BE3E6D}"/>
              </a:ext>
            </a:extLst>
          </p:cNvPr>
          <p:cNvSpPr/>
          <p:nvPr/>
        </p:nvSpPr>
        <p:spPr>
          <a:xfrm>
            <a:off x="2962275" y="5429250"/>
            <a:ext cx="981075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C1AA2E0A-43F6-4888-B7A7-C0BBDA0572E3}"/>
              </a:ext>
            </a:extLst>
          </p:cNvPr>
          <p:cNvSpPr/>
          <p:nvPr/>
        </p:nvSpPr>
        <p:spPr>
          <a:xfrm>
            <a:off x="2495550" y="5829300"/>
            <a:ext cx="466725" cy="180975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DFBEF5E4-73C8-45EB-BD7E-35A4D90FAAAD}"/>
              </a:ext>
            </a:extLst>
          </p:cNvPr>
          <p:cNvSpPr/>
          <p:nvPr/>
        </p:nvSpPr>
        <p:spPr>
          <a:xfrm>
            <a:off x="8029575" y="5915025"/>
            <a:ext cx="51435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8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Transformations</vt:lpstr>
      <vt:lpstr>2D transformation</vt:lpstr>
      <vt:lpstr>PowerPoint Presentation</vt:lpstr>
      <vt:lpstr>II.    Scaling </vt:lpstr>
      <vt:lpstr>PowerPoint Presentation</vt:lpstr>
      <vt:lpstr>III.   Reflection</vt:lpstr>
      <vt:lpstr>PowerPoint Presentation</vt:lpstr>
      <vt:lpstr>Matrices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2013-07-15T20:26:40Z</dcterms:created>
  <dcterms:modified xsi:type="dcterms:W3CDTF">2020-07-06T17:21:31Z</dcterms:modified>
</cp:coreProperties>
</file>