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39265-3E4A-404B-9510-55C2D70FE847}" v="647" dt="2020-06-10T18:29:20.505"/>
    <p1510:client id="{0EBF319D-C2DF-4260-AECC-0FD79EC01B1D}" v="142" dt="2020-06-09T12:27:44.946"/>
    <p1510:client id="{2CA1FEB0-E0F7-4B9A-9572-60EB7E35BA69}" v="2" dt="2020-06-14T14:46:52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4100"/>
          </a:xfrm>
        </p:spPr>
        <p:txBody>
          <a:bodyPr/>
          <a:lstStyle/>
          <a:p>
            <a:r>
              <a:rPr lang="en-GB">
                <a:cs typeface="Calibri Light"/>
              </a:rPr>
              <a:t>GAME PROGRAMMING</a:t>
            </a:r>
            <a:endParaRPr lang="en-GB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95497F-11AC-48FC-8B5E-5797CC628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2475"/>
            <a:ext cx="11020425" cy="502335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21FCA2D-4D05-4B25-BFC3-BD3BAD727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775" y="5754688"/>
            <a:ext cx="3705225" cy="8461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cs typeface="Calibri"/>
              </a:rPr>
              <a:t>From </a:t>
            </a:r>
          </a:p>
          <a:p>
            <a:r>
              <a:rPr lang="en-GB">
                <a:cs typeface="Calibri"/>
              </a:rPr>
              <a:t>Ms. Neha </a:t>
            </a:r>
            <a:r>
              <a:rPr lang="en-GB" err="1">
                <a:cs typeface="Calibri"/>
              </a:rPr>
              <a:t>Kamble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76A7-8A1E-6349-97E4-7C90EDF1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5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/>
                <a:cs typeface="Times New Roman"/>
              </a:rPr>
              <a:t>Vectors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8B4A4-CC6D-E44B-BA29-18D43ECA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803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400" dirty="0">
                <a:latin typeface="Times New Roman"/>
                <a:cs typeface="Times New Roman"/>
              </a:rPr>
              <a:t>Vectors are used for computing angle between lines and orientation of surface. </a:t>
            </a:r>
            <a:endParaRPr lang="en-US"/>
          </a:p>
          <a:p>
            <a:pPr marL="0" indent="0" algn="just">
              <a:buNone/>
            </a:pPr>
            <a:endParaRPr lang="en-IN" sz="2400" dirty="0">
              <a:latin typeface="Times New Roman"/>
              <a:cs typeface="Times New Roman"/>
            </a:endParaRP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They give coherent structure to compute the behaviour of a dynamic object in computer animation and illumination model of rendering.</a:t>
            </a:r>
          </a:p>
          <a:p>
            <a:pPr algn="just"/>
            <a:endParaRPr lang="en-IN" sz="2400" dirty="0">
              <a:latin typeface="Times New Roman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There are two important things </a:t>
            </a:r>
          </a:p>
          <a:p>
            <a:pPr lvl="1" algn="just"/>
            <a:r>
              <a:rPr lang="en-US" sz="2000">
                <a:latin typeface="Times New Roman"/>
                <a:cs typeface="Times New Roman"/>
              </a:rPr>
              <a:t>Direction </a:t>
            </a:r>
          </a:p>
          <a:p>
            <a:pPr lvl="1" algn="just"/>
            <a:r>
              <a:rPr lang="en-US" sz="2000">
                <a:latin typeface="Times New Roman"/>
                <a:cs typeface="Times New Roman"/>
              </a:rPr>
              <a:t>Magnitude 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04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515-B910-49BD-B193-162F2582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3492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/>
                <a:cs typeface="Calibri Light"/>
              </a:rPr>
              <a:t>Direction </a:t>
            </a:r>
            <a:endParaRPr lang="en-GB" sz="280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E596F1-E5B6-47BB-B9D8-A91CAF9F9948}"/>
              </a:ext>
            </a:extLst>
          </p:cNvPr>
          <p:cNvCxnSpPr/>
          <p:nvPr/>
        </p:nvCxnSpPr>
        <p:spPr>
          <a:xfrm flipV="1">
            <a:off x="3876675" y="1581150"/>
            <a:ext cx="19050" cy="248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CED8B9-0E04-448F-BD3F-36171773E997}"/>
              </a:ext>
            </a:extLst>
          </p:cNvPr>
          <p:cNvCxnSpPr>
            <a:cxnSpLocks/>
          </p:cNvCxnSpPr>
          <p:nvPr/>
        </p:nvCxnSpPr>
        <p:spPr>
          <a:xfrm>
            <a:off x="3895725" y="4067175"/>
            <a:ext cx="2914650" cy="2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68873D-4EB5-49AE-87C6-34D676B6974E}"/>
              </a:ext>
            </a:extLst>
          </p:cNvPr>
          <p:cNvCxnSpPr/>
          <p:nvPr/>
        </p:nvCxnSpPr>
        <p:spPr>
          <a:xfrm flipV="1">
            <a:off x="4486275" y="2076450"/>
            <a:ext cx="83820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3855B-3B58-4E76-989C-18F3C4A0B27D}"/>
              </a:ext>
            </a:extLst>
          </p:cNvPr>
          <p:cNvCxnSpPr>
            <a:cxnSpLocks/>
          </p:cNvCxnSpPr>
          <p:nvPr/>
        </p:nvCxnSpPr>
        <p:spPr>
          <a:xfrm flipH="1">
            <a:off x="4762500" y="2800350"/>
            <a:ext cx="56197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11C7D-C3D4-4182-9E3C-751D36222E32}"/>
              </a:ext>
            </a:extLst>
          </p:cNvPr>
          <p:cNvSpPr txBox="1"/>
          <p:nvPr/>
        </p:nvSpPr>
        <p:spPr>
          <a:xfrm>
            <a:off x="6734175" y="38957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8971-831B-4CCB-AD41-E2F862E4970D}"/>
              </a:ext>
            </a:extLst>
          </p:cNvPr>
          <p:cNvSpPr txBox="1"/>
          <p:nvPr/>
        </p:nvSpPr>
        <p:spPr>
          <a:xfrm>
            <a:off x="3724275" y="12096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64624-F2C0-407B-B2F4-245297904866}"/>
              </a:ext>
            </a:extLst>
          </p:cNvPr>
          <p:cNvSpPr txBox="1"/>
          <p:nvPr/>
        </p:nvSpPr>
        <p:spPr>
          <a:xfrm>
            <a:off x="4629150" y="2038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cs typeface="Calibri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3E58E-2548-467B-A1BD-FA6221DE1899}"/>
              </a:ext>
            </a:extLst>
          </p:cNvPr>
          <p:cNvSpPr txBox="1"/>
          <p:nvPr/>
        </p:nvSpPr>
        <p:spPr>
          <a:xfrm>
            <a:off x="5048250" y="29527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dirty="0">
                <a:cs typeface="Calibr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5C2CC-7DEC-4978-A9D7-FAF6CCC87D0A}"/>
              </a:ext>
            </a:extLst>
          </p:cNvPr>
          <p:cNvSpPr txBox="1"/>
          <p:nvPr/>
        </p:nvSpPr>
        <p:spPr>
          <a:xfrm>
            <a:off x="3943350" y="26765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(X1,y1)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A707-238B-4C06-AE6F-C89FE39A807B}"/>
              </a:ext>
            </a:extLst>
          </p:cNvPr>
          <p:cNvSpPr txBox="1"/>
          <p:nvPr/>
        </p:nvSpPr>
        <p:spPr>
          <a:xfrm>
            <a:off x="5314950" y="17811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(X2,y2)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94A8A-DBD2-44E8-8776-C8B47EC93E58}"/>
              </a:ext>
            </a:extLst>
          </p:cNvPr>
          <p:cNvSpPr txBox="1"/>
          <p:nvPr/>
        </p:nvSpPr>
        <p:spPr>
          <a:xfrm>
            <a:off x="5314950" y="25812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(X3,y3)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FC850-892E-4401-B0CE-CEE920AB2F21}"/>
              </a:ext>
            </a:extLst>
          </p:cNvPr>
          <p:cNvSpPr txBox="1"/>
          <p:nvPr/>
        </p:nvSpPr>
        <p:spPr>
          <a:xfrm>
            <a:off x="4457700" y="33242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(X4,y4)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B4174-A4BE-447B-87E0-486EC0910875}"/>
              </a:ext>
            </a:extLst>
          </p:cNvPr>
          <p:cNvSpPr txBox="1"/>
          <p:nvPr/>
        </p:nvSpPr>
        <p:spPr>
          <a:xfrm>
            <a:off x="1695450" y="4552949"/>
            <a:ext cx="38576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Vector </a:t>
            </a:r>
            <a:r>
              <a:rPr lang="en-GB" b="1" dirty="0">
                <a:cs typeface="Calibri"/>
              </a:rPr>
              <a:t>r </a:t>
            </a:r>
            <a:r>
              <a:rPr lang="en-GB" dirty="0">
                <a:cs typeface="Calibri"/>
              </a:rPr>
              <a:t>is calculated by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X</a:t>
            </a:r>
            <a:r>
              <a:rPr lang="en-GB" baseline="-25000" dirty="0" err="1">
                <a:cs typeface="Calibri"/>
              </a:rPr>
              <a:t>r</a:t>
            </a:r>
            <a:r>
              <a:rPr lang="en-GB" dirty="0">
                <a:cs typeface="Calibri"/>
              </a:rPr>
              <a:t> = (x2-x1)             </a:t>
            </a:r>
            <a:r>
              <a:rPr lang="en-GB" dirty="0" err="1">
                <a:ea typeface="+mn-lt"/>
                <a:cs typeface="+mn-lt"/>
              </a:rPr>
              <a:t>y</a:t>
            </a:r>
            <a:r>
              <a:rPr lang="en-GB" baseline="-25000" dirty="0" err="1">
                <a:ea typeface="+mn-lt"/>
                <a:cs typeface="+mn-lt"/>
              </a:rPr>
              <a:t>r</a:t>
            </a:r>
            <a:r>
              <a:rPr lang="en-GB" dirty="0">
                <a:ea typeface="+mn-lt"/>
                <a:cs typeface="+mn-lt"/>
              </a:rPr>
              <a:t> = (y2-y1)             </a:t>
            </a:r>
            <a:r>
              <a:rPr lang="en-GB" baseline="-25000" dirty="0"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8A56C-1AAC-4C66-BD0D-FFEEA2A6190D}"/>
              </a:ext>
            </a:extLst>
          </p:cNvPr>
          <p:cNvSpPr txBox="1"/>
          <p:nvPr/>
        </p:nvSpPr>
        <p:spPr>
          <a:xfrm>
            <a:off x="7010399" y="4552949"/>
            <a:ext cx="38576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Vector </a:t>
            </a:r>
            <a:r>
              <a:rPr lang="en-GB" b="1" dirty="0">
                <a:cs typeface="Calibri"/>
              </a:rPr>
              <a:t>s </a:t>
            </a:r>
            <a:r>
              <a:rPr lang="en-GB" dirty="0">
                <a:cs typeface="Calibri"/>
              </a:rPr>
              <a:t>is calculated by</a:t>
            </a: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X</a:t>
            </a:r>
            <a:r>
              <a:rPr lang="en-GB" baseline="-25000" dirty="0" err="1">
                <a:cs typeface="Calibri"/>
              </a:rPr>
              <a:t>r</a:t>
            </a:r>
            <a:r>
              <a:rPr lang="en-GB" dirty="0">
                <a:cs typeface="Calibri"/>
              </a:rPr>
              <a:t> = (x4-x3)             </a:t>
            </a:r>
            <a:r>
              <a:rPr lang="en-GB" dirty="0" err="1">
                <a:ea typeface="+mn-lt"/>
                <a:cs typeface="+mn-lt"/>
              </a:rPr>
              <a:t>y</a:t>
            </a:r>
            <a:r>
              <a:rPr lang="en-GB" baseline="-25000" dirty="0" err="1">
                <a:ea typeface="+mn-lt"/>
                <a:cs typeface="+mn-lt"/>
              </a:rPr>
              <a:t>r</a:t>
            </a:r>
            <a:r>
              <a:rPr lang="en-GB" dirty="0">
                <a:ea typeface="+mn-lt"/>
                <a:cs typeface="+mn-lt"/>
              </a:rPr>
              <a:t> = (y4-y3)             </a:t>
            </a:r>
            <a:r>
              <a:rPr lang="en-GB" baseline="-25000" dirty="0">
                <a:ea typeface="+mn-lt"/>
                <a:cs typeface="+mn-lt"/>
              </a:rPr>
              <a:t> </a:t>
            </a:r>
            <a:endParaRPr lang="en-GB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99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B5C-313E-4704-9EC5-B5B893A9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175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/>
                <a:cs typeface="Calibri Light"/>
              </a:rPr>
              <a:t>Magnitude of vector</a:t>
            </a:r>
            <a:endParaRPr lang="en-GB" sz="28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DABC-D011-420C-A7F8-6D2337BA1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53987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Times New Roman"/>
              </a:rPr>
              <a:t>Magnitude of vector r is given by ||</a:t>
            </a:r>
            <a:r>
              <a:rPr lang="en-GB" sz="2400" b="1" dirty="0">
                <a:latin typeface="Times New Roman"/>
                <a:cs typeface="Times New Roman"/>
              </a:rPr>
              <a:t>r</a:t>
            </a:r>
            <a:r>
              <a:rPr lang="en-GB" sz="2400" dirty="0">
                <a:latin typeface="Times New Roman"/>
                <a:cs typeface="Times New Roman"/>
              </a:rPr>
              <a:t>|| and is calculated by using the theorem of Pythagoras.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      ||</a:t>
            </a:r>
            <a:r>
              <a:rPr lang="en-GB" sz="2400" b="1" dirty="0">
                <a:latin typeface="Times New Roman"/>
                <a:cs typeface="Times New Roman"/>
              </a:rPr>
              <a:t>r</a:t>
            </a:r>
            <a:r>
              <a:rPr lang="en-GB" sz="2400" dirty="0">
                <a:latin typeface="Times New Roman"/>
                <a:cs typeface="Times New Roman"/>
              </a:rPr>
              <a:t>||=  √Δx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+ Δy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Times New Roman"/>
              </a:rPr>
              <a:t>         </a:t>
            </a:r>
            <a:r>
              <a:rPr lang="en-GB" sz="2400" dirty="0" err="1">
                <a:latin typeface="Times New Roman"/>
                <a:cs typeface="Times New Roman"/>
              </a:rPr>
              <a:t>Δx</a:t>
            </a:r>
            <a:r>
              <a:rPr lang="en-GB" sz="2400" dirty="0">
                <a:latin typeface="Times New Roman"/>
                <a:cs typeface="Times New Roman"/>
              </a:rPr>
              <a:t>= </a:t>
            </a:r>
            <a:r>
              <a:rPr lang="en-GB" sz="2400" dirty="0" err="1">
                <a:latin typeface="Times New Roman"/>
                <a:cs typeface="Times New Roman"/>
              </a:rPr>
              <a:t>x</a:t>
            </a:r>
            <a:r>
              <a:rPr lang="en-GB" sz="2400" baseline="-25000" dirty="0" err="1">
                <a:latin typeface="Times New Roman"/>
                <a:cs typeface="Times New Roman"/>
              </a:rPr>
              <a:t>h</a:t>
            </a:r>
            <a:r>
              <a:rPr lang="en-GB" sz="2400" baseline="-25000" dirty="0">
                <a:latin typeface="Times New Roman"/>
                <a:cs typeface="Times New Roman"/>
              </a:rPr>
              <a:t> </a:t>
            </a:r>
            <a:r>
              <a:rPr lang="en-GB" sz="2400" dirty="0">
                <a:latin typeface="Times New Roman"/>
                <a:cs typeface="Times New Roman"/>
              </a:rPr>
              <a:t>- </a:t>
            </a:r>
            <a:r>
              <a:rPr lang="en-GB" sz="2400" dirty="0" err="1">
                <a:latin typeface="Times New Roman"/>
                <a:cs typeface="Times New Roman"/>
              </a:rPr>
              <a:t>x</a:t>
            </a:r>
            <a:r>
              <a:rPr lang="en-GB" sz="2400" baseline="-25000" dirty="0" err="1">
                <a:latin typeface="Times New Roman"/>
                <a:cs typeface="Times New Roman"/>
              </a:rPr>
              <a:t>t</a:t>
            </a:r>
            <a:r>
              <a:rPr lang="en-GB" sz="2400" dirty="0">
                <a:latin typeface="Times New Roman"/>
                <a:cs typeface="Times New Roman"/>
              </a:rPr>
              <a:t>               </a:t>
            </a:r>
            <a:r>
              <a:rPr lang="en-GB" sz="2400" dirty="0" err="1">
                <a:latin typeface="Times New Roman"/>
                <a:cs typeface="Times New Roman"/>
              </a:rPr>
              <a:t>Δy</a:t>
            </a:r>
            <a:r>
              <a:rPr lang="en-GB" sz="2400" dirty="0">
                <a:latin typeface="Times New Roman"/>
                <a:cs typeface="Times New Roman"/>
              </a:rPr>
              <a:t> = </a:t>
            </a:r>
            <a:r>
              <a:rPr lang="en-GB" sz="2400" dirty="0" err="1">
                <a:latin typeface="Times New Roman"/>
                <a:cs typeface="Times New Roman"/>
              </a:rPr>
              <a:t>y</a:t>
            </a:r>
            <a:r>
              <a:rPr lang="en-GB" sz="2400" baseline="-25000" dirty="0" err="1">
                <a:latin typeface="Times New Roman"/>
                <a:cs typeface="Times New Roman"/>
              </a:rPr>
              <a:t>h</a:t>
            </a:r>
            <a:r>
              <a:rPr lang="en-GB" sz="2400" dirty="0">
                <a:latin typeface="Times New Roman"/>
                <a:cs typeface="Times New Roman"/>
              </a:rPr>
              <a:t> - </a:t>
            </a:r>
            <a:r>
              <a:rPr lang="en-GB" sz="2400" dirty="0" err="1">
                <a:latin typeface="Times New Roman"/>
                <a:cs typeface="Times New Roman"/>
              </a:rPr>
              <a:t>y</a:t>
            </a:r>
            <a:r>
              <a:rPr lang="en-GB" sz="2400" baseline="-25000" dirty="0" err="1">
                <a:latin typeface="Times New Roman"/>
                <a:cs typeface="Times New Roman"/>
              </a:rPr>
              <a:t>t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r>
              <a:rPr lang="en-GB" sz="2400" baseline="-25000" dirty="0">
                <a:latin typeface="Times New Roman"/>
                <a:cs typeface="Times New Roman"/>
              </a:rPr>
              <a:t> 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sz="24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400" baseline="-25000" dirty="0">
                <a:latin typeface="Times New Roman"/>
                <a:cs typeface="Times New Roman"/>
              </a:rPr>
              <a:t>          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1AFC96-C26E-403E-9755-CC85CDBA2AE2}"/>
              </a:ext>
            </a:extLst>
          </p:cNvPr>
          <p:cNvCxnSpPr/>
          <p:nvPr/>
        </p:nvCxnSpPr>
        <p:spPr>
          <a:xfrm>
            <a:off x="2971800" y="2828925"/>
            <a:ext cx="1381125" cy="1905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62A-F754-4BF0-97A2-9FD7807B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>
                <a:latin typeface="Times New Roman"/>
                <a:cs typeface="Calibri Light"/>
              </a:rPr>
              <a:t>UNIT</a:t>
            </a:r>
            <a:r>
              <a:rPr lang="en-GB" sz="3600" b="1">
                <a:latin typeface="Times New Roman"/>
                <a:cs typeface="Calibri Light"/>
              </a:rPr>
              <a:t> </a:t>
            </a:r>
            <a:r>
              <a:rPr lang="en-GB" sz="3200" b="1">
                <a:latin typeface="Times New Roman"/>
                <a:cs typeface="Calibri Light"/>
              </a:rPr>
              <a:t>I</a:t>
            </a:r>
            <a:br>
              <a:rPr lang="en-GB" sz="3200" b="1">
                <a:latin typeface="Times New Roman"/>
                <a:cs typeface="Calibri Light"/>
              </a:rPr>
            </a:br>
            <a:r>
              <a:rPr lang="en-GB" sz="3200" b="1">
                <a:latin typeface="Times New Roman"/>
                <a:cs typeface="Calibri Light"/>
              </a:rPr>
              <a:t>Mathematics for computer Graphics, DirectX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1D97-089F-4D82-B8AF-3F30B964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50" y="1825625"/>
            <a:ext cx="88963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cs typeface="Calibri" panose="020F0502020204030204"/>
              </a:rPr>
              <a:t>Main topics</a:t>
            </a:r>
          </a:p>
          <a:p>
            <a:r>
              <a:rPr lang="en-GB">
                <a:cs typeface="Calibri" panose="020F0502020204030204"/>
              </a:rPr>
              <a:t>Cartesian coordinate system</a:t>
            </a:r>
          </a:p>
          <a:p>
            <a:r>
              <a:rPr lang="en-GB">
                <a:cs typeface="Calibri" panose="020F0502020204030204"/>
              </a:rPr>
              <a:t>Vectors </a:t>
            </a:r>
          </a:p>
          <a:p>
            <a:r>
              <a:rPr lang="en-GB">
                <a:cs typeface="Calibri" panose="020F0502020204030204"/>
              </a:rPr>
              <a:t>Transformations</a:t>
            </a:r>
          </a:p>
          <a:p>
            <a:r>
              <a:rPr lang="en-GB" err="1">
                <a:cs typeface="Calibri" panose="020F0502020204030204"/>
              </a:rPr>
              <a:t>DirextX</a:t>
            </a:r>
            <a:r>
              <a:rPr lang="en-GB">
                <a:cs typeface="Calibri" panose="020F0502020204030204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8177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4F95-9042-41A5-8659-B975E2DA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Times New Roman"/>
                <a:cs typeface="Calibri Light"/>
              </a:rPr>
              <a:t>1. Cartesian Coordinate system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C7EF-BE09-40DD-AE57-A3812A58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latin typeface="Times New Roman"/>
                <a:cs typeface="Calibri" panose="020F0502020204030204"/>
              </a:rPr>
              <a:t>       The cartesian XY plane</a:t>
            </a:r>
          </a:p>
          <a:p>
            <a:pPr marL="0" indent="0">
              <a:buNone/>
            </a:pPr>
            <a:endParaRPr lang="en-GB">
              <a:latin typeface="Times New Roman"/>
              <a:cs typeface="Calibri" panose="020F05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B6FEF3-84AB-488C-99E6-8EAA27A21206}"/>
              </a:ext>
            </a:extLst>
          </p:cNvPr>
          <p:cNvCxnSpPr/>
          <p:nvPr/>
        </p:nvCxnSpPr>
        <p:spPr>
          <a:xfrm flipH="1">
            <a:off x="5848350" y="2790825"/>
            <a:ext cx="28575" cy="304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63EEFE-238F-415F-8378-F2241E3776A4}"/>
              </a:ext>
            </a:extLst>
          </p:cNvPr>
          <p:cNvCxnSpPr/>
          <p:nvPr/>
        </p:nvCxnSpPr>
        <p:spPr>
          <a:xfrm>
            <a:off x="4238625" y="4229100"/>
            <a:ext cx="3238500" cy="3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BBC93-3FF3-40A2-99B2-D21D60120D1C}"/>
              </a:ext>
            </a:extLst>
          </p:cNvPr>
          <p:cNvCxnSpPr/>
          <p:nvPr/>
        </p:nvCxnSpPr>
        <p:spPr>
          <a:xfrm flipH="1">
            <a:off x="4867275" y="3009900"/>
            <a:ext cx="1676400" cy="2057400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74C762-38BE-49C4-9B5C-BE489B5CDE4B}"/>
              </a:ext>
            </a:extLst>
          </p:cNvPr>
          <p:cNvSpPr txBox="1"/>
          <p:nvPr/>
        </p:nvSpPr>
        <p:spPr>
          <a:xfrm>
            <a:off x="7686675" y="4133850"/>
            <a:ext cx="1609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X </a:t>
            </a:r>
            <a:endParaRPr lang="en-GB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929DD-DF7F-4AAB-9A75-2F56C6ADC6E2}"/>
              </a:ext>
            </a:extLst>
          </p:cNvPr>
          <p:cNvSpPr txBox="1"/>
          <p:nvPr/>
        </p:nvSpPr>
        <p:spPr>
          <a:xfrm>
            <a:off x="5753100" y="24193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1DC94-BD00-4844-AA45-77815FF38AA6}"/>
              </a:ext>
            </a:extLst>
          </p:cNvPr>
          <p:cNvSpPr txBox="1"/>
          <p:nvPr/>
        </p:nvSpPr>
        <p:spPr>
          <a:xfrm>
            <a:off x="5705474" y="58388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-Y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22EC2-5B58-407C-AA3A-C32F98EE1AD5}"/>
              </a:ext>
            </a:extLst>
          </p:cNvPr>
          <p:cNvSpPr txBox="1"/>
          <p:nvPr/>
        </p:nvSpPr>
        <p:spPr>
          <a:xfrm>
            <a:off x="3829050" y="4057650"/>
            <a:ext cx="1609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-X 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67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9D9-311D-4013-81C8-0D1EE379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150" y="1050925"/>
            <a:ext cx="10410825" cy="715963"/>
          </a:xfrm>
        </p:spPr>
        <p:txBody>
          <a:bodyPr>
            <a:normAutofit/>
          </a:bodyPr>
          <a:lstStyle/>
          <a:p>
            <a:r>
              <a:rPr lang="en-GB" sz="2800" u="sng" dirty="0">
                <a:latin typeface="Times New Roman"/>
                <a:cs typeface="Times New Roman"/>
              </a:rPr>
              <a:t>Function Graph</a:t>
            </a:r>
            <a:endParaRPr lang="en-GB" sz="2800" u="sng">
              <a:ea typeface="+mj-lt"/>
              <a:cs typeface="+mj-l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2772-E0AA-4CF8-ABCD-AE749E21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0" y="1778000"/>
            <a:ext cx="10515600" cy="3055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We have different function like: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Linear function                        y = </a:t>
            </a:r>
            <a:r>
              <a:rPr lang="en-GB" sz="2400" err="1">
                <a:latin typeface="Times New Roman"/>
                <a:ea typeface="+mn-lt"/>
                <a:cs typeface="Times New Roman"/>
              </a:rPr>
              <a:t>mx+c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Quadratic function                   </a:t>
            </a:r>
            <a:r>
              <a:rPr lang="en-GB" sz="2400" dirty="0">
                <a:latin typeface="Times New Roman"/>
                <a:cs typeface="Times New Roman"/>
              </a:rPr>
              <a:t>y = ax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+ </a:t>
            </a:r>
            <a:r>
              <a:rPr lang="en-GB" sz="2400" err="1">
                <a:latin typeface="Times New Roman"/>
                <a:cs typeface="Times New Roman"/>
              </a:rPr>
              <a:t>bx</a:t>
            </a:r>
            <a:r>
              <a:rPr lang="en-GB" sz="2400" dirty="0">
                <a:latin typeface="Times New Roman"/>
                <a:cs typeface="Times New Roman"/>
              </a:rPr>
              <a:t> + c</a:t>
            </a:r>
            <a:endParaRPr lang="en-US" sz="2400" dirty="0">
              <a:latin typeface="Times New Roman"/>
              <a:ea typeface="+mn-lt"/>
              <a:cs typeface="Times New Roman"/>
            </a:endParaRP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Cubic function                         y = ax</a:t>
            </a:r>
            <a:r>
              <a:rPr lang="en-GB" sz="2400" baseline="30000" dirty="0">
                <a:latin typeface="Times New Roman"/>
                <a:ea typeface="+mn-lt"/>
                <a:cs typeface="Times New Roman"/>
              </a:rPr>
              <a:t>3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</a:t>
            </a:r>
            <a:r>
              <a:rPr lang="en-GB" sz="2400" dirty="0">
                <a:latin typeface="Times New Roman"/>
                <a:cs typeface="Times New Roman"/>
              </a:rPr>
              <a:t>bx</a:t>
            </a:r>
            <a:r>
              <a:rPr lang="en-GB" sz="2400" baseline="30000" dirty="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+cx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 + d</a:t>
            </a:r>
          </a:p>
          <a:p>
            <a:r>
              <a:rPr lang="en-GB" sz="2400">
                <a:latin typeface="Times New Roman"/>
                <a:ea typeface="+mn-lt"/>
                <a:cs typeface="Times New Roman"/>
              </a:rPr>
              <a:t>Trigonometric function            y = a sin(x)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endParaRPr lang="en-GB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0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47C-057B-4A0C-B9F1-1982AB3E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824"/>
          </a:xfrm>
        </p:spPr>
        <p:txBody>
          <a:bodyPr>
            <a:normAutofit/>
          </a:bodyPr>
          <a:lstStyle/>
          <a:p>
            <a:r>
              <a:rPr lang="en-GB" sz="2800" dirty="0">
                <a:cs typeface="Calibri Light"/>
              </a:rPr>
              <a:t>Graphs </a:t>
            </a:r>
            <a:endParaRPr lang="en-GB" sz="2800" dirty="0"/>
          </a:p>
        </p:txBody>
      </p:sp>
      <p:pic>
        <p:nvPicPr>
          <p:cNvPr id="4" name="Picture 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5884D0ED-DD6A-424B-B141-260B7EB2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856" y="1872260"/>
            <a:ext cx="3703136" cy="1733550"/>
          </a:xfrm>
        </p:spPr>
      </p:pic>
      <p:pic>
        <p:nvPicPr>
          <p:cNvPr id="5" name="Picture 5" descr="A picture containing map, cake, table, light&#10;&#10;Description generated with very high confidence">
            <a:extLst>
              <a:ext uri="{FF2B5EF4-FFF2-40B4-BE49-F238E27FC236}">
                <a16:creationId xmlns:a16="http://schemas.microsoft.com/office/drawing/2014/main" id="{E29B3890-80AB-4170-A17A-749B5F92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19" y="1873151"/>
            <a:ext cx="4862185" cy="154594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A885AF3-002D-403C-B070-FF7B3CB05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856" y="4406227"/>
            <a:ext cx="3239152" cy="2174439"/>
          </a:xfrm>
          <a:prstGeom prst="rect">
            <a:avLst/>
          </a:prstGeom>
        </p:spPr>
      </p:pic>
      <p:pic>
        <p:nvPicPr>
          <p:cNvPr id="7" name="Picture 7" descr="A picture containing group&#10;&#10;Description generated with very high confidence">
            <a:extLst>
              <a:ext uri="{FF2B5EF4-FFF2-40B4-BE49-F238E27FC236}">
                <a16:creationId xmlns:a16="http://schemas.microsoft.com/office/drawing/2014/main" id="{1F94FC66-2C31-4C2F-A016-AD300EC43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702" y="4529371"/>
            <a:ext cx="3494761" cy="194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29D8F-C68C-406A-82D6-F4B33F7D0AC3}"/>
              </a:ext>
            </a:extLst>
          </p:cNvPr>
          <p:cNvSpPr txBox="1"/>
          <p:nvPr/>
        </p:nvSpPr>
        <p:spPr>
          <a:xfrm>
            <a:off x="841332" y="140500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Linear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28D3D-AD28-4C5C-ACE2-89A76E28DF50}"/>
              </a:ext>
            </a:extLst>
          </p:cNvPr>
          <p:cNvSpPr txBox="1"/>
          <p:nvPr/>
        </p:nvSpPr>
        <p:spPr>
          <a:xfrm>
            <a:off x="757825" y="37745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Cubic 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A677B-E6F9-43E0-B6FB-8534F10278FB}"/>
              </a:ext>
            </a:extLst>
          </p:cNvPr>
          <p:cNvSpPr txBox="1"/>
          <p:nvPr/>
        </p:nvSpPr>
        <p:spPr>
          <a:xfrm>
            <a:off x="6718127" y="140500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Quadratic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529B7-B286-413A-BD97-A5D324E6012D}"/>
              </a:ext>
            </a:extLst>
          </p:cNvPr>
          <p:cNvSpPr txBox="1"/>
          <p:nvPr/>
        </p:nvSpPr>
        <p:spPr>
          <a:xfrm>
            <a:off x="6718126" y="377450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Trigonometric function</a:t>
            </a:r>
          </a:p>
        </p:txBody>
      </p:sp>
    </p:spTree>
    <p:extLst>
      <p:ext uri="{BB962C8B-B14F-4D97-AF65-F5344CB8AC3E}">
        <p14:creationId xmlns:p14="http://schemas.microsoft.com/office/powerpoint/2010/main" val="108487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D66-B257-4ED1-94C3-8A3B41A0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044" y="880649"/>
            <a:ext cx="10515600" cy="411163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/>
              <a:buChar char="•"/>
            </a:pPr>
            <a:r>
              <a:rPr lang="en-GB" sz="2800">
                <a:latin typeface="Times New Roman"/>
                <a:cs typeface="Times New Roman"/>
              </a:rPr>
              <a:t>Geometric Shapes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7CF3-5B90-483A-B54E-71D98C6F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414876"/>
            <a:ext cx="10515600" cy="1027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2D Shapes</a:t>
            </a:r>
            <a:endParaRPr lang="en-US"/>
          </a:p>
          <a:p>
            <a:pPr marL="0" indent="0">
              <a:buNone/>
            </a:pPr>
            <a:r>
              <a:rPr lang="en-GB" sz="2400">
                <a:latin typeface="Times New Roman"/>
                <a:cs typeface="Times New Roman"/>
              </a:rPr>
              <a:t>3D Shapes</a:t>
            </a:r>
            <a:endParaRPr lang="en-GB" sz="24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A10E84-E07D-40E8-A682-EB02719C26F8}"/>
              </a:ext>
            </a:extLst>
          </p:cNvPr>
          <p:cNvSpPr txBox="1">
            <a:spLocks/>
          </p:cNvSpPr>
          <p:nvPr/>
        </p:nvSpPr>
        <p:spPr>
          <a:xfrm>
            <a:off x="1091852" y="3740890"/>
            <a:ext cx="10515600" cy="41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GB" sz="2800">
                <a:latin typeface="Times New Roman"/>
                <a:cs typeface="Times New Roman"/>
              </a:rPr>
              <a:t>Area of Shapes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C1E1F4-B4FE-4F6A-9893-71DC78010891}"/>
              </a:ext>
            </a:extLst>
          </p:cNvPr>
          <p:cNvSpPr txBox="1">
            <a:spLocks/>
          </p:cNvSpPr>
          <p:nvPr/>
        </p:nvSpPr>
        <p:spPr>
          <a:xfrm>
            <a:off x="1091330" y="2710624"/>
            <a:ext cx="10515600" cy="41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GB" sz="2800">
                <a:latin typeface="Times New Roman"/>
                <a:cs typeface="Times New Roman"/>
              </a:rPr>
              <a:t>Polygonal Shapes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7AE3-B227-45A1-BBAB-D1554F32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981" y="38600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u="sng">
                <a:latin typeface="Times New Roman"/>
                <a:cs typeface="Calibri Light"/>
              </a:rPr>
              <a:t>Theorem of pythagoras in 2D</a:t>
            </a:r>
            <a:endParaRPr lang="en-GB" sz="2800" u="sng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ABC6-965D-437B-B285-3D1D735B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981" y="1825625"/>
            <a:ext cx="10515600" cy="4351338"/>
          </a:xfrm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cs typeface="Calibri" panose="020F0502020204030204"/>
              </a:rPr>
              <a:t>To calculate the distance between two points</a:t>
            </a:r>
            <a:endParaRPr lang="en-GB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Calibri" panose="020F0502020204030204"/>
              </a:rPr>
              <a:t>Now we apply the theorem on two arbitrary points </a:t>
            </a:r>
            <a:endParaRPr lang="en-GB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 panose="020F0502020204030204"/>
              </a:rPr>
              <a:t>point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P1(x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,y</a:t>
            </a:r>
            <a:r>
              <a:rPr lang="en-GB" sz="2400" baseline="-25000" dirty="0">
                <a:latin typeface="Times New Roman"/>
                <a:ea typeface="+mn-lt"/>
                <a:cs typeface="+mn-lt"/>
              </a:rPr>
              <a:t>1</a:t>
            </a:r>
            <a:r>
              <a:rPr lang="en-GB" sz="2400">
                <a:latin typeface="Times New Roman"/>
                <a:ea typeface="+mn-lt"/>
                <a:cs typeface="+mn-lt"/>
              </a:rPr>
              <a:t>) and P2(x</a:t>
            </a:r>
            <a:r>
              <a:rPr lang="en-GB" sz="2400" baseline="-25000">
                <a:latin typeface="Times New Roman"/>
                <a:ea typeface="+mn-lt"/>
                <a:cs typeface="+mn-lt"/>
              </a:rPr>
              <a:t>2</a:t>
            </a:r>
            <a:r>
              <a:rPr lang="en-GB" sz="2400">
                <a:latin typeface="Times New Roman"/>
                <a:ea typeface="+mn-lt"/>
                <a:cs typeface="+mn-lt"/>
              </a:rPr>
              <a:t>,y</a:t>
            </a:r>
            <a:r>
              <a:rPr lang="en-GB" sz="2400" baseline="-25000">
                <a:latin typeface="Times New Roman"/>
                <a:ea typeface="+mn-lt"/>
                <a:cs typeface="+mn-lt"/>
              </a:rPr>
              <a:t>2</a:t>
            </a:r>
            <a:r>
              <a:rPr lang="en-GB" sz="2400">
                <a:latin typeface="Times New Roman"/>
                <a:ea typeface="+mn-lt"/>
                <a:cs typeface="+mn-lt"/>
              </a:rPr>
              <a:t>)</a:t>
            </a:r>
            <a:endParaRPr lang="en-GB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cs typeface="Calibri" panose="020F0502020204030204"/>
              </a:rPr>
              <a:t>Then the distance </a:t>
            </a:r>
            <a:r>
              <a:rPr lang="en-GB" sz="2400" i="1">
                <a:latin typeface="Times New Roman"/>
                <a:cs typeface="Calibri" panose="020F0502020204030204"/>
              </a:rPr>
              <a:t>d </a:t>
            </a:r>
            <a:r>
              <a:rPr lang="en-GB" sz="2400">
                <a:latin typeface="Times New Roman"/>
                <a:cs typeface="Calibri" panose="020F0502020204030204"/>
              </a:rPr>
              <a:t>between P1 and P2 is calculated as</a:t>
            </a:r>
            <a:endParaRPr lang="en-GB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 panose="020F0502020204030204"/>
              </a:rPr>
              <a:t>          </a:t>
            </a:r>
            <a:r>
              <a:rPr lang="en-GB" sz="2400" i="1">
                <a:latin typeface="Times New Roman"/>
                <a:cs typeface="Calibri" panose="020F0502020204030204"/>
              </a:rPr>
              <a:t>d </a:t>
            </a:r>
            <a:r>
              <a:rPr lang="en-GB" sz="2400">
                <a:latin typeface="Times New Roman"/>
                <a:cs typeface="Calibri" panose="020F0502020204030204"/>
              </a:rPr>
              <a:t>=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</a:t>
            </a:r>
            <a:r>
              <a:rPr lang="en-GB" sz="2400">
                <a:latin typeface="Times New Roman"/>
                <a:ea typeface="+mn-lt"/>
                <a:cs typeface="+mn-lt"/>
              </a:rPr>
              <a:t>√</a:t>
            </a:r>
            <a:r>
              <a:rPr lang="en-GB" sz="2400">
                <a:latin typeface="Times New Roman"/>
                <a:cs typeface="Calibri" panose="020F0502020204030204"/>
              </a:rPr>
              <a:t>Δx</a:t>
            </a:r>
            <a:r>
              <a:rPr lang="en-GB" sz="2400" baseline="30000" dirty="0">
                <a:latin typeface="Times New Roman"/>
                <a:cs typeface="Calibri" panose="020F0502020204030204"/>
              </a:rPr>
              <a:t>2</a:t>
            </a:r>
            <a:r>
              <a:rPr lang="en-GB" sz="2400">
                <a:latin typeface="Times New Roman"/>
                <a:cs typeface="Calibri" panose="020F0502020204030204"/>
              </a:rPr>
              <a:t> + </a:t>
            </a:r>
            <a:r>
              <a:rPr lang="en-GB" sz="2400">
                <a:latin typeface="Times New Roman"/>
                <a:ea typeface="+mn-lt"/>
                <a:cs typeface="+mn-lt"/>
              </a:rPr>
              <a:t>Δy</a:t>
            </a:r>
            <a:r>
              <a:rPr lang="en-GB" sz="2400" baseline="30000" dirty="0">
                <a:latin typeface="Times New Roman"/>
                <a:ea typeface="+mn-lt"/>
                <a:cs typeface="+mn-lt"/>
              </a:rPr>
              <a:t>2</a:t>
            </a:r>
            <a:r>
              <a:rPr lang="en-GB" sz="2400" dirty="0">
                <a:latin typeface="Times New Roman"/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Where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Δx= (x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2 -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x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 and Δy= (y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2 -</a:t>
            </a:r>
            <a:r>
              <a:rPr lang="en-GB" sz="2400">
                <a:latin typeface="Times New Roman"/>
                <a:ea typeface="+mn-lt"/>
                <a:cs typeface="Times New Roman"/>
              </a:rPr>
              <a:t>y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)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B4C09D-6B3B-4484-8DC5-AC2A2EB993E8}"/>
              </a:ext>
            </a:extLst>
          </p:cNvPr>
          <p:cNvCxnSpPr/>
          <p:nvPr/>
        </p:nvCxnSpPr>
        <p:spPr>
          <a:xfrm flipV="1">
            <a:off x="2759047" y="4111908"/>
            <a:ext cx="1544876" cy="10439"/>
          </a:xfrm>
          <a:prstGeom prst="straightConnector1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7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0648-AA44-47E4-869F-E324F6845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679" y="386002"/>
            <a:ext cx="10515600" cy="1325563"/>
          </a:xfrm>
        </p:spPr>
        <p:txBody>
          <a:bodyPr/>
          <a:lstStyle/>
          <a:p>
            <a:r>
              <a:rPr lang="en-GB" sz="2800" u="sng">
                <a:latin typeface="Times New Roman"/>
                <a:ea typeface="+mj-lt"/>
                <a:cs typeface="+mj-lt"/>
              </a:rPr>
              <a:t>Theorem of pythagoras in 3D</a:t>
            </a:r>
          </a:p>
          <a:p>
            <a:endParaRPr lang="en-GB" sz="2800" u="sng" dirty="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6ABA-89FF-4AE8-BA9D-CE2C9F4C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679" y="1449844"/>
            <a:ext cx="10515600" cy="4779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To calculate the distance between two points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Now we apply the theorem on two arbitrary points </a:t>
            </a: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point P1(x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,y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>
                <a:latin typeface="Times New Roman"/>
                <a:ea typeface="+mn-lt"/>
                <a:cs typeface="Times New Roman"/>
              </a:rPr>
              <a:t>,z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 and P2(x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,y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,z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</a:t>
            </a:r>
            <a:endParaRPr lang="en-US" sz="2400">
              <a:latin typeface="Times New Roman"/>
              <a:ea typeface="+mn-lt"/>
              <a:cs typeface="Calibri"/>
            </a:endParaRPr>
          </a:p>
          <a:p>
            <a:pPr marL="0" indent="0">
              <a:buNone/>
            </a:pPr>
            <a:r>
              <a:rPr lang="en-GB" sz="2400">
                <a:latin typeface="Times New Roman"/>
                <a:ea typeface="+mn-lt"/>
                <a:cs typeface="+mn-lt"/>
              </a:rPr>
              <a:t>Then the distance </a:t>
            </a:r>
            <a:r>
              <a:rPr lang="en-GB" sz="2400" i="1">
                <a:latin typeface="Times New Roman"/>
                <a:ea typeface="+mn-lt"/>
                <a:cs typeface="+mn-lt"/>
              </a:rPr>
              <a:t>d </a:t>
            </a:r>
            <a:r>
              <a:rPr lang="en-GB" sz="2400">
                <a:latin typeface="Times New Roman"/>
                <a:ea typeface="+mn-lt"/>
                <a:cs typeface="+mn-lt"/>
              </a:rPr>
              <a:t>between P1 and P2 is calculated as</a:t>
            </a:r>
          </a:p>
          <a:p>
            <a:pPr marL="0" indent="0">
              <a:buNone/>
            </a:pPr>
            <a:endParaRPr lang="en-GB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          </a:t>
            </a:r>
            <a:r>
              <a:rPr lang="en-GB" sz="2400" i="1">
                <a:latin typeface="Times New Roman"/>
                <a:ea typeface="+mn-lt"/>
                <a:cs typeface="+mn-lt"/>
              </a:rPr>
              <a:t>d </a:t>
            </a:r>
            <a:r>
              <a:rPr lang="en-GB" sz="2400">
                <a:latin typeface="Times New Roman"/>
                <a:ea typeface="+mn-lt"/>
                <a:cs typeface="+mn-lt"/>
              </a:rPr>
              <a:t>= </a:t>
            </a:r>
            <a:r>
              <a:rPr lang="en-GB" sz="2400">
                <a:latin typeface="Times New Roman"/>
                <a:cs typeface="Times New Roman"/>
              </a:rPr>
              <a:t> √</a:t>
            </a:r>
            <a:r>
              <a:rPr lang="en-GB" sz="2400">
                <a:latin typeface="Times New Roman"/>
                <a:ea typeface="+mn-lt"/>
                <a:cs typeface="+mn-lt"/>
              </a:rPr>
              <a:t>Δx</a:t>
            </a:r>
            <a:r>
              <a:rPr lang="en-GB" sz="2400" baseline="30000">
                <a:latin typeface="Times New Roman"/>
                <a:ea typeface="+mn-lt"/>
                <a:cs typeface="+mn-lt"/>
              </a:rPr>
              <a:t>2</a:t>
            </a:r>
            <a:r>
              <a:rPr lang="en-GB" sz="2400">
                <a:latin typeface="Times New Roman"/>
                <a:ea typeface="+mn-lt"/>
                <a:cs typeface="+mn-lt"/>
              </a:rPr>
              <a:t> + </a:t>
            </a:r>
            <a:r>
              <a:rPr lang="en-GB" sz="2400">
                <a:latin typeface="Times New Roman"/>
                <a:cs typeface="Times New Roman"/>
              </a:rPr>
              <a:t>Δy</a:t>
            </a:r>
            <a:r>
              <a:rPr lang="en-GB" sz="2400" baseline="30000">
                <a:latin typeface="Times New Roman"/>
                <a:cs typeface="Times New Roman"/>
              </a:rPr>
              <a:t>2</a:t>
            </a:r>
            <a:r>
              <a:rPr lang="en-GB" sz="2400">
                <a:latin typeface="Times New Roman"/>
                <a:cs typeface="Times New Roman"/>
              </a:rPr>
              <a:t> + Δz</a:t>
            </a:r>
            <a:r>
              <a:rPr lang="en-GB" sz="2400" baseline="30000">
                <a:latin typeface="Times New Roman"/>
                <a:cs typeface="Times New Roman"/>
              </a:rPr>
              <a:t>2</a:t>
            </a:r>
            <a:r>
              <a:rPr lang="en-GB" sz="2400" dirty="0">
                <a:latin typeface="Times New Roman"/>
                <a:cs typeface="Times New Roman"/>
              </a:rPr>
              <a:t> </a:t>
            </a: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GB" sz="2400" dirty="0">
                <a:latin typeface="Times New Roman"/>
                <a:cs typeface="Times New Roman"/>
              </a:rPr>
              <a:t>Where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Δx= (x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2 - 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x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 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GB" sz="2400">
                <a:latin typeface="Times New Roman"/>
                <a:ea typeface="+mn-lt"/>
                <a:cs typeface="Times New Roman"/>
              </a:rPr>
              <a:t>             Δy= (y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2 -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y</a:t>
            </a:r>
            <a:r>
              <a:rPr lang="en-GB" sz="2400" baseline="-25000" dirty="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GB" sz="2400" dirty="0">
                <a:latin typeface="Times New Roman"/>
                <a:ea typeface="+mn-lt"/>
                <a:cs typeface="Times New Roman"/>
              </a:rPr>
              <a:t>             Δz= (z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2 - </a:t>
            </a:r>
            <a:r>
              <a:rPr lang="en-GB" sz="2400">
                <a:latin typeface="Times New Roman"/>
                <a:ea typeface="+mn-lt"/>
                <a:cs typeface="Times New Roman"/>
              </a:rPr>
              <a:t>z</a:t>
            </a:r>
            <a:r>
              <a:rPr lang="en-GB" sz="2400" baseline="-25000">
                <a:latin typeface="Times New Roman"/>
                <a:ea typeface="+mn-lt"/>
                <a:cs typeface="Times New Roman"/>
              </a:rPr>
              <a:t>1</a:t>
            </a:r>
            <a:r>
              <a:rPr lang="en-GB" sz="2400" dirty="0">
                <a:latin typeface="Times New Roman"/>
                <a:ea typeface="+mn-lt"/>
                <a:cs typeface="Times New Roman"/>
              </a:rPr>
              <a:t>)</a:t>
            </a:r>
            <a:endParaRPr lang="en-GB" sz="24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GB" sz="24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GB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400" dirty="0">
              <a:latin typeface="Times New Roman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AA6844-B718-4501-835B-D8470154E59A}"/>
              </a:ext>
            </a:extLst>
          </p:cNvPr>
          <p:cNvCxnSpPr/>
          <p:nvPr/>
        </p:nvCxnSpPr>
        <p:spPr>
          <a:xfrm flipV="1">
            <a:off x="2926061" y="3736127"/>
            <a:ext cx="2077232" cy="1"/>
          </a:xfrm>
          <a:prstGeom prst="straightConnector1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0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1B1A-C7F4-4770-8686-F3F92F8D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501" y="281618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u="sng">
                <a:latin typeface="Times New Roman"/>
                <a:cs typeface="Calibri Light"/>
              </a:rPr>
              <a:t>Euler's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D8D-6101-41C1-ABD7-F5E36728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12" y="16690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Times New Roman"/>
                <a:cs typeface="Calibri"/>
              </a:rPr>
              <a:t> It show as the relationship between vertices, edges and faces of 3D polygon   object</a:t>
            </a:r>
          </a:p>
          <a:p>
            <a:pPr marL="0" indent="0">
              <a:buNone/>
            </a:pPr>
            <a:endParaRPr lang="en-GB" sz="2400" dirty="0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latin typeface="Times New Roman"/>
                <a:cs typeface="Calibri"/>
              </a:rPr>
              <a:t>             Faces + vertices = edges + 2</a:t>
            </a:r>
          </a:p>
        </p:txBody>
      </p:sp>
    </p:spTree>
    <p:extLst>
      <p:ext uri="{BB962C8B-B14F-4D97-AF65-F5344CB8AC3E}">
        <p14:creationId xmlns:p14="http://schemas.microsoft.com/office/powerpoint/2010/main" val="308873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GAME PROGRAMMING</vt:lpstr>
      <vt:lpstr>UNIT I Mathematics for computer Graphics, DirectX</vt:lpstr>
      <vt:lpstr>1. Cartesian Coordinate system</vt:lpstr>
      <vt:lpstr>Function Graph </vt:lpstr>
      <vt:lpstr>Graphs </vt:lpstr>
      <vt:lpstr>Geometric Shapes</vt:lpstr>
      <vt:lpstr>Theorem of pythagoras in 2D</vt:lpstr>
      <vt:lpstr>Theorem of pythagoras in 3D </vt:lpstr>
      <vt:lpstr>Euler's Rule</vt:lpstr>
      <vt:lpstr>Vectors</vt:lpstr>
      <vt:lpstr>Direction </vt:lpstr>
      <vt:lpstr>Magnitude of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463</cp:revision>
  <dcterms:created xsi:type="dcterms:W3CDTF">2020-06-06T10:40:57Z</dcterms:created>
  <dcterms:modified xsi:type="dcterms:W3CDTF">2020-06-14T14:47:02Z</dcterms:modified>
</cp:coreProperties>
</file>