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2B405-E19A-41C7-9B07-A9DACE6DBB75}" v="1" dt="2020-06-19T04:15:51.359"/>
    <p1510:client id="{32177CB0-F4CE-4461-975B-4C5BF572EFD7}" v="77" dt="2020-06-20T03:27:02.393"/>
    <p1510:client id="{4938219F-4991-4985-B684-DFE79D84973B}" v="2352" dt="2020-06-12T15:26:21.682"/>
    <p1510:client id="{501872A8-2D83-4DAC-8827-41761A4625FD}" v="1449" dt="2020-06-17T14:26:49.925"/>
    <p1510:client id="{6CC80F6C-F69C-4D1B-8646-503BA0F381BE}" v="759" dt="2020-06-23T02:28:41.371"/>
    <p1510:client id="{73287065-16F2-416A-8ECA-1953E4B12F50}" v="1417" dt="2020-06-12T12:10:19.497"/>
    <p1510:client id="{77BAD47C-1CB4-457F-97A2-5C410E7590AD}" v="1792" dt="2020-06-14T18:29:40.966"/>
    <p1510:client id="{ABD5D17E-7C7F-4E86-B64F-788B33A12E85}" v="2001" dt="2020-06-12T19:32:00.368"/>
    <p1510:client id="{D0C36EA7-4271-4D43-A738-0864083D1DDB}" v="1159" dt="2020-06-21T18:40:05.290"/>
    <p1510:client id="{DC4D5B23-F3FF-4C4F-A9F3-927A885A046A}" v="1" dt="2020-06-23T17:27:01.902"/>
    <p1510:client id="{E12585CA-BF19-4AE6-BBAE-4872510C3D64}" v="1199" dt="2020-06-17T04:57:2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BC4EFC9E-AF92-4B04-A45B-01D3892B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17" y="1136796"/>
            <a:ext cx="9862157" cy="49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F1FD-038B-4A31-9488-CDB799BC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977"/>
            <a:ext cx="10515600" cy="6297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Consider a vector r and its component are </a:t>
            </a:r>
            <a:r>
              <a:rPr lang="en-GB" sz="2400" dirty="0" err="1">
                <a:latin typeface="Times New Roman"/>
                <a:cs typeface="Times New Roman"/>
              </a:rPr>
              <a:t>x,y,z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So the magnitude of ||r|| =  √x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+y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+z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Unit vector r is given as follows: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 </a:t>
            </a:r>
            <a:r>
              <a:rPr lang="en-GB" sz="2400" dirty="0" err="1">
                <a:latin typeface="Times New Roman"/>
                <a:cs typeface="Times New Roman"/>
              </a:rPr>
              <a:t>r</a:t>
            </a:r>
            <a:r>
              <a:rPr lang="en-GB" sz="2400" baseline="-25000" dirty="0" err="1">
                <a:latin typeface="Times New Roman"/>
                <a:cs typeface="Times New Roman"/>
              </a:rPr>
              <a:t>u</a:t>
            </a:r>
            <a:r>
              <a:rPr lang="en-GB" sz="2400" dirty="0">
                <a:latin typeface="Times New Roman"/>
                <a:cs typeface="Times New Roman"/>
              </a:rPr>
              <a:t>   =    1                  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||r||          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The magnitude of </a:t>
            </a:r>
            <a:r>
              <a:rPr lang="en-GB" sz="2400" dirty="0" err="1">
                <a:latin typeface="Times New Roman"/>
                <a:cs typeface="Times New Roman"/>
              </a:rPr>
              <a:t>r</a:t>
            </a:r>
            <a:r>
              <a:rPr lang="en-GB" sz="2400" baseline="-25000" dirty="0" err="1">
                <a:latin typeface="Times New Roman"/>
                <a:cs typeface="Times New Roman"/>
              </a:rPr>
              <a:t>u</a:t>
            </a:r>
            <a:r>
              <a:rPr lang="en-GB" sz="2400" dirty="0">
                <a:latin typeface="Times New Roman"/>
                <a:cs typeface="Times New Roman"/>
              </a:rPr>
              <a:t> is 1: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x   </a:t>
            </a:r>
            <a:r>
              <a:rPr lang="en-GB" sz="18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   y   </a:t>
            </a:r>
            <a:r>
              <a:rPr lang="en-GB" sz="18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   z   </a:t>
            </a:r>
            <a:r>
              <a:rPr lang="en-GB" sz="18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            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||r||  =  √   ||r||      ||r||      ||r||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=  1  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||r||   √x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+y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+z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   = 1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E6F51A08-20DE-4D65-B286-A519F5304A1E}"/>
              </a:ext>
            </a:extLst>
          </p:cNvPr>
          <p:cNvSpPr/>
          <p:nvPr/>
        </p:nvSpPr>
        <p:spPr>
          <a:xfrm>
            <a:off x="4135394" y="1787610"/>
            <a:ext cx="669324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5F78B-7B52-464B-B6AF-830CA95F133A}"/>
              </a:ext>
            </a:extLst>
          </p:cNvPr>
          <p:cNvSpPr txBox="1"/>
          <p:nvPr/>
        </p:nvSpPr>
        <p:spPr>
          <a:xfrm>
            <a:off x="4311221" y="1747193"/>
            <a:ext cx="7455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latin typeface="Times New Roman"/>
                <a:cs typeface="Times New Roman"/>
              </a:rPr>
              <a:t>2</a:t>
            </a:r>
          </a:p>
          <a:p>
            <a:r>
              <a:rPr lang="en-GB" sz="2400" dirty="0">
                <a:latin typeface="Times New Roman"/>
                <a:cs typeface="Times New Roman"/>
              </a:rPr>
              <a:t>3</a:t>
            </a:r>
          </a:p>
          <a:p>
            <a:r>
              <a:rPr lang="en-GB" sz="2400" dirty="0">
                <a:latin typeface="Times New Roman"/>
                <a:cs typeface="Times New Roman"/>
              </a:rPr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C6C21-FA61-4111-992D-68561F755252}"/>
              </a:ext>
            </a:extLst>
          </p:cNvPr>
          <p:cNvCxnSpPr/>
          <p:nvPr/>
        </p:nvCxnSpPr>
        <p:spPr>
          <a:xfrm>
            <a:off x="3486663" y="2292177"/>
            <a:ext cx="50456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CD619C56-0729-4E76-85E8-014D8068A2BD}"/>
              </a:ext>
            </a:extLst>
          </p:cNvPr>
          <p:cNvSpPr/>
          <p:nvPr/>
        </p:nvSpPr>
        <p:spPr>
          <a:xfrm>
            <a:off x="3157150" y="4289853"/>
            <a:ext cx="525162" cy="88556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82B1EF-2266-441E-8BC8-881D6E7A750F}"/>
              </a:ext>
            </a:extLst>
          </p:cNvPr>
          <p:cNvCxnSpPr>
            <a:cxnSpLocks/>
          </p:cNvCxnSpPr>
          <p:nvPr/>
        </p:nvCxnSpPr>
        <p:spPr>
          <a:xfrm>
            <a:off x="3157150" y="4619366"/>
            <a:ext cx="50456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511ABFF6-4133-43B0-A162-B7BFEE4710F7}"/>
              </a:ext>
            </a:extLst>
          </p:cNvPr>
          <p:cNvSpPr/>
          <p:nvPr/>
        </p:nvSpPr>
        <p:spPr>
          <a:xfrm>
            <a:off x="3980933" y="4289852"/>
            <a:ext cx="525162" cy="88556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B0C6FC17-343D-4A66-9AEA-4E4C9ADC1B42}"/>
              </a:ext>
            </a:extLst>
          </p:cNvPr>
          <p:cNvSpPr/>
          <p:nvPr/>
        </p:nvSpPr>
        <p:spPr>
          <a:xfrm>
            <a:off x="4742934" y="4248664"/>
            <a:ext cx="525162" cy="88556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DE317-42F7-4565-A1B6-07575A436E2D}"/>
              </a:ext>
            </a:extLst>
          </p:cNvPr>
          <p:cNvCxnSpPr>
            <a:cxnSpLocks/>
          </p:cNvCxnSpPr>
          <p:nvPr/>
        </p:nvCxnSpPr>
        <p:spPr>
          <a:xfrm>
            <a:off x="3980934" y="4598772"/>
            <a:ext cx="50456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DBCE4-BCCB-49C8-BA3E-B146AD2D1EC8}"/>
              </a:ext>
            </a:extLst>
          </p:cNvPr>
          <p:cNvCxnSpPr>
            <a:cxnSpLocks/>
          </p:cNvCxnSpPr>
          <p:nvPr/>
        </p:nvCxnSpPr>
        <p:spPr>
          <a:xfrm>
            <a:off x="4753231" y="4609069"/>
            <a:ext cx="50456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530303-E796-4DE2-92A1-C0BE83DBF30C}"/>
              </a:ext>
            </a:extLst>
          </p:cNvPr>
          <p:cNvSpPr txBox="1"/>
          <p:nvPr/>
        </p:nvSpPr>
        <p:spPr>
          <a:xfrm>
            <a:off x="3734572" y="4517166"/>
            <a:ext cx="251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4800A5-AC3D-451F-9ED9-D926B01D53DC}"/>
              </a:ext>
            </a:extLst>
          </p:cNvPr>
          <p:cNvSpPr txBox="1"/>
          <p:nvPr/>
        </p:nvSpPr>
        <p:spPr>
          <a:xfrm>
            <a:off x="4517166" y="4517167"/>
            <a:ext cx="251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5E3B7-E947-4924-97BF-6FB20137F085}"/>
              </a:ext>
            </a:extLst>
          </p:cNvPr>
          <p:cNvCxnSpPr/>
          <p:nvPr/>
        </p:nvCxnSpPr>
        <p:spPr>
          <a:xfrm flipH="1">
            <a:off x="3045089" y="4127837"/>
            <a:ext cx="123568" cy="6178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650F46-F940-4288-82C9-BA8209C035D5}"/>
              </a:ext>
            </a:extLst>
          </p:cNvPr>
          <p:cNvCxnSpPr>
            <a:cxnSpLocks/>
          </p:cNvCxnSpPr>
          <p:nvPr/>
        </p:nvCxnSpPr>
        <p:spPr>
          <a:xfrm flipV="1">
            <a:off x="4384231" y="925579"/>
            <a:ext cx="1400432" cy="102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44AC90-41E0-4879-AD57-C5676B3CE87E}"/>
              </a:ext>
            </a:extLst>
          </p:cNvPr>
          <p:cNvCxnSpPr>
            <a:cxnSpLocks/>
          </p:cNvCxnSpPr>
          <p:nvPr/>
        </p:nvCxnSpPr>
        <p:spPr>
          <a:xfrm flipV="1">
            <a:off x="3158853" y="4107444"/>
            <a:ext cx="2543431" cy="2059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D92CFA-BCAB-4C70-AC28-E8121DE8EC58}"/>
              </a:ext>
            </a:extLst>
          </p:cNvPr>
          <p:cNvCxnSpPr>
            <a:cxnSpLocks/>
          </p:cNvCxnSpPr>
          <p:nvPr/>
        </p:nvCxnSpPr>
        <p:spPr>
          <a:xfrm flipV="1">
            <a:off x="3488366" y="6002147"/>
            <a:ext cx="1245973" cy="2059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76936F-0DF3-4B17-B543-99B31424618F}"/>
              </a:ext>
            </a:extLst>
          </p:cNvPr>
          <p:cNvCxnSpPr>
            <a:cxnSpLocks/>
          </p:cNvCxnSpPr>
          <p:nvPr/>
        </p:nvCxnSpPr>
        <p:spPr>
          <a:xfrm>
            <a:off x="2724663" y="6019799"/>
            <a:ext cx="50456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6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C8E1-E3C2-4F44-BBA6-2FCB286A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Vector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A89F-D96A-4139-87DB-AAD88F26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901825"/>
            <a:ext cx="105156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Vector multiplication is used to find the angle &amp; orientation of surface.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In multiplication of vector actually two 3D lines are multiplied together &amp; it is very difficult to visualize this operation.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So, you can multiply the vector together by using the two ways: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1) Scalar result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2) Vector result</a:t>
            </a:r>
          </a:p>
        </p:txBody>
      </p:sp>
    </p:spTree>
    <p:extLst>
      <p:ext uri="{BB962C8B-B14F-4D97-AF65-F5344CB8AC3E}">
        <p14:creationId xmlns:p14="http://schemas.microsoft.com/office/powerpoint/2010/main" val="31808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0CC-DA23-408C-A14E-74B7D52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5575"/>
            <a:ext cx="10515600" cy="382588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Calibri Light"/>
              </a:rPr>
              <a:t>Scalar Product</a:t>
            </a:r>
            <a:endParaRPr lang="en-GB" sz="2800" b="1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0084-A80D-4A1C-AC0F-D4834F3E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77900"/>
            <a:ext cx="10515600" cy="5656263"/>
          </a:xfrm>
          <a:ln>
            <a:solidFill>
              <a:schemeClr val="bg1"/>
            </a:solidFill>
            <a:prstDash val="sysDot"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There are two vectors </a:t>
            </a:r>
            <a:r>
              <a:rPr lang="en-GB" sz="2400" b="1" dirty="0">
                <a:latin typeface="Times New Roman"/>
                <a:cs typeface="Calibri"/>
              </a:rPr>
              <a:t>r</a:t>
            </a:r>
            <a:r>
              <a:rPr lang="en-GB" sz="2400" dirty="0">
                <a:latin typeface="Times New Roman"/>
                <a:cs typeface="Calibri"/>
              </a:rPr>
              <a:t> and </a:t>
            </a:r>
            <a:r>
              <a:rPr lang="en-GB" sz="2400" b="1" dirty="0">
                <a:latin typeface="Times New Roman"/>
                <a:cs typeface="Calibri"/>
              </a:rPr>
              <a:t>s, </a:t>
            </a:r>
            <a:r>
              <a:rPr lang="en-GB" sz="2400" dirty="0">
                <a:latin typeface="Times New Roman"/>
                <a:cs typeface="Calibri"/>
              </a:rPr>
              <a:t>they are multiplied by utilizing the product of their magnitude</a:t>
            </a:r>
            <a:endParaRPr lang="en-GB" sz="2400" b="1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                             ||r|| . ||s||                                                                       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 algn="ctr">
              <a:buNone/>
            </a:pPr>
            <a:r>
              <a:rPr lang="en-GB" sz="2400" dirty="0">
                <a:latin typeface="Times New Roman"/>
                <a:cs typeface="Calibri"/>
              </a:rPr>
              <a:t>Fig. Projection of </a:t>
            </a:r>
            <a:r>
              <a:rPr lang="en-GB" sz="2400" b="1" dirty="0">
                <a:latin typeface="Times New Roman"/>
                <a:cs typeface="Calibri"/>
              </a:rPr>
              <a:t>r </a:t>
            </a:r>
            <a:r>
              <a:rPr lang="en-GB" sz="2400" dirty="0">
                <a:latin typeface="Times New Roman"/>
                <a:cs typeface="Calibri"/>
              </a:rPr>
              <a:t>on</a:t>
            </a:r>
            <a:r>
              <a:rPr lang="en-GB" sz="2400" b="1" dirty="0">
                <a:latin typeface="Times New Roman"/>
                <a:cs typeface="Calibri"/>
              </a:rPr>
              <a:t> s </a:t>
            </a:r>
            <a:r>
              <a:rPr lang="en-GB" sz="2400" dirty="0">
                <a:latin typeface="Times New Roman"/>
                <a:cs typeface="Calibri"/>
              </a:rPr>
              <a:t>produce bases for the scalar product</a:t>
            </a:r>
          </a:p>
          <a:p>
            <a:pPr marL="0" indent="0" algn="ctr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EF4F7D-0698-4CC5-8711-17D60A5E309B}"/>
              </a:ext>
            </a:extLst>
          </p:cNvPr>
          <p:cNvCxnSpPr/>
          <p:nvPr/>
        </p:nvCxnSpPr>
        <p:spPr>
          <a:xfrm flipH="1" flipV="1">
            <a:off x="5543550" y="2381250"/>
            <a:ext cx="9525" cy="177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216925-D9A6-4642-952B-53C7CC6903AB}"/>
              </a:ext>
            </a:extLst>
          </p:cNvPr>
          <p:cNvCxnSpPr>
            <a:cxnSpLocks/>
          </p:cNvCxnSpPr>
          <p:nvPr/>
        </p:nvCxnSpPr>
        <p:spPr>
          <a:xfrm flipH="1">
            <a:off x="3752850" y="4152899"/>
            <a:ext cx="1828800" cy="86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418BA5-5322-4F10-AC56-52714E004799}"/>
              </a:ext>
            </a:extLst>
          </p:cNvPr>
          <p:cNvCxnSpPr>
            <a:cxnSpLocks/>
          </p:cNvCxnSpPr>
          <p:nvPr/>
        </p:nvCxnSpPr>
        <p:spPr>
          <a:xfrm>
            <a:off x="5572124" y="4152899"/>
            <a:ext cx="1619250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17EEBF-4CFF-4A41-A907-659C7B415C7A}"/>
              </a:ext>
            </a:extLst>
          </p:cNvPr>
          <p:cNvCxnSpPr>
            <a:cxnSpLocks/>
          </p:cNvCxnSpPr>
          <p:nvPr/>
        </p:nvCxnSpPr>
        <p:spPr>
          <a:xfrm flipV="1">
            <a:off x="4562474" y="2819399"/>
            <a:ext cx="1409700" cy="98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EC6AC0-C042-4CE8-B758-75E23DE3C206}"/>
              </a:ext>
            </a:extLst>
          </p:cNvPr>
          <p:cNvCxnSpPr>
            <a:cxnSpLocks/>
          </p:cNvCxnSpPr>
          <p:nvPr/>
        </p:nvCxnSpPr>
        <p:spPr>
          <a:xfrm flipV="1">
            <a:off x="4543424" y="3324224"/>
            <a:ext cx="239077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D3160-04C0-4C1F-ADA8-E8EBB8683CFD}"/>
              </a:ext>
            </a:extLst>
          </p:cNvPr>
          <p:cNvCxnSpPr/>
          <p:nvPr/>
        </p:nvCxnSpPr>
        <p:spPr>
          <a:xfrm>
            <a:off x="5915025" y="2800350"/>
            <a:ext cx="257175" cy="638175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93FD9-E630-4F72-9CAF-A0F592574A62}"/>
              </a:ext>
            </a:extLst>
          </p:cNvPr>
          <p:cNvSpPr txBox="1"/>
          <p:nvPr/>
        </p:nvSpPr>
        <p:spPr>
          <a:xfrm>
            <a:off x="7172325" y="4953000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EEE7F-1CE1-4C88-A204-C03C6FFADB01}"/>
              </a:ext>
            </a:extLst>
          </p:cNvPr>
          <p:cNvSpPr txBox="1"/>
          <p:nvPr/>
        </p:nvSpPr>
        <p:spPr>
          <a:xfrm>
            <a:off x="5419724" y="2057399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A9730-6F09-402F-8BEC-930215585FEA}"/>
              </a:ext>
            </a:extLst>
          </p:cNvPr>
          <p:cNvSpPr txBox="1"/>
          <p:nvPr/>
        </p:nvSpPr>
        <p:spPr>
          <a:xfrm>
            <a:off x="3448049" y="4876799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5821F-12F2-43EA-BA15-C3FAC9B4E411}"/>
              </a:ext>
            </a:extLst>
          </p:cNvPr>
          <p:cNvSpPr txBox="1"/>
          <p:nvPr/>
        </p:nvSpPr>
        <p:spPr>
          <a:xfrm>
            <a:off x="4905374" y="3009899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15382-A957-4287-B7B5-955AEFFA38D7}"/>
              </a:ext>
            </a:extLst>
          </p:cNvPr>
          <p:cNvSpPr txBox="1"/>
          <p:nvPr/>
        </p:nvSpPr>
        <p:spPr>
          <a:xfrm>
            <a:off x="5686424" y="3552824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904B9-A161-4918-B2B3-BAD9EAED0E8C}"/>
              </a:ext>
            </a:extLst>
          </p:cNvPr>
          <p:cNvSpPr txBox="1"/>
          <p:nvPr/>
        </p:nvSpPr>
        <p:spPr>
          <a:xfrm>
            <a:off x="4905374" y="3371849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β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19311ED-909F-4F3B-8453-B73F80F228E3}"/>
              </a:ext>
            </a:extLst>
          </p:cNvPr>
          <p:cNvSpPr/>
          <p:nvPr/>
        </p:nvSpPr>
        <p:spPr>
          <a:xfrm>
            <a:off x="5029200" y="3371850"/>
            <a:ext cx="276225" cy="457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0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A927-5DED-4F70-BE4A-B8178653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6589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sz="2400" b="1" dirty="0">
                <a:latin typeface="Times New Roman"/>
                <a:cs typeface="Times New Roman"/>
              </a:rPr>
              <a:t>s </a:t>
            </a:r>
            <a:r>
              <a:rPr lang="en-GB" sz="2400" dirty="0">
                <a:latin typeface="Times New Roman"/>
                <a:cs typeface="Times New Roman"/>
              </a:rPr>
              <a:t>is taken as a reference vector and the projection of </a:t>
            </a:r>
            <a:r>
              <a:rPr lang="en-GB" sz="2400" b="1" dirty="0">
                <a:latin typeface="Times New Roman"/>
                <a:cs typeface="Times New Roman"/>
              </a:rPr>
              <a:t>r  </a:t>
            </a:r>
            <a:r>
              <a:rPr lang="en-GB" sz="2400" dirty="0">
                <a:latin typeface="Times New Roman"/>
                <a:cs typeface="Times New Roman"/>
              </a:rPr>
              <a:t>on</a:t>
            </a:r>
            <a:r>
              <a:rPr lang="en-GB" sz="2400" b="1" dirty="0">
                <a:latin typeface="Times New Roman"/>
                <a:cs typeface="Times New Roman"/>
              </a:rPr>
              <a:t> s </a:t>
            </a:r>
            <a:r>
              <a:rPr lang="en-GB" sz="2400" dirty="0">
                <a:latin typeface="Times New Roman"/>
                <a:cs typeface="Times New Roman"/>
              </a:rPr>
              <a:t>by considering their relative orientation.</a:t>
            </a:r>
            <a:r>
              <a:rPr lang="en-GB" sz="2400" b="1" dirty="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GB" sz="2400" b="1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Length of</a:t>
            </a:r>
            <a:r>
              <a:rPr lang="en-GB" sz="2400" b="1" dirty="0">
                <a:latin typeface="Times New Roman"/>
                <a:cs typeface="Times New Roman"/>
              </a:rPr>
              <a:t> r </a:t>
            </a:r>
            <a:r>
              <a:rPr lang="en-GB" sz="2400" dirty="0">
                <a:latin typeface="Times New Roman"/>
                <a:cs typeface="Times New Roman"/>
              </a:rPr>
              <a:t> on </a:t>
            </a:r>
            <a:r>
              <a:rPr lang="en-GB" sz="2400" b="1" dirty="0">
                <a:latin typeface="Times New Roman"/>
                <a:cs typeface="Times New Roman"/>
              </a:rPr>
              <a:t>s </a:t>
            </a:r>
            <a:r>
              <a:rPr lang="en-GB" sz="2400" dirty="0">
                <a:latin typeface="Times New Roman"/>
                <a:cs typeface="Times New Roman"/>
              </a:rPr>
              <a:t>is  ||r||cos(</a:t>
            </a:r>
            <a:r>
              <a:rPr lang="en-GB" sz="2400" b="1" dirty="0">
                <a:latin typeface="Times New Roman"/>
                <a:cs typeface="Times New Roman"/>
              </a:rPr>
              <a:t>β)</a:t>
            </a:r>
          </a:p>
          <a:p>
            <a:pPr marL="0" indent="0">
              <a:buNone/>
            </a:pPr>
            <a:endParaRPr lang="en-GB" sz="2400" b="1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The magnitude of </a:t>
            </a:r>
            <a:r>
              <a:rPr lang="en-GB" sz="2400" b="1" dirty="0">
                <a:latin typeface="Times New Roman"/>
                <a:cs typeface="Times New Roman"/>
              </a:rPr>
              <a:t>s</a:t>
            </a:r>
            <a:r>
              <a:rPr lang="en-GB" sz="2400" dirty="0">
                <a:latin typeface="Times New Roman"/>
                <a:cs typeface="Times New Roman"/>
              </a:rPr>
              <a:t> is multiplied by the projected length of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r : ||s|| . ||r|| cos(</a:t>
            </a:r>
            <a:r>
              <a:rPr lang="en-GB" sz="2400" b="1" dirty="0">
                <a:latin typeface="Times New Roman"/>
                <a:ea typeface="+mn-lt"/>
                <a:cs typeface="Times New Roman"/>
              </a:rPr>
              <a:t>β</a:t>
            </a:r>
            <a:r>
              <a:rPr lang="en-GB" sz="2400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The scalar product is given by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</a:t>
            </a:r>
            <a:r>
              <a:rPr lang="en-GB" sz="2400" dirty="0" err="1">
                <a:latin typeface="Times New Roman"/>
                <a:cs typeface="Times New Roman"/>
              </a:rPr>
              <a:t>s.r</a:t>
            </a:r>
            <a:r>
              <a:rPr lang="en-GB" sz="2400" dirty="0">
                <a:latin typeface="Times New Roman"/>
                <a:cs typeface="Times New Roman"/>
              </a:rPr>
              <a:t> = 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||s|| . ||r|| cos(</a:t>
            </a:r>
            <a:r>
              <a:rPr lang="en-GB" sz="2400" b="1" dirty="0">
                <a:latin typeface="Times New Roman"/>
                <a:cs typeface="Times New Roman"/>
              </a:rPr>
              <a:t>β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Scalar multiplication is represented by using the </a:t>
            </a:r>
            <a:r>
              <a:rPr lang="en-GB" sz="2400" b="1" dirty="0">
                <a:latin typeface="Times New Roman"/>
                <a:cs typeface="Times New Roman"/>
              </a:rPr>
              <a:t>dot </a:t>
            </a:r>
            <a:r>
              <a:rPr lang="en-GB" sz="2400" dirty="0">
                <a:latin typeface="Times New Roman"/>
                <a:cs typeface="Times New Roman"/>
              </a:rPr>
              <a:t>symbol '.'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Because of '.' Symbol it is called as dot product.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8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872-456D-43BD-806E-D16CCA72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50"/>
            <a:ext cx="10515600" cy="58261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How to use dot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2B65-7A20-4C82-8FAF-E5800641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73150"/>
            <a:ext cx="11420475" cy="59134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Let </a:t>
            </a:r>
            <a:r>
              <a:rPr lang="en-GB" sz="2400" b="1" dirty="0">
                <a:latin typeface="Times New Roman"/>
                <a:cs typeface="Times New Roman"/>
              </a:rPr>
              <a:t>r </a:t>
            </a:r>
            <a:r>
              <a:rPr lang="en-GB" sz="2400" dirty="0">
                <a:latin typeface="Times New Roman"/>
                <a:cs typeface="Times New Roman"/>
              </a:rPr>
              <a:t>and </a:t>
            </a:r>
            <a:r>
              <a:rPr lang="en-GB" sz="2400" b="1" dirty="0">
                <a:latin typeface="Times New Roman"/>
                <a:cs typeface="Times New Roman"/>
              </a:rPr>
              <a:t>s </a:t>
            </a:r>
            <a:r>
              <a:rPr lang="en-GB" sz="2400" dirty="0">
                <a:latin typeface="Times New Roman"/>
                <a:cs typeface="Times New Roman"/>
              </a:rPr>
              <a:t>are two cartesian vectors.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Multiply them together using dot product definition.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</a:t>
            </a:r>
            <a:r>
              <a:rPr lang="en-GB" sz="2400" b="1" dirty="0">
                <a:latin typeface="Times New Roman"/>
                <a:cs typeface="Times New Roman"/>
              </a:rPr>
              <a:t>r </a:t>
            </a:r>
            <a:r>
              <a:rPr lang="en-GB" sz="2400" dirty="0">
                <a:latin typeface="Times New Roman"/>
                <a:cs typeface="Times New Roman"/>
              </a:rPr>
              <a:t>= ai + </a:t>
            </a:r>
            <a:r>
              <a:rPr lang="en-GB" sz="2400" dirty="0" err="1">
                <a:latin typeface="Times New Roman"/>
                <a:cs typeface="Times New Roman"/>
              </a:rPr>
              <a:t>bj</a:t>
            </a:r>
            <a:r>
              <a:rPr lang="en-GB" sz="2400" dirty="0">
                <a:latin typeface="Times New Roman"/>
                <a:cs typeface="Times New Roman"/>
              </a:rPr>
              <a:t> + ck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</a:t>
            </a:r>
            <a:r>
              <a:rPr lang="en-GB" sz="2400" b="1" dirty="0">
                <a:latin typeface="Times New Roman"/>
                <a:cs typeface="Times New Roman"/>
              </a:rPr>
              <a:t>s </a:t>
            </a:r>
            <a:r>
              <a:rPr lang="en-GB" sz="2400" dirty="0">
                <a:latin typeface="Times New Roman"/>
                <a:cs typeface="Times New Roman"/>
              </a:rPr>
              <a:t>= di + </a:t>
            </a:r>
            <a:r>
              <a:rPr lang="en-GB" sz="2400" dirty="0" err="1">
                <a:latin typeface="Times New Roman"/>
                <a:cs typeface="Times New Roman"/>
              </a:rPr>
              <a:t>ej</a:t>
            </a:r>
            <a:r>
              <a:rPr lang="en-GB" sz="2400" dirty="0">
                <a:latin typeface="Times New Roman"/>
                <a:cs typeface="Times New Roman"/>
              </a:rPr>
              <a:t> + </a:t>
            </a:r>
            <a:r>
              <a:rPr lang="en-GB" sz="2400" dirty="0" err="1">
                <a:latin typeface="Times New Roman"/>
                <a:cs typeface="Times New Roman"/>
              </a:rPr>
              <a:t>fk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Thus,</a:t>
            </a:r>
          </a:p>
          <a:p>
            <a:pPr marL="0" indent="0">
              <a:buNone/>
            </a:pPr>
            <a:r>
              <a:rPr lang="en-GB" sz="2400" b="1" dirty="0">
                <a:latin typeface="Times New Roman"/>
                <a:cs typeface="Times New Roman"/>
              </a:rPr>
              <a:t>        </a:t>
            </a:r>
            <a:r>
              <a:rPr lang="en-GB" sz="2400" b="1" dirty="0" err="1">
                <a:latin typeface="Times New Roman"/>
                <a:cs typeface="Times New Roman"/>
              </a:rPr>
              <a:t>r.s</a:t>
            </a:r>
            <a:r>
              <a:rPr lang="en-GB" sz="2400" b="1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 (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ai + 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bj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 ck) </a:t>
            </a:r>
            <a:r>
              <a:rPr lang="en-GB" sz="2400" b="1" dirty="0">
                <a:latin typeface="Times New Roman"/>
                <a:ea typeface="+mn-lt"/>
                <a:cs typeface="Times New Roman"/>
              </a:rPr>
              <a:t>.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 (di + 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ej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 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fk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= ad(</a:t>
            </a:r>
            <a:r>
              <a:rPr lang="en-GB" sz="2400" dirty="0" err="1">
                <a:latin typeface="Times New Roman"/>
                <a:cs typeface="Times New Roman"/>
              </a:rPr>
              <a:t>i.i</a:t>
            </a:r>
            <a:r>
              <a:rPr lang="en-GB" sz="2400" dirty="0">
                <a:latin typeface="Times New Roman"/>
                <a:cs typeface="Times New Roman"/>
              </a:rPr>
              <a:t>)+ ae(</a:t>
            </a:r>
            <a:r>
              <a:rPr lang="en-GB" sz="2400" dirty="0" err="1">
                <a:latin typeface="Times New Roman"/>
                <a:cs typeface="Times New Roman"/>
              </a:rPr>
              <a:t>i.j</a:t>
            </a:r>
            <a:r>
              <a:rPr lang="en-GB" sz="2400" dirty="0">
                <a:latin typeface="Times New Roman"/>
                <a:cs typeface="Times New Roman"/>
              </a:rPr>
              <a:t>)+ </a:t>
            </a:r>
            <a:r>
              <a:rPr lang="en-GB" sz="2400" dirty="0" err="1">
                <a:latin typeface="Times New Roman"/>
                <a:cs typeface="Times New Roman"/>
              </a:rPr>
              <a:t>af</a:t>
            </a:r>
            <a:r>
              <a:rPr lang="en-GB" sz="2400" dirty="0">
                <a:latin typeface="Times New Roman"/>
                <a:cs typeface="Times New Roman"/>
              </a:rPr>
              <a:t>(</a:t>
            </a:r>
            <a:r>
              <a:rPr lang="en-GB" sz="2400" dirty="0" err="1">
                <a:latin typeface="Times New Roman"/>
                <a:cs typeface="Times New Roman"/>
              </a:rPr>
              <a:t>i.k</a:t>
            </a:r>
            <a:r>
              <a:rPr lang="en-GB" sz="2400" dirty="0">
                <a:latin typeface="Times New Roman"/>
                <a:cs typeface="Times New Roman"/>
              </a:rPr>
              <a:t>)+ bd(</a:t>
            </a:r>
            <a:r>
              <a:rPr lang="en-GB" sz="2400" dirty="0" err="1">
                <a:latin typeface="Times New Roman"/>
                <a:cs typeface="Times New Roman"/>
              </a:rPr>
              <a:t>j.i</a:t>
            </a:r>
            <a:r>
              <a:rPr lang="en-GB" sz="2400" dirty="0">
                <a:latin typeface="Times New Roman"/>
                <a:cs typeface="Times New Roman"/>
              </a:rPr>
              <a:t>)+ be(</a:t>
            </a:r>
            <a:r>
              <a:rPr lang="en-GB" sz="2400" dirty="0" err="1">
                <a:latin typeface="Times New Roman"/>
                <a:cs typeface="Times New Roman"/>
              </a:rPr>
              <a:t>j.j</a:t>
            </a:r>
            <a:r>
              <a:rPr lang="en-GB" sz="2400" dirty="0">
                <a:latin typeface="Times New Roman"/>
                <a:cs typeface="Times New Roman"/>
              </a:rPr>
              <a:t>)+ bf(</a:t>
            </a:r>
            <a:r>
              <a:rPr lang="en-GB" sz="2400" dirty="0" err="1">
                <a:latin typeface="Times New Roman"/>
                <a:cs typeface="Times New Roman"/>
              </a:rPr>
              <a:t>j.k</a:t>
            </a:r>
            <a:r>
              <a:rPr lang="en-GB" sz="2400" dirty="0">
                <a:latin typeface="Times New Roman"/>
                <a:cs typeface="Times New Roman"/>
              </a:rPr>
              <a:t>)+ cd(</a:t>
            </a:r>
            <a:r>
              <a:rPr lang="en-GB" sz="2400" dirty="0" err="1">
                <a:latin typeface="Times New Roman"/>
                <a:cs typeface="Times New Roman"/>
              </a:rPr>
              <a:t>k.i</a:t>
            </a:r>
            <a:r>
              <a:rPr lang="en-GB" sz="2400" dirty="0">
                <a:latin typeface="Times New Roman"/>
                <a:cs typeface="Times New Roman"/>
              </a:rPr>
              <a:t>)+  </a:t>
            </a:r>
            <a:r>
              <a:rPr lang="en-GB" sz="2400" dirty="0" err="1">
                <a:latin typeface="Times New Roman"/>
                <a:cs typeface="Times New Roman"/>
              </a:rPr>
              <a:t>ce</a:t>
            </a:r>
            <a:r>
              <a:rPr lang="en-GB" sz="2400" dirty="0">
                <a:latin typeface="Times New Roman"/>
                <a:cs typeface="Times New Roman"/>
              </a:rPr>
              <a:t>(</a:t>
            </a:r>
            <a:r>
              <a:rPr lang="en-GB" sz="2400" dirty="0" err="1">
                <a:latin typeface="Times New Roman"/>
                <a:cs typeface="Times New Roman"/>
              </a:rPr>
              <a:t>k.j</a:t>
            </a:r>
            <a:r>
              <a:rPr lang="en-GB" sz="2400" dirty="0">
                <a:latin typeface="Times New Roman"/>
                <a:cs typeface="Times New Roman"/>
              </a:rPr>
              <a:t>)+ </a:t>
            </a:r>
            <a:r>
              <a:rPr lang="en-GB" sz="2400" dirty="0" err="1">
                <a:latin typeface="Times New Roman"/>
                <a:cs typeface="Times New Roman"/>
              </a:rPr>
              <a:t>cf</a:t>
            </a:r>
            <a:r>
              <a:rPr lang="en-GB" sz="2400" dirty="0">
                <a:latin typeface="Times New Roman"/>
                <a:cs typeface="Times New Roman"/>
              </a:rPr>
              <a:t>(</a:t>
            </a:r>
            <a:r>
              <a:rPr lang="en-GB" sz="2400" dirty="0" err="1">
                <a:latin typeface="Times New Roman"/>
                <a:cs typeface="Times New Roman"/>
              </a:rPr>
              <a:t>k.k</a:t>
            </a:r>
            <a:r>
              <a:rPr lang="en-GB" sz="2400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In this we have different dot product terms and these terms are divided into two groups:</a:t>
            </a: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- Same unit vectors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- Different unit vectors.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346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B485-D460-4D1F-8CD5-3963EC0C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673100"/>
            <a:ext cx="10763250" cy="5799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By using Dot product definition (</a:t>
            </a:r>
            <a:r>
              <a:rPr lang="en-GB" sz="2400" dirty="0" err="1">
                <a:latin typeface="Times New Roman"/>
                <a:cs typeface="Times New Roman"/>
              </a:rPr>
              <a:t>i.i</a:t>
            </a:r>
            <a:r>
              <a:rPr lang="en-GB" sz="2400" dirty="0">
                <a:latin typeface="Times New Roman"/>
                <a:cs typeface="Times New Roman"/>
              </a:rPr>
              <a:t>), (</a:t>
            </a:r>
            <a:r>
              <a:rPr lang="en-GB" sz="2400" dirty="0" err="1">
                <a:latin typeface="Times New Roman"/>
                <a:cs typeface="Times New Roman"/>
              </a:rPr>
              <a:t>j.j</a:t>
            </a:r>
            <a:r>
              <a:rPr lang="en-GB" sz="2400" dirty="0">
                <a:latin typeface="Times New Roman"/>
                <a:cs typeface="Times New Roman"/>
              </a:rPr>
              <a:t>), (</a:t>
            </a:r>
            <a:r>
              <a:rPr lang="en-GB" sz="2400" dirty="0" err="1">
                <a:latin typeface="Times New Roman"/>
                <a:cs typeface="Times New Roman"/>
              </a:rPr>
              <a:t>k.k</a:t>
            </a:r>
            <a:r>
              <a:rPr lang="en-GB" sz="2400" dirty="0">
                <a:latin typeface="Times New Roman"/>
                <a:cs typeface="Times New Roman"/>
              </a:rPr>
              <a:t>) = 1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Why?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Because angle between </a:t>
            </a:r>
            <a:r>
              <a:rPr lang="en-GB" sz="2400" dirty="0" err="1">
                <a:latin typeface="Times New Roman"/>
                <a:cs typeface="Times New Roman"/>
              </a:rPr>
              <a:t>i&amp;i</a:t>
            </a:r>
            <a:r>
              <a:rPr lang="en-GB" sz="2400" dirty="0">
                <a:latin typeface="Times New Roman"/>
                <a:cs typeface="Times New Roman"/>
              </a:rPr>
              <a:t>, </a:t>
            </a:r>
            <a:r>
              <a:rPr lang="en-GB" sz="2400" dirty="0" err="1">
                <a:latin typeface="Times New Roman"/>
                <a:cs typeface="Times New Roman"/>
              </a:rPr>
              <a:t>j&amp;j</a:t>
            </a:r>
            <a:r>
              <a:rPr lang="en-GB" sz="2400" dirty="0">
                <a:latin typeface="Times New Roman"/>
                <a:cs typeface="Times New Roman"/>
              </a:rPr>
              <a:t>, </a:t>
            </a:r>
            <a:r>
              <a:rPr lang="en-GB" sz="2400" dirty="0" err="1">
                <a:latin typeface="Times New Roman"/>
                <a:cs typeface="Times New Roman"/>
              </a:rPr>
              <a:t>k&amp;k</a:t>
            </a:r>
            <a:r>
              <a:rPr lang="en-GB" sz="2400" dirty="0">
                <a:latin typeface="Times New Roman"/>
                <a:cs typeface="Times New Roman"/>
              </a:rPr>
              <a:t> is 0° and cos(0°) = 1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The other vector combination are separated by 90°, so cos(90°) = 0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So, all outstanding terms end to zero, keeping in mind that the magnitude of a unit vector is 1.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So, we can write it as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||r|| . ||s|| cos(β) = ad + be + </a:t>
            </a:r>
            <a:r>
              <a:rPr lang="en-GB" sz="2400" dirty="0" err="1">
                <a:latin typeface="Times New Roman"/>
                <a:cs typeface="Times New Roman"/>
              </a:rPr>
              <a:t>cf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It shows that dot product is a scalar quantity.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46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2E77-48DA-42CB-8FFA-D4DB09ED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175"/>
            <a:ext cx="10515600" cy="649288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CF59-BD20-4A26-BF1B-7F48CAF7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-1651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      </a:t>
            </a:r>
            <a:endParaRPr lang="en-US" sz="2400" dirty="0"/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            </a:t>
            </a:r>
            <a:r>
              <a:rPr lang="en-GB" sz="2400" b="1" dirty="0">
                <a:cs typeface="Calibri" panose="020F0502020204030204"/>
              </a:rPr>
              <a:t>r </a:t>
            </a:r>
            <a:r>
              <a:rPr lang="en-GB" sz="2400" dirty="0">
                <a:cs typeface="Calibri" panose="020F0502020204030204"/>
              </a:rPr>
              <a:t> =                          </a:t>
            </a:r>
            <a:r>
              <a:rPr lang="en-GB" sz="2400" b="1" dirty="0">
                <a:cs typeface="Calibri" panose="020F0502020204030204"/>
              </a:rPr>
              <a:t>s</a:t>
            </a:r>
            <a:r>
              <a:rPr lang="en-GB" sz="2400" dirty="0">
                <a:cs typeface="Calibri" panose="020F0502020204030204"/>
              </a:rPr>
              <a:t> =  </a:t>
            </a:r>
            <a:endParaRPr lang="en-GB" sz="2400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FF8B909-DC4E-4ACD-90F1-93DC44FDDD51}"/>
              </a:ext>
            </a:extLst>
          </p:cNvPr>
          <p:cNvSpPr/>
          <p:nvPr/>
        </p:nvSpPr>
        <p:spPr>
          <a:xfrm>
            <a:off x="3144794" y="82635"/>
            <a:ext cx="802674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189BF-E09A-4489-9635-DF487FC7DCC7}"/>
              </a:ext>
            </a:extLst>
          </p:cNvPr>
          <p:cNvSpPr txBox="1"/>
          <p:nvPr/>
        </p:nvSpPr>
        <p:spPr>
          <a:xfrm>
            <a:off x="3320621" y="42218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 2</a:t>
            </a:r>
          </a:p>
          <a:p>
            <a:r>
              <a:rPr lang="en-GB" sz="2000" dirty="0">
                <a:latin typeface="Times New Roman"/>
                <a:cs typeface="Times New Roman"/>
              </a:rPr>
              <a:t>-3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4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5D2700B-1107-43BF-A938-47CB3517C2C2}"/>
              </a:ext>
            </a:extLst>
          </p:cNvPr>
          <p:cNvSpPr/>
          <p:nvPr/>
        </p:nvSpPr>
        <p:spPr>
          <a:xfrm>
            <a:off x="5373644" y="92160"/>
            <a:ext cx="669324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35F6F-47C3-4A13-9469-3BD347302544}"/>
              </a:ext>
            </a:extLst>
          </p:cNvPr>
          <p:cNvSpPr txBox="1"/>
          <p:nvPr/>
        </p:nvSpPr>
        <p:spPr>
          <a:xfrm>
            <a:off x="5549471" y="51743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dirty="0">
                <a:latin typeface="Times New Roman"/>
                <a:cs typeface="Times New Roman"/>
              </a:rPr>
              <a:t>5</a:t>
            </a:r>
          </a:p>
          <a:p>
            <a:r>
              <a:rPr lang="en-GB" sz="2000" dirty="0">
                <a:latin typeface="Times New Roman"/>
                <a:cs typeface="Times New Roman"/>
              </a:rPr>
              <a:t>6</a:t>
            </a:r>
          </a:p>
          <a:p>
            <a:r>
              <a:rPr lang="en-GB" sz="2000" dirty="0">
                <a:latin typeface="Times New Roman"/>
                <a:cs typeface="Times New Roman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321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0D4A-7DEF-4EBD-BC1D-6DD99E2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199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/>
                <a:cs typeface="Times New Roman"/>
              </a:rPr>
              <a:t>NOTE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 algn="just"/>
            <a:r>
              <a:rPr lang="en-GB" sz="2400" dirty="0">
                <a:latin typeface="Times New Roman"/>
                <a:cs typeface="Times New Roman"/>
              </a:rPr>
              <a:t>When we compute the dot product dot product we get the angle range between 0° to 180°.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 algn="just"/>
            <a:r>
              <a:rPr lang="en-GB" sz="2400" dirty="0">
                <a:latin typeface="Times New Roman"/>
                <a:cs typeface="Times New Roman"/>
              </a:rPr>
              <a:t>If the angle between two vector increases outside 180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°</a:t>
            </a:r>
            <a:r>
              <a:rPr lang="en-GB" sz="2400" dirty="0">
                <a:latin typeface="Times New Roman"/>
                <a:cs typeface="Times New Roman"/>
              </a:rPr>
              <a:t> , then the returned angle β is constantly the smallest angle related with the geometry. </a:t>
            </a:r>
          </a:p>
        </p:txBody>
      </p:sp>
    </p:spTree>
    <p:extLst>
      <p:ext uri="{BB962C8B-B14F-4D97-AF65-F5344CB8AC3E}">
        <p14:creationId xmlns:p14="http://schemas.microsoft.com/office/powerpoint/2010/main" val="139462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45F-5E49-4481-84FE-20E4323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77800"/>
            <a:ext cx="10515600" cy="1116013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The dot product in lighting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B12A-4893-436D-96BF-ECF5907A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5065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latin typeface="Times New Roman"/>
                <a:cs typeface="Times New Roman"/>
              </a:rPr>
              <a:t>Lambert's Law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/>
                <a:cs typeface="Times New Roman"/>
              </a:rPr>
              <a:t>States that the intensity of illumination on a diffuse surface is proportional to  the angle between the surface normal vector &amp; the light source direction. 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51A9D6-3BBE-46F0-82B3-CF69A6604748}"/>
              </a:ext>
            </a:extLst>
          </p:cNvPr>
          <p:cNvCxnSpPr/>
          <p:nvPr/>
        </p:nvCxnSpPr>
        <p:spPr>
          <a:xfrm flipH="1">
            <a:off x="3609975" y="4000500"/>
            <a:ext cx="981075" cy="17811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41C0E-0640-4A1F-94B2-697831242B31}"/>
              </a:ext>
            </a:extLst>
          </p:cNvPr>
          <p:cNvCxnSpPr>
            <a:cxnSpLocks/>
          </p:cNvCxnSpPr>
          <p:nvPr/>
        </p:nvCxnSpPr>
        <p:spPr>
          <a:xfrm>
            <a:off x="4591050" y="4019550"/>
            <a:ext cx="2105025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242EA-CCF9-4972-BC7B-2FC9FA55F2EF}"/>
              </a:ext>
            </a:extLst>
          </p:cNvPr>
          <p:cNvCxnSpPr>
            <a:cxnSpLocks/>
          </p:cNvCxnSpPr>
          <p:nvPr/>
        </p:nvCxnSpPr>
        <p:spPr>
          <a:xfrm flipH="1" flipV="1">
            <a:off x="3600449" y="5753100"/>
            <a:ext cx="3810000" cy="28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AA893F-A943-4034-A7E6-B5CAC42FBE2C}"/>
              </a:ext>
            </a:extLst>
          </p:cNvPr>
          <p:cNvCxnSpPr>
            <a:cxnSpLocks/>
          </p:cNvCxnSpPr>
          <p:nvPr/>
        </p:nvCxnSpPr>
        <p:spPr>
          <a:xfrm>
            <a:off x="6667499" y="4038600"/>
            <a:ext cx="685800" cy="1752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8C2968-5DBC-43A3-AA24-021C44E39F74}"/>
              </a:ext>
            </a:extLst>
          </p:cNvPr>
          <p:cNvCxnSpPr/>
          <p:nvPr/>
        </p:nvCxnSpPr>
        <p:spPr>
          <a:xfrm flipV="1">
            <a:off x="5619750" y="3314700"/>
            <a:ext cx="19050" cy="150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CD00-FB97-415D-B47D-68FE9B2CED69}"/>
              </a:ext>
            </a:extLst>
          </p:cNvPr>
          <p:cNvCxnSpPr>
            <a:cxnSpLocks/>
          </p:cNvCxnSpPr>
          <p:nvPr/>
        </p:nvCxnSpPr>
        <p:spPr>
          <a:xfrm flipV="1">
            <a:off x="5600700" y="3600450"/>
            <a:ext cx="245745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CEFEA55B-684F-4729-B559-3B1AE5429743}"/>
              </a:ext>
            </a:extLst>
          </p:cNvPr>
          <p:cNvSpPr/>
          <p:nvPr/>
        </p:nvSpPr>
        <p:spPr>
          <a:xfrm>
            <a:off x="5410200" y="4457700"/>
            <a:ext cx="409575" cy="609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1650E-9816-4198-B732-E08B9BAA2E78}"/>
              </a:ext>
            </a:extLst>
          </p:cNvPr>
          <p:cNvSpPr txBox="1"/>
          <p:nvPr/>
        </p:nvSpPr>
        <p:spPr>
          <a:xfrm>
            <a:off x="5724525" y="4162425"/>
            <a:ext cx="295275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β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B8C9A-C23F-475C-9904-14A459C6D4C6}"/>
              </a:ext>
            </a:extLst>
          </p:cNvPr>
          <p:cNvSpPr txBox="1"/>
          <p:nvPr/>
        </p:nvSpPr>
        <p:spPr>
          <a:xfrm>
            <a:off x="5505449" y="2838450"/>
            <a:ext cx="295275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F94E3-ADBF-4901-94C4-AE58823252B7}"/>
              </a:ext>
            </a:extLst>
          </p:cNvPr>
          <p:cNvSpPr txBox="1"/>
          <p:nvPr/>
        </p:nvSpPr>
        <p:spPr>
          <a:xfrm>
            <a:off x="7296149" y="3981450"/>
            <a:ext cx="295275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</a:t>
            </a:r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2A96245B-D642-487F-AB33-FDCC039546BE}"/>
              </a:ext>
            </a:extLst>
          </p:cNvPr>
          <p:cNvSpPr/>
          <p:nvPr/>
        </p:nvSpPr>
        <p:spPr>
          <a:xfrm>
            <a:off x="8277225" y="3095625"/>
            <a:ext cx="504825" cy="55245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AC19F-3987-43A0-B464-92336C82E252}"/>
              </a:ext>
            </a:extLst>
          </p:cNvPr>
          <p:cNvSpPr txBox="1"/>
          <p:nvPr/>
        </p:nvSpPr>
        <p:spPr>
          <a:xfrm>
            <a:off x="8324849" y="3733799"/>
            <a:ext cx="138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Light 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9334A-C939-403D-8E5A-D7AAC126B1D8}"/>
              </a:ext>
            </a:extLst>
          </p:cNvPr>
          <p:cNvSpPr txBox="1"/>
          <p:nvPr/>
        </p:nvSpPr>
        <p:spPr>
          <a:xfrm>
            <a:off x="4629149" y="6181724"/>
            <a:ext cx="2581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Fig. Lamberts Law</a:t>
            </a:r>
          </a:p>
        </p:txBody>
      </p:sp>
    </p:spTree>
    <p:extLst>
      <p:ext uri="{BB962C8B-B14F-4D97-AF65-F5344CB8AC3E}">
        <p14:creationId xmlns:p14="http://schemas.microsoft.com/office/powerpoint/2010/main" val="347851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6B1E-0ED5-4FB9-B9CA-6262A47B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750"/>
            <a:ext cx="10515600" cy="5637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Example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The light source is placed at (20,20,40) &amp; illuminated point is (0,10,0)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Calculate </a:t>
            </a:r>
            <a:r>
              <a:rPr lang="en-GB" sz="2400" b="1" dirty="0">
                <a:latin typeface="Times New Roman"/>
                <a:cs typeface="Times New Roman"/>
              </a:rPr>
              <a:t>cos(β)</a:t>
            </a:r>
            <a:r>
              <a:rPr lang="en-GB" sz="2400" dirty="0">
                <a:latin typeface="Times New Roman"/>
                <a:cs typeface="Times New Roman"/>
              </a:rPr>
              <a:t>=?</a:t>
            </a:r>
          </a:p>
          <a:p>
            <a:r>
              <a:rPr lang="en-GB" sz="2400" dirty="0">
                <a:latin typeface="Times New Roman"/>
                <a:cs typeface="Times New Roman"/>
              </a:rPr>
              <a:t>n is a unit vector &amp; its magnitude is ||</a:t>
            </a:r>
            <a:r>
              <a:rPr lang="en-GB" sz="2400" b="1" dirty="0">
                <a:latin typeface="Times New Roman"/>
                <a:cs typeface="Times New Roman"/>
              </a:rPr>
              <a:t>n</a:t>
            </a:r>
            <a:r>
              <a:rPr lang="en-GB" sz="2400" dirty="0">
                <a:latin typeface="Times New Roman"/>
                <a:cs typeface="Times New Roman"/>
              </a:rPr>
              <a:t>||=1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</a:t>
            </a:r>
            <a:r>
              <a:rPr lang="en-GB" sz="2400" b="1" dirty="0">
                <a:latin typeface="Times New Roman"/>
                <a:cs typeface="Times New Roman"/>
              </a:rPr>
              <a:t>n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457200" indent="-457200"/>
            <a:r>
              <a:rPr lang="en-GB" sz="2400" dirty="0">
                <a:latin typeface="Times New Roman"/>
                <a:cs typeface="Times New Roman"/>
              </a:rPr>
              <a:t>The path of light source from the surface is represented by the magnitude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</a:t>
            </a:r>
            <a:r>
              <a:rPr lang="en-GB" sz="2400" b="1" dirty="0">
                <a:latin typeface="Times New Roman"/>
                <a:cs typeface="Times New Roman"/>
              </a:rPr>
              <a:t>s </a:t>
            </a:r>
            <a:r>
              <a:rPr lang="en-GB" sz="2400" dirty="0">
                <a:latin typeface="Times New Roman"/>
                <a:cs typeface="Times New Roman"/>
              </a:rPr>
              <a:t>=                            </a:t>
            </a:r>
            <a:r>
              <a:rPr lang="en-GB" sz="2400" dirty="0" err="1">
                <a:latin typeface="Times New Roman"/>
                <a:cs typeface="Times New Roman"/>
              </a:rPr>
              <a:t>i.e</a:t>
            </a:r>
            <a:r>
              <a:rPr lang="en-GB" sz="2400" dirty="0">
                <a:latin typeface="Times New Roman"/>
                <a:cs typeface="Times New Roman"/>
              </a:rPr>
              <a:t>            </a:t>
            </a:r>
            <a:r>
              <a:rPr lang="en-GB" sz="2400" b="1" dirty="0">
                <a:latin typeface="Times New Roman"/>
                <a:cs typeface="Times New Roman"/>
              </a:rPr>
              <a:t>s   </a:t>
            </a:r>
            <a:r>
              <a:rPr lang="en-GB" sz="2400" dirty="0">
                <a:latin typeface="Times New Roman"/>
                <a:cs typeface="Times New Roman"/>
              </a:rPr>
              <a:t>=                              </a:t>
            </a:r>
            <a:endParaRPr lang="en-GB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A632957-0C43-46DF-9FA4-CD6C988EC955}"/>
              </a:ext>
            </a:extLst>
          </p:cNvPr>
          <p:cNvSpPr/>
          <p:nvPr/>
        </p:nvSpPr>
        <p:spPr>
          <a:xfrm>
            <a:off x="2201819" y="2511510"/>
            <a:ext cx="659799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E1C34-E0CF-44F4-9DD1-A47A1385F2DC}"/>
              </a:ext>
            </a:extLst>
          </p:cNvPr>
          <p:cNvSpPr txBox="1"/>
          <p:nvPr/>
        </p:nvSpPr>
        <p:spPr>
          <a:xfrm>
            <a:off x="2387171" y="2594918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0</a:t>
            </a:r>
            <a:endParaRPr lang="en-US" dirty="0"/>
          </a:p>
          <a:p>
            <a:r>
              <a:rPr lang="en-GB" sz="2000" dirty="0">
                <a:latin typeface="Times New Roman"/>
                <a:cs typeface="Times New Roman"/>
              </a:rPr>
              <a:t>1</a:t>
            </a:r>
          </a:p>
          <a:p>
            <a:r>
              <a:rPr lang="en-GB" sz="2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89A79637-39C7-4B83-9E67-99E75F369F3D}"/>
              </a:ext>
            </a:extLst>
          </p:cNvPr>
          <p:cNvSpPr/>
          <p:nvPr/>
        </p:nvSpPr>
        <p:spPr>
          <a:xfrm>
            <a:off x="2316119" y="4397459"/>
            <a:ext cx="1136049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4FD4C-E9AD-4FA9-B670-EC99951FF4AC}"/>
              </a:ext>
            </a:extLst>
          </p:cNvPr>
          <p:cNvSpPr txBox="1"/>
          <p:nvPr/>
        </p:nvSpPr>
        <p:spPr>
          <a:xfrm>
            <a:off x="2501471" y="4480868"/>
            <a:ext cx="11169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20 – 0</a:t>
            </a:r>
            <a:endParaRPr lang="en-US" dirty="0"/>
          </a:p>
          <a:p>
            <a:r>
              <a:rPr lang="en-GB" sz="2000" dirty="0">
                <a:latin typeface="Times New Roman"/>
                <a:cs typeface="Times New Roman"/>
              </a:rPr>
              <a:t>20 – 10</a:t>
            </a:r>
          </a:p>
          <a:p>
            <a:r>
              <a:rPr lang="en-GB" sz="2000" dirty="0">
                <a:latin typeface="Times New Roman"/>
                <a:cs typeface="Times New Roman"/>
              </a:rPr>
              <a:t>40 - 0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117A3B4-5FC0-4FB8-A7D6-1A20C2627529}"/>
              </a:ext>
            </a:extLst>
          </p:cNvPr>
          <p:cNvSpPr/>
          <p:nvPr/>
        </p:nvSpPr>
        <p:spPr>
          <a:xfrm>
            <a:off x="6202319" y="4397459"/>
            <a:ext cx="735999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D8E3-DD07-4370-8E76-8B17A96C63DD}"/>
              </a:ext>
            </a:extLst>
          </p:cNvPr>
          <p:cNvSpPr txBox="1"/>
          <p:nvPr/>
        </p:nvSpPr>
        <p:spPr>
          <a:xfrm>
            <a:off x="6397196" y="4461818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20</a:t>
            </a:r>
          </a:p>
          <a:p>
            <a:r>
              <a:rPr lang="en-GB" sz="2000" dirty="0">
                <a:latin typeface="Times New Roman"/>
                <a:cs typeface="Times New Roman"/>
              </a:rPr>
              <a:t>10</a:t>
            </a:r>
          </a:p>
          <a:p>
            <a:r>
              <a:rPr lang="en-GB" sz="2000" dirty="0">
                <a:latin typeface="Times New Roman"/>
                <a:cs typeface="Times New Roman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6354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76A7-8A1E-6349-97E4-7C90EDF1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/>
                <a:cs typeface="Times New Roman"/>
              </a:rPr>
              <a:t>Vectors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B4A4-CC6D-E44B-BA29-18D43ECA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61" y="16947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400" dirty="0">
                <a:latin typeface="Times New Roman"/>
                <a:cs typeface="Times New Roman"/>
              </a:rPr>
              <a:t>Vectors are used for computing angle between lines and orientation of surface. </a:t>
            </a: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They give coherent structure to compute the behaviour of a dynamic object in computer animation and illumination model of rendering.</a:t>
            </a:r>
          </a:p>
          <a:p>
            <a:pPr algn="just"/>
            <a:endParaRPr lang="en-IN" sz="2400" dirty="0"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There are two important things </a:t>
            </a:r>
          </a:p>
          <a:p>
            <a:pPr lvl="1" algn="just"/>
            <a:r>
              <a:rPr lang="en-US" dirty="0">
                <a:latin typeface="Times New Roman"/>
                <a:cs typeface="Times New Roman"/>
              </a:rPr>
              <a:t>Scalar quantity : </a:t>
            </a:r>
            <a:r>
              <a:rPr lang="en-US" dirty="0">
                <a:latin typeface="Times New Roman"/>
                <a:ea typeface="+mn-lt"/>
                <a:cs typeface="Times New Roman"/>
              </a:rPr>
              <a:t>A physical quantity with only magnitude.</a:t>
            </a:r>
          </a:p>
          <a:p>
            <a:pPr lvl="1" algn="just"/>
            <a:r>
              <a:rPr lang="en-US" dirty="0">
                <a:latin typeface="Times New Roman"/>
                <a:cs typeface="Times New Roman"/>
              </a:rPr>
              <a:t>Vector quantity : </a:t>
            </a:r>
            <a:r>
              <a:rPr lang="en-US" dirty="0">
                <a:latin typeface="Times New Roman"/>
                <a:ea typeface="+mn-lt"/>
                <a:cs typeface="+mn-lt"/>
              </a:rPr>
              <a:t>A physical quantity with both the magnitude and direction.</a:t>
            </a:r>
          </a:p>
        </p:txBody>
      </p:sp>
    </p:spTree>
    <p:extLst>
      <p:ext uri="{BB962C8B-B14F-4D97-AF65-F5344CB8AC3E}">
        <p14:creationId xmlns:p14="http://schemas.microsoft.com/office/powerpoint/2010/main" val="311692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54E-73C2-4987-B1B1-9D36C011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913"/>
          </a:xfrm>
        </p:spPr>
        <p:txBody>
          <a:bodyPr/>
          <a:lstStyle/>
          <a:p>
            <a:r>
              <a:rPr lang="en-GB" sz="2400" dirty="0">
                <a:cs typeface="Calibri Light"/>
              </a:rPr>
              <a:t>    </a:t>
            </a:r>
            <a:r>
              <a:rPr lang="en-GB" sz="2400" b="1" dirty="0">
                <a:cs typeface="Calibri Light"/>
              </a:rPr>
              <a:t>n </a:t>
            </a:r>
            <a:r>
              <a:rPr lang="en-GB" sz="2400" dirty="0">
                <a:cs typeface="Calibri Light"/>
              </a:rPr>
              <a:t>=                         </a:t>
            </a:r>
            <a:r>
              <a:rPr lang="en-GB" sz="2400" b="1" dirty="0">
                <a:cs typeface="Calibri Light"/>
              </a:rPr>
              <a:t>s </a:t>
            </a:r>
            <a:r>
              <a:rPr lang="en-GB" sz="2400" dirty="0">
                <a:cs typeface="Calibri Light"/>
              </a:rPr>
              <a:t>=   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C5AA002F-25A4-4FA4-BEA2-47E1192C9DC8}"/>
              </a:ext>
            </a:extLst>
          </p:cNvPr>
          <p:cNvSpPr/>
          <p:nvPr/>
        </p:nvSpPr>
        <p:spPr>
          <a:xfrm>
            <a:off x="1973219" y="196935"/>
            <a:ext cx="659799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92979-6D17-41EC-A288-01DAFDB1060D}"/>
              </a:ext>
            </a:extLst>
          </p:cNvPr>
          <p:cNvSpPr txBox="1"/>
          <p:nvPr/>
        </p:nvSpPr>
        <p:spPr>
          <a:xfrm>
            <a:off x="2158571" y="280343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0</a:t>
            </a:r>
            <a:endParaRPr lang="en-US" dirty="0"/>
          </a:p>
          <a:p>
            <a:r>
              <a:rPr lang="en-GB" sz="2000" dirty="0">
                <a:latin typeface="Times New Roman"/>
                <a:cs typeface="Times New Roman"/>
              </a:rPr>
              <a:t>1</a:t>
            </a:r>
          </a:p>
          <a:p>
            <a:r>
              <a:rPr lang="en-GB" sz="2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04F12B26-48FE-4032-98D2-F4BE555FF0A6}"/>
              </a:ext>
            </a:extLst>
          </p:cNvPr>
          <p:cNvSpPr/>
          <p:nvPr/>
        </p:nvSpPr>
        <p:spPr>
          <a:xfrm>
            <a:off x="3859169" y="235034"/>
            <a:ext cx="735999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5E801-F5CE-4A14-8F82-EA6FEBFE5275}"/>
              </a:ext>
            </a:extLst>
          </p:cNvPr>
          <p:cNvSpPr txBox="1"/>
          <p:nvPr/>
        </p:nvSpPr>
        <p:spPr>
          <a:xfrm>
            <a:off x="4054046" y="299393"/>
            <a:ext cx="745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20</a:t>
            </a:r>
          </a:p>
          <a:p>
            <a:r>
              <a:rPr lang="en-GB" sz="2000" dirty="0">
                <a:latin typeface="Times New Roman"/>
                <a:cs typeface="Times New Roman"/>
              </a:rPr>
              <a:t>10</a:t>
            </a:r>
          </a:p>
          <a:p>
            <a:r>
              <a:rPr lang="en-GB" sz="2000" dirty="0">
                <a:latin typeface="Times New Roman"/>
                <a:cs typeface="Times New Roman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2721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9D24-7EA2-4334-B114-3CC7C5F3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50825"/>
            <a:ext cx="10515600" cy="573088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The dot product in back 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F541-9BA3-4DE5-9B81-90F8AC62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122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>
                <a:latin typeface="Times New Roman"/>
                <a:cs typeface="Times New Roman"/>
              </a:rPr>
              <a:t>To identify the back facing polygons relative to the virtual camera by calculating the angle between the polygon's surface normal &amp; the line of sight between the camera &amp; the polygon. </a:t>
            </a:r>
            <a:endParaRPr lang="en-US"/>
          </a:p>
          <a:p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8DF0EA6-6288-4A24-A581-599000A94B35}"/>
              </a:ext>
            </a:extLst>
          </p:cNvPr>
          <p:cNvSpPr/>
          <p:nvPr/>
        </p:nvSpPr>
        <p:spPr>
          <a:xfrm>
            <a:off x="6422897" y="1962150"/>
            <a:ext cx="1152525" cy="1133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BA8FCD4-973D-4B0E-B3A5-5861F03EBB87}"/>
              </a:ext>
            </a:extLst>
          </p:cNvPr>
          <p:cNvSpPr/>
          <p:nvPr/>
        </p:nvSpPr>
        <p:spPr>
          <a:xfrm rot="-1740000">
            <a:off x="7775447" y="4524374"/>
            <a:ext cx="1152525" cy="1133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C1644EE-1764-49B9-B24F-E85C2E13C8C4}"/>
              </a:ext>
            </a:extLst>
          </p:cNvPr>
          <p:cNvSpPr/>
          <p:nvPr/>
        </p:nvSpPr>
        <p:spPr>
          <a:xfrm>
            <a:off x="2438400" y="4953000"/>
            <a:ext cx="914400" cy="914400"/>
          </a:xfrm>
          <a:prstGeom prst="sun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489335-B60A-496C-B421-FF61916443A8}"/>
              </a:ext>
            </a:extLst>
          </p:cNvPr>
          <p:cNvCxnSpPr/>
          <p:nvPr/>
        </p:nvCxnSpPr>
        <p:spPr>
          <a:xfrm flipH="1">
            <a:off x="3057525" y="3095625"/>
            <a:ext cx="3333750" cy="2124075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BB9C6-415E-41F9-A36A-5AE629389B9C}"/>
              </a:ext>
            </a:extLst>
          </p:cNvPr>
          <p:cNvCxnSpPr>
            <a:cxnSpLocks/>
          </p:cNvCxnSpPr>
          <p:nvPr/>
        </p:nvCxnSpPr>
        <p:spPr>
          <a:xfrm flipH="1">
            <a:off x="3267074" y="4591050"/>
            <a:ext cx="4867275" cy="733425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EA1F5-F5B6-485C-93C7-385660865A34}"/>
              </a:ext>
            </a:extLst>
          </p:cNvPr>
          <p:cNvCxnSpPr/>
          <p:nvPr/>
        </p:nvCxnSpPr>
        <p:spPr>
          <a:xfrm flipH="1" flipV="1">
            <a:off x="5295900" y="2562225"/>
            <a:ext cx="1104900" cy="50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8A99C-50AA-4D78-B568-45A6CFE5EC71}"/>
              </a:ext>
            </a:extLst>
          </p:cNvPr>
          <p:cNvCxnSpPr>
            <a:cxnSpLocks/>
          </p:cNvCxnSpPr>
          <p:nvPr/>
        </p:nvCxnSpPr>
        <p:spPr>
          <a:xfrm flipV="1">
            <a:off x="8077199" y="3486150"/>
            <a:ext cx="904875" cy="109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B030AF1-C740-4A99-AAEA-99A17540DC4A}"/>
              </a:ext>
            </a:extLst>
          </p:cNvPr>
          <p:cNvSpPr/>
          <p:nvPr/>
        </p:nvSpPr>
        <p:spPr>
          <a:xfrm rot="14700000">
            <a:off x="8318602" y="3494463"/>
            <a:ext cx="390525" cy="16668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1345458-74E7-4205-8644-7E47602A4892}"/>
              </a:ext>
            </a:extLst>
          </p:cNvPr>
          <p:cNvSpPr/>
          <p:nvPr/>
        </p:nvSpPr>
        <p:spPr>
          <a:xfrm rot="12420000">
            <a:off x="5971467" y="2679398"/>
            <a:ext cx="561975" cy="65722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D6FA4-3C62-46BA-A9EB-6826B409AF7A}"/>
              </a:ext>
            </a:extLst>
          </p:cNvPr>
          <p:cNvSpPr txBox="1"/>
          <p:nvPr/>
        </p:nvSpPr>
        <p:spPr>
          <a:xfrm>
            <a:off x="4972050" y="2962275"/>
            <a:ext cx="92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 β &lt; 90°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75657-05FA-4A59-8555-575890A8625B}"/>
              </a:ext>
            </a:extLst>
          </p:cNvPr>
          <p:cNvSpPr txBox="1"/>
          <p:nvPr/>
        </p:nvSpPr>
        <p:spPr>
          <a:xfrm>
            <a:off x="8667750" y="4029075"/>
            <a:ext cx="92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 β &gt; 90°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66944-6382-4C79-96A7-553B4DC6D79D}"/>
              </a:ext>
            </a:extLst>
          </p:cNvPr>
          <p:cNvSpPr txBox="1"/>
          <p:nvPr/>
        </p:nvSpPr>
        <p:spPr>
          <a:xfrm>
            <a:off x="7486650" y="2438400"/>
            <a:ext cx="2028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Polygon is visible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74FCF-81C5-4B09-B260-AAB3EB20AD89}"/>
              </a:ext>
            </a:extLst>
          </p:cNvPr>
          <p:cNvSpPr txBox="1"/>
          <p:nvPr/>
        </p:nvSpPr>
        <p:spPr>
          <a:xfrm>
            <a:off x="8724900" y="4581524"/>
            <a:ext cx="2028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Polygon is invisible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3E598-B1F0-4F51-9F84-39115BBBF202}"/>
              </a:ext>
            </a:extLst>
          </p:cNvPr>
          <p:cNvSpPr txBox="1"/>
          <p:nvPr/>
        </p:nvSpPr>
        <p:spPr>
          <a:xfrm>
            <a:off x="2371725" y="5943599"/>
            <a:ext cx="1038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Camera </a:t>
            </a:r>
          </a:p>
        </p:txBody>
      </p:sp>
    </p:spTree>
    <p:extLst>
      <p:ext uri="{BB962C8B-B14F-4D97-AF65-F5344CB8AC3E}">
        <p14:creationId xmlns:p14="http://schemas.microsoft.com/office/powerpoint/2010/main" val="115406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07D5-4BE7-497C-A19F-31EBCEC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175"/>
            <a:ext cx="11468100" cy="170656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/>
                <a:cs typeface="Times New Roman"/>
              </a:rPr>
              <a:t>Example</a:t>
            </a:r>
            <a:br>
              <a:rPr lang="en-GB" sz="2400" b="1" dirty="0">
                <a:latin typeface="Times New Roman"/>
                <a:cs typeface="Times New Roman"/>
              </a:rPr>
            </a:br>
            <a:br>
              <a:rPr lang="en-GB" sz="2400" dirty="0">
                <a:latin typeface="Times New Roman"/>
                <a:cs typeface="Times New Roman"/>
              </a:rPr>
            </a:br>
            <a:r>
              <a:rPr lang="en-GB" sz="2400" dirty="0">
                <a:latin typeface="Times New Roman"/>
                <a:cs typeface="Times New Roman"/>
              </a:rPr>
              <a:t>If the camera is placed at (0,0,0) &amp; the vector of the polygon is (10,10,40), the normal vector is (5,5,-2)</a:t>
            </a:r>
          </a:p>
        </p:txBody>
      </p:sp>
    </p:spTree>
    <p:extLst>
      <p:ext uri="{BB962C8B-B14F-4D97-AF65-F5344CB8AC3E}">
        <p14:creationId xmlns:p14="http://schemas.microsoft.com/office/powerpoint/2010/main" val="283299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8264-CEC8-4524-8908-D31E6EB6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2250"/>
            <a:ext cx="10515600" cy="601663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Vector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0B4B-AEC4-44E5-A615-A651304B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49350"/>
            <a:ext cx="10515600" cy="4884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Two ways to find the product of two vectors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Scalar product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Vector product</a:t>
            </a:r>
          </a:p>
          <a:p>
            <a:r>
              <a:rPr lang="en-GB" sz="2400">
                <a:latin typeface="Times New Roman"/>
                <a:cs typeface="Times New Roman"/>
              </a:rPr>
              <a:t>It is also called as cross product because '×' symbol 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utilized in its notation.</a:t>
            </a:r>
          </a:p>
          <a:p>
            <a:r>
              <a:rPr lang="en-GB" sz="2400">
                <a:latin typeface="Times New Roman"/>
                <a:cs typeface="Times New Roman"/>
              </a:rPr>
              <a:t>As per definition two vectors are multiplied together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to generate a third vector t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r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× s = t</a:t>
            </a:r>
          </a:p>
          <a:p>
            <a:r>
              <a:rPr lang="en-GB" sz="2400">
                <a:latin typeface="Times New Roman"/>
                <a:cs typeface="Times New Roman"/>
              </a:rPr>
              <a:t>Vector t is normal to the plane and it contain the vector r and s.</a:t>
            </a:r>
            <a:endParaRPr lang="en-GB" sz="2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46E041-FE9A-49FB-801E-3DD70E692C6B}"/>
              </a:ext>
            </a:extLst>
          </p:cNvPr>
          <p:cNvCxnSpPr/>
          <p:nvPr/>
        </p:nvCxnSpPr>
        <p:spPr>
          <a:xfrm>
            <a:off x="8810625" y="2266950"/>
            <a:ext cx="28575" cy="20478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91BC4A-D457-4327-A49D-5546C43BBC9E}"/>
              </a:ext>
            </a:extLst>
          </p:cNvPr>
          <p:cNvCxnSpPr/>
          <p:nvPr/>
        </p:nvCxnSpPr>
        <p:spPr>
          <a:xfrm flipV="1">
            <a:off x="8848725" y="2505075"/>
            <a:ext cx="1495425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7A611A-5699-48C4-A113-0837E91484F3}"/>
              </a:ext>
            </a:extLst>
          </p:cNvPr>
          <p:cNvCxnSpPr>
            <a:cxnSpLocks/>
          </p:cNvCxnSpPr>
          <p:nvPr/>
        </p:nvCxnSpPr>
        <p:spPr>
          <a:xfrm>
            <a:off x="8848725" y="3248025"/>
            <a:ext cx="1590675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5651873A-CB67-41F9-BD9A-3A51B89F3AF7}"/>
              </a:ext>
            </a:extLst>
          </p:cNvPr>
          <p:cNvSpPr/>
          <p:nvPr/>
        </p:nvSpPr>
        <p:spPr>
          <a:xfrm rot="1500000">
            <a:off x="8715375" y="293370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A63E4-B6BE-4AD5-9FAF-EE8C7642BD95}"/>
              </a:ext>
            </a:extLst>
          </p:cNvPr>
          <p:cNvSpPr txBox="1"/>
          <p:nvPr/>
        </p:nvSpPr>
        <p:spPr>
          <a:xfrm>
            <a:off x="9296400" y="26003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AFC83-DC8F-4DB2-A406-B8E177AEB572}"/>
              </a:ext>
            </a:extLst>
          </p:cNvPr>
          <p:cNvSpPr txBox="1"/>
          <p:nvPr/>
        </p:nvSpPr>
        <p:spPr>
          <a:xfrm>
            <a:off x="9258300" y="37052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6ED5F-434A-42CD-AEAA-BA27E212C4BF}"/>
              </a:ext>
            </a:extLst>
          </p:cNvPr>
          <p:cNvSpPr txBox="1"/>
          <p:nvPr/>
        </p:nvSpPr>
        <p:spPr>
          <a:xfrm>
            <a:off x="8153400" y="32099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F6748-BBB8-4097-91EF-721981028AD8}"/>
              </a:ext>
            </a:extLst>
          </p:cNvPr>
          <p:cNvSpPr txBox="1"/>
          <p:nvPr/>
        </p:nvSpPr>
        <p:spPr>
          <a:xfrm>
            <a:off x="8153400" y="3095625"/>
            <a:ext cx="285750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aseline="30000">
                <a:ea typeface="+mn-lt"/>
                <a:cs typeface="+mn-lt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65835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AF8-7B7F-42DD-BC2E-B43331D9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950"/>
            <a:ext cx="10515600" cy="5561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To give direction to the vector we use unit vector .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 is unit vector which is perpendicular to both vectors </a:t>
            </a:r>
            <a:r>
              <a:rPr lang="en-GB" b="1" dirty="0">
                <a:cs typeface="Calibri"/>
              </a:rPr>
              <a:t>r</a:t>
            </a:r>
            <a:r>
              <a:rPr lang="en-GB" dirty="0">
                <a:cs typeface="Calibri"/>
              </a:rPr>
              <a:t> and </a:t>
            </a:r>
            <a:r>
              <a:rPr lang="en-GB" b="1" dirty="0">
                <a:cs typeface="Calibri"/>
              </a:rPr>
              <a:t>s.</a:t>
            </a:r>
          </a:p>
          <a:p>
            <a:pPr marL="0" indent="0">
              <a:buNone/>
            </a:pPr>
            <a:r>
              <a:rPr lang="en-GB" b="1" dirty="0">
                <a:cs typeface="Calibri"/>
              </a:rPr>
              <a:t>             </a:t>
            </a:r>
          </a:p>
          <a:p>
            <a:pPr marL="0" indent="0">
              <a:buNone/>
            </a:pPr>
            <a:r>
              <a:rPr lang="en-GB" b="1" dirty="0">
                <a:cs typeface="Calibri"/>
              </a:rPr>
              <a:t>                     </a:t>
            </a:r>
            <a:r>
              <a:rPr lang="en-GB" dirty="0">
                <a:cs typeface="Calibri"/>
              </a:rPr>
              <a:t>r</a:t>
            </a:r>
            <a:r>
              <a:rPr lang="en-GB" b="1" dirty="0">
                <a:cs typeface="Calibri"/>
              </a:rPr>
              <a:t> </a:t>
            </a:r>
            <a:r>
              <a:rPr lang="en-GB" dirty="0">
                <a:latin typeface="Times New Roman"/>
                <a:cs typeface="Times New Roman"/>
              </a:rPr>
              <a:t>× s = ||r|| ||s|| sin(</a:t>
            </a:r>
            <a:r>
              <a:rPr lang="en-GB" dirty="0">
                <a:ea typeface="+mn-lt"/>
                <a:cs typeface="+mn-lt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) n</a:t>
            </a: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               r × s =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E53B-A600-4950-A4E4-7A3C6250D3EE}"/>
              </a:ext>
            </a:extLst>
          </p:cNvPr>
          <p:cNvSpPr txBox="1"/>
          <p:nvPr/>
        </p:nvSpPr>
        <p:spPr>
          <a:xfrm>
            <a:off x="1095375" y="1581150"/>
            <a:ext cx="276225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aseline="30000">
                <a:ea typeface="+mn-lt"/>
                <a:cs typeface="+mn-lt"/>
              </a:rPr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E6D8B-F640-4295-8113-86061ED7408E}"/>
              </a:ext>
            </a:extLst>
          </p:cNvPr>
          <p:cNvSpPr txBox="1"/>
          <p:nvPr/>
        </p:nvSpPr>
        <p:spPr>
          <a:xfrm>
            <a:off x="5505450" y="2590800"/>
            <a:ext cx="276225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aseline="30000">
                <a:ea typeface="+mn-lt"/>
                <a:cs typeface="+mn-lt"/>
              </a:rPr>
              <a:t>^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DF41573A-AF7C-4A32-A115-F5820EECFD64}"/>
              </a:ext>
            </a:extLst>
          </p:cNvPr>
          <p:cNvSpPr/>
          <p:nvPr/>
        </p:nvSpPr>
        <p:spPr>
          <a:xfrm>
            <a:off x="3571875" y="2619375"/>
            <a:ext cx="1933575" cy="581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0F063-473A-47BC-9696-59BE28367C52}"/>
              </a:ext>
            </a:extLst>
          </p:cNvPr>
          <p:cNvCxnSpPr/>
          <p:nvPr/>
        </p:nvCxnSpPr>
        <p:spPr>
          <a:xfrm>
            <a:off x="4286250" y="3162300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E4522E-44C0-42F7-9483-D73946AF2CA5}"/>
              </a:ext>
            </a:extLst>
          </p:cNvPr>
          <p:cNvCxnSpPr>
            <a:cxnSpLocks/>
          </p:cNvCxnSpPr>
          <p:nvPr/>
        </p:nvCxnSpPr>
        <p:spPr>
          <a:xfrm>
            <a:off x="5857875" y="2905125"/>
            <a:ext cx="6477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0C006-98EF-4364-95A9-B43AD90063C7}"/>
              </a:ext>
            </a:extLst>
          </p:cNvPr>
          <p:cNvSpPr txBox="1"/>
          <p:nvPr/>
        </p:nvSpPr>
        <p:spPr>
          <a:xfrm>
            <a:off x="3438525" y="36957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Give magnitude 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E9476-E2B3-40D7-8DCB-61C7FD89EC58}"/>
              </a:ext>
            </a:extLst>
          </p:cNvPr>
          <p:cNvSpPr txBox="1"/>
          <p:nvPr/>
        </p:nvSpPr>
        <p:spPr>
          <a:xfrm>
            <a:off x="6600824" y="2724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Give direction 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F9120D-0AAE-4F6C-A0A9-091A006791B9}"/>
              </a:ext>
            </a:extLst>
          </p:cNvPr>
          <p:cNvCxnSpPr>
            <a:cxnSpLocks/>
          </p:cNvCxnSpPr>
          <p:nvPr/>
        </p:nvCxnSpPr>
        <p:spPr>
          <a:xfrm>
            <a:off x="2809875" y="47053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FFF54E-2A09-44C0-ADB3-7CECA59C34C1}"/>
              </a:ext>
            </a:extLst>
          </p:cNvPr>
          <p:cNvCxnSpPr>
            <a:cxnSpLocks/>
          </p:cNvCxnSpPr>
          <p:nvPr/>
        </p:nvCxnSpPr>
        <p:spPr>
          <a:xfrm>
            <a:off x="3343274" y="47053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BEA33A-683B-4316-96C1-938ED3D8C349}"/>
              </a:ext>
            </a:extLst>
          </p:cNvPr>
          <p:cNvCxnSpPr>
            <a:cxnSpLocks/>
          </p:cNvCxnSpPr>
          <p:nvPr/>
        </p:nvCxnSpPr>
        <p:spPr>
          <a:xfrm>
            <a:off x="3905249" y="47053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9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68FA-22CF-447C-996C-18965A1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588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Calculating 2D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F2E5-E87D-4ADF-839D-9563A3A7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599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 panose="020F0502020204030204"/>
              </a:rPr>
              <a:t>There are three vertices of a triangle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P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0</a:t>
            </a:r>
            <a:r>
              <a:rPr lang="en-GB" sz="2400" dirty="0">
                <a:latin typeface="Times New Roman"/>
                <a:ea typeface="+mn-lt"/>
                <a:cs typeface="+mn-lt"/>
              </a:rPr>
              <a:t>(x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0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,y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0</a:t>
            </a:r>
            <a:r>
              <a:rPr lang="en-GB" sz="2400" dirty="0">
                <a:latin typeface="Times New Roman"/>
                <a:ea typeface="+mn-lt"/>
                <a:cs typeface="+mn-lt"/>
              </a:rPr>
              <a:t>)    P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(x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,y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)   P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(x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,y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They are in anticlockwise direction or sequence.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F903AD-CF1C-41E9-96EF-4FF6A92D1365}"/>
              </a:ext>
            </a:extLst>
          </p:cNvPr>
          <p:cNvCxnSpPr/>
          <p:nvPr/>
        </p:nvCxnSpPr>
        <p:spPr>
          <a:xfrm flipV="1">
            <a:off x="4895850" y="1714500"/>
            <a:ext cx="19050" cy="20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ACA5E0-1795-434D-89DB-269FD3DC3342}"/>
              </a:ext>
            </a:extLst>
          </p:cNvPr>
          <p:cNvCxnSpPr>
            <a:cxnSpLocks/>
          </p:cNvCxnSpPr>
          <p:nvPr/>
        </p:nvCxnSpPr>
        <p:spPr>
          <a:xfrm>
            <a:off x="4905374" y="3752850"/>
            <a:ext cx="2676525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7F8DE5-6CFC-4A7E-AABA-46D23C087448}"/>
              </a:ext>
            </a:extLst>
          </p:cNvPr>
          <p:cNvCxnSpPr>
            <a:cxnSpLocks/>
          </p:cNvCxnSpPr>
          <p:nvPr/>
        </p:nvCxnSpPr>
        <p:spPr>
          <a:xfrm flipV="1">
            <a:off x="5505449" y="1800225"/>
            <a:ext cx="790575" cy="127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AA25E-40F4-4A83-BDB3-6E4AFA202648}"/>
              </a:ext>
            </a:extLst>
          </p:cNvPr>
          <p:cNvCxnSpPr>
            <a:cxnSpLocks/>
          </p:cNvCxnSpPr>
          <p:nvPr/>
        </p:nvCxnSpPr>
        <p:spPr>
          <a:xfrm flipV="1">
            <a:off x="5486399" y="2590800"/>
            <a:ext cx="1562100" cy="48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7BE26B-4E44-4BC1-9427-B030DC2AF7F5}"/>
              </a:ext>
            </a:extLst>
          </p:cNvPr>
          <p:cNvCxnSpPr/>
          <p:nvPr/>
        </p:nvCxnSpPr>
        <p:spPr>
          <a:xfrm>
            <a:off x="6296025" y="1809750"/>
            <a:ext cx="723900" cy="752475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4697D-8CEE-4289-AC63-6D35FD9BA599}"/>
              </a:ext>
            </a:extLst>
          </p:cNvPr>
          <p:cNvSpPr txBox="1"/>
          <p:nvPr/>
        </p:nvSpPr>
        <p:spPr>
          <a:xfrm>
            <a:off x="7743825" y="3648075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56146-76E1-446A-893F-9CA37DED631C}"/>
              </a:ext>
            </a:extLst>
          </p:cNvPr>
          <p:cNvSpPr txBox="1"/>
          <p:nvPr/>
        </p:nvSpPr>
        <p:spPr>
          <a:xfrm>
            <a:off x="4762500" y="1276350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5EB4B-3632-4E19-9509-8C1F681E4036}"/>
              </a:ext>
            </a:extLst>
          </p:cNvPr>
          <p:cNvSpPr txBox="1"/>
          <p:nvPr/>
        </p:nvSpPr>
        <p:spPr>
          <a:xfrm>
            <a:off x="5591175" y="2000250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1073-5C7B-4BEA-A467-03CD01A99EB7}"/>
              </a:ext>
            </a:extLst>
          </p:cNvPr>
          <p:cNvSpPr txBox="1"/>
          <p:nvPr/>
        </p:nvSpPr>
        <p:spPr>
          <a:xfrm>
            <a:off x="6181725" y="2838450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1BC50-4FD6-4CF8-B5F8-CCD1D79DCFD7}"/>
              </a:ext>
            </a:extLst>
          </p:cNvPr>
          <p:cNvSpPr txBox="1"/>
          <p:nvPr/>
        </p:nvSpPr>
        <p:spPr>
          <a:xfrm>
            <a:off x="5314950" y="3048000"/>
            <a:ext cx="116205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P</a:t>
            </a:r>
            <a:r>
              <a:rPr lang="en-GB" baseline="-25000" dirty="0">
                <a:cs typeface="Calibri"/>
              </a:rPr>
              <a:t>0</a:t>
            </a:r>
            <a:r>
              <a:rPr lang="en-GB" dirty="0">
                <a:cs typeface="Calibri"/>
              </a:rPr>
              <a:t>(x</a:t>
            </a:r>
            <a:r>
              <a:rPr lang="en-GB" baseline="-25000" dirty="0">
                <a:cs typeface="Calibri"/>
              </a:rPr>
              <a:t>0</a:t>
            </a:r>
            <a:r>
              <a:rPr lang="en-GB" dirty="0">
                <a:cs typeface="Calibri"/>
              </a:rPr>
              <a:t>,y</a:t>
            </a:r>
            <a:r>
              <a:rPr lang="en-GB" baseline="-25000" dirty="0">
                <a:cs typeface="Calibri"/>
              </a:rPr>
              <a:t>0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3107F-B907-43A5-ACB0-C35C90950AD7}"/>
              </a:ext>
            </a:extLst>
          </p:cNvPr>
          <p:cNvSpPr txBox="1"/>
          <p:nvPr/>
        </p:nvSpPr>
        <p:spPr>
          <a:xfrm>
            <a:off x="7058025" y="2400300"/>
            <a:ext cx="116205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P</a:t>
            </a:r>
            <a:r>
              <a:rPr lang="en-GB" baseline="-25000" dirty="0">
                <a:cs typeface="Calibri"/>
              </a:rPr>
              <a:t>1</a:t>
            </a:r>
            <a:r>
              <a:rPr lang="en-GB" dirty="0">
                <a:cs typeface="Calibri"/>
              </a:rPr>
              <a:t>(x</a:t>
            </a:r>
            <a:r>
              <a:rPr lang="en-GB" baseline="-25000" dirty="0">
                <a:cs typeface="Calibri"/>
              </a:rPr>
              <a:t>1</a:t>
            </a:r>
            <a:r>
              <a:rPr lang="en-GB" dirty="0">
                <a:cs typeface="Calibri"/>
              </a:rPr>
              <a:t>,y</a:t>
            </a:r>
            <a:r>
              <a:rPr lang="en-GB" baseline="-25000" dirty="0">
                <a:cs typeface="Calibri"/>
              </a:rPr>
              <a:t>1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CF776-0A2C-4897-A4B2-F5E945A97826}"/>
              </a:ext>
            </a:extLst>
          </p:cNvPr>
          <p:cNvSpPr txBox="1"/>
          <p:nvPr/>
        </p:nvSpPr>
        <p:spPr>
          <a:xfrm>
            <a:off x="6181725" y="1400174"/>
            <a:ext cx="116205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P</a:t>
            </a:r>
            <a:r>
              <a:rPr lang="en-GB" baseline="-25000" dirty="0">
                <a:cs typeface="Calibri"/>
              </a:rPr>
              <a:t>2</a:t>
            </a:r>
            <a:r>
              <a:rPr lang="en-GB" dirty="0">
                <a:cs typeface="Calibri"/>
              </a:rPr>
              <a:t>(x</a:t>
            </a:r>
            <a:r>
              <a:rPr lang="en-GB" baseline="-25000" dirty="0">
                <a:cs typeface="Calibri"/>
              </a:rPr>
              <a:t>2</a:t>
            </a:r>
            <a:r>
              <a:rPr lang="en-GB" dirty="0">
                <a:cs typeface="Calibri"/>
              </a:rPr>
              <a:t>,y</a:t>
            </a:r>
            <a:r>
              <a:rPr lang="en-GB" baseline="-25000" dirty="0">
                <a:cs typeface="Calibri"/>
              </a:rPr>
              <a:t>2</a:t>
            </a:r>
            <a:r>
              <a:rPr lang="en-GB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06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E0FD-ED17-4B95-8FBF-E0341335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475"/>
            <a:ext cx="10515600" cy="5551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The triangle is on the z=0 plane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therefore z-coordinates are zero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</a:t>
            </a:r>
            <a:r>
              <a:rPr lang="en-GB" dirty="0">
                <a:ea typeface="+mn-lt"/>
                <a:cs typeface="+mn-lt"/>
              </a:rPr>
              <a:t>x</a:t>
            </a:r>
            <a:r>
              <a:rPr lang="en-GB" baseline="-25000" dirty="0">
                <a:ea typeface="+mn-lt"/>
                <a:cs typeface="+mn-lt"/>
              </a:rPr>
              <a:t>1</a:t>
            </a:r>
            <a:r>
              <a:rPr lang="en-GB" dirty="0">
                <a:ea typeface="+mn-lt"/>
                <a:cs typeface="+mn-lt"/>
              </a:rPr>
              <a:t> – x</a:t>
            </a:r>
            <a:r>
              <a:rPr lang="en-GB" baseline="-25000" dirty="0">
                <a:ea typeface="+mn-lt"/>
                <a:cs typeface="+mn-lt"/>
              </a:rPr>
              <a:t>0</a:t>
            </a:r>
            <a:r>
              <a:rPr lang="en-GB" dirty="0">
                <a:ea typeface="+mn-lt"/>
                <a:cs typeface="+mn-lt"/>
              </a:rPr>
              <a:t>                           x</a:t>
            </a:r>
            <a:r>
              <a:rPr lang="en-GB" baseline="-25000">
                <a:cs typeface="Calibri"/>
              </a:rPr>
              <a:t>2</a:t>
            </a:r>
            <a:r>
              <a:rPr lang="en-GB" dirty="0">
                <a:ea typeface="+mn-lt"/>
                <a:cs typeface="+mn-lt"/>
              </a:rPr>
              <a:t> – x</a:t>
            </a:r>
            <a:r>
              <a:rPr lang="en-GB" baseline="-25000" dirty="0">
                <a:ea typeface="+mn-lt"/>
                <a:cs typeface="+mn-lt"/>
              </a:rPr>
              <a:t>0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</a:t>
            </a:r>
            <a:r>
              <a:rPr lang="en-GB" dirty="0">
                <a:ea typeface="+mn-lt"/>
                <a:cs typeface="+mn-lt"/>
              </a:rPr>
              <a:t>r =</a:t>
            </a:r>
            <a:r>
              <a:rPr lang="en-GB" dirty="0">
                <a:cs typeface="Calibri"/>
              </a:rPr>
              <a:t>    y</a:t>
            </a:r>
            <a:r>
              <a:rPr lang="en-GB" baseline="-25000" dirty="0">
                <a:cs typeface="Calibri"/>
              </a:rPr>
              <a:t>1</a:t>
            </a:r>
            <a:r>
              <a:rPr lang="en-GB" dirty="0">
                <a:cs typeface="Calibri"/>
              </a:rPr>
              <a:t> – y</a:t>
            </a:r>
            <a:r>
              <a:rPr lang="en-GB" baseline="-25000" dirty="0">
                <a:cs typeface="Calibri"/>
              </a:rPr>
              <a:t>0</a:t>
            </a:r>
            <a:r>
              <a:rPr lang="en-GB" dirty="0">
                <a:cs typeface="Calibri"/>
              </a:rPr>
              <a:t>                  s = </a:t>
            </a:r>
            <a:r>
              <a:rPr lang="en-GB" dirty="0">
                <a:ea typeface="+mn-lt"/>
                <a:cs typeface="+mn-lt"/>
              </a:rPr>
              <a:t>   y</a:t>
            </a:r>
            <a:r>
              <a:rPr lang="en-GB" baseline="-25000">
                <a:ea typeface="+mn-lt"/>
                <a:cs typeface="+mn-lt"/>
              </a:rPr>
              <a:t>2</a:t>
            </a:r>
            <a:r>
              <a:rPr lang="en-GB" dirty="0">
                <a:ea typeface="+mn-lt"/>
                <a:cs typeface="+mn-lt"/>
              </a:rPr>
              <a:t> – y</a:t>
            </a:r>
            <a:r>
              <a:rPr lang="en-GB" baseline="-25000" dirty="0">
                <a:ea typeface="+mn-lt"/>
                <a:cs typeface="+mn-lt"/>
              </a:rPr>
              <a:t>0</a:t>
            </a:r>
            <a:r>
              <a:rPr lang="en-GB" baseline="-25000" dirty="0">
                <a:cs typeface="Calibri"/>
              </a:rPr>
              <a:t>     </a:t>
            </a:r>
            <a:r>
              <a:rPr lang="en-GB" sz="3200" baseline="30000" dirty="0">
                <a:cs typeface="Calibri"/>
              </a:rPr>
              <a:t>  </a:t>
            </a:r>
            <a:r>
              <a:rPr lang="en-GB" baseline="-25000" dirty="0">
                <a:cs typeface="Calibri"/>
              </a:rPr>
              <a:t>              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0                                    0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5F643068-FCB7-4F11-A641-28116B32F789}"/>
              </a:ext>
            </a:extLst>
          </p:cNvPr>
          <p:cNvSpPr/>
          <p:nvPr/>
        </p:nvSpPr>
        <p:spPr>
          <a:xfrm>
            <a:off x="4819650" y="2190750"/>
            <a:ext cx="1276350" cy="13906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21BDF14D-E8D2-4A31-B5D1-365D11DAB34E}"/>
              </a:ext>
            </a:extLst>
          </p:cNvPr>
          <p:cNvSpPr/>
          <p:nvPr/>
        </p:nvSpPr>
        <p:spPr>
          <a:xfrm>
            <a:off x="1724025" y="2190749"/>
            <a:ext cx="1276350" cy="13906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2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515-B910-49BD-B193-162F2582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349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/>
                <a:cs typeface="Calibri Light"/>
              </a:rPr>
              <a:t>Direction </a:t>
            </a:r>
            <a:endParaRPr lang="en-GB" sz="280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E596F1-E5B6-47BB-B9D8-A91CAF9F9948}"/>
              </a:ext>
            </a:extLst>
          </p:cNvPr>
          <p:cNvCxnSpPr/>
          <p:nvPr/>
        </p:nvCxnSpPr>
        <p:spPr>
          <a:xfrm flipV="1">
            <a:off x="3876675" y="1581150"/>
            <a:ext cx="19050" cy="248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CED8B9-0E04-448F-BD3F-36171773E997}"/>
              </a:ext>
            </a:extLst>
          </p:cNvPr>
          <p:cNvCxnSpPr>
            <a:cxnSpLocks/>
          </p:cNvCxnSpPr>
          <p:nvPr/>
        </p:nvCxnSpPr>
        <p:spPr>
          <a:xfrm>
            <a:off x="3895725" y="4067175"/>
            <a:ext cx="291465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68873D-4EB5-49AE-87C6-34D676B6974E}"/>
              </a:ext>
            </a:extLst>
          </p:cNvPr>
          <p:cNvCxnSpPr/>
          <p:nvPr/>
        </p:nvCxnSpPr>
        <p:spPr>
          <a:xfrm flipV="1">
            <a:off x="4486275" y="2076450"/>
            <a:ext cx="8382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3855B-3B58-4E76-989C-18F3C4A0B27D}"/>
              </a:ext>
            </a:extLst>
          </p:cNvPr>
          <p:cNvCxnSpPr>
            <a:cxnSpLocks/>
          </p:cNvCxnSpPr>
          <p:nvPr/>
        </p:nvCxnSpPr>
        <p:spPr>
          <a:xfrm flipH="1">
            <a:off x="4762500" y="2800350"/>
            <a:ext cx="56197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11C7D-C3D4-4182-9E3C-751D36222E32}"/>
              </a:ext>
            </a:extLst>
          </p:cNvPr>
          <p:cNvSpPr txBox="1"/>
          <p:nvPr/>
        </p:nvSpPr>
        <p:spPr>
          <a:xfrm>
            <a:off x="6734175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8971-831B-4CCB-AD41-E2F862E4970D}"/>
              </a:ext>
            </a:extLst>
          </p:cNvPr>
          <p:cNvSpPr txBox="1"/>
          <p:nvPr/>
        </p:nvSpPr>
        <p:spPr>
          <a:xfrm>
            <a:off x="3724275" y="1209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4624-F2C0-407B-B2F4-245297904866}"/>
              </a:ext>
            </a:extLst>
          </p:cNvPr>
          <p:cNvSpPr txBox="1"/>
          <p:nvPr/>
        </p:nvSpPr>
        <p:spPr>
          <a:xfrm>
            <a:off x="4629150" y="2038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cs typeface="Calibri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3E58E-2548-467B-A1BD-FA6221DE1899}"/>
              </a:ext>
            </a:extLst>
          </p:cNvPr>
          <p:cNvSpPr txBox="1"/>
          <p:nvPr/>
        </p:nvSpPr>
        <p:spPr>
          <a:xfrm>
            <a:off x="5048250" y="29527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cs typeface="Calibr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5C2CC-7DEC-4978-A9D7-FAF6CCC87D0A}"/>
              </a:ext>
            </a:extLst>
          </p:cNvPr>
          <p:cNvSpPr txBox="1"/>
          <p:nvPr/>
        </p:nvSpPr>
        <p:spPr>
          <a:xfrm>
            <a:off x="3943350" y="26765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(X1,y1)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A707-238B-4C06-AE6F-C89FE39A807B}"/>
              </a:ext>
            </a:extLst>
          </p:cNvPr>
          <p:cNvSpPr txBox="1"/>
          <p:nvPr/>
        </p:nvSpPr>
        <p:spPr>
          <a:xfrm>
            <a:off x="5314950" y="1781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(X2,y2)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94A8A-DBD2-44E8-8776-C8B47EC93E58}"/>
              </a:ext>
            </a:extLst>
          </p:cNvPr>
          <p:cNvSpPr txBox="1"/>
          <p:nvPr/>
        </p:nvSpPr>
        <p:spPr>
          <a:xfrm>
            <a:off x="5314950" y="258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(X3,y3)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FC850-892E-4401-B0CE-CEE920AB2F21}"/>
              </a:ext>
            </a:extLst>
          </p:cNvPr>
          <p:cNvSpPr txBox="1"/>
          <p:nvPr/>
        </p:nvSpPr>
        <p:spPr>
          <a:xfrm>
            <a:off x="4457700" y="3324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(X4,y4)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4174-A4BE-447B-87E0-486EC0910875}"/>
              </a:ext>
            </a:extLst>
          </p:cNvPr>
          <p:cNvSpPr txBox="1"/>
          <p:nvPr/>
        </p:nvSpPr>
        <p:spPr>
          <a:xfrm>
            <a:off x="1695450" y="4552949"/>
            <a:ext cx="38576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Vector </a:t>
            </a:r>
            <a:r>
              <a:rPr lang="en-GB" b="1" dirty="0">
                <a:cs typeface="Calibri"/>
              </a:rPr>
              <a:t>r </a:t>
            </a:r>
            <a:r>
              <a:rPr lang="en-GB" dirty="0">
                <a:cs typeface="Calibri"/>
              </a:rPr>
              <a:t>is calculated by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X</a:t>
            </a:r>
            <a:r>
              <a:rPr lang="en-GB" baseline="-25000" dirty="0" err="1">
                <a:cs typeface="Calibri"/>
              </a:rPr>
              <a:t>r</a:t>
            </a:r>
            <a:r>
              <a:rPr lang="en-GB" dirty="0">
                <a:cs typeface="Calibri"/>
              </a:rPr>
              <a:t> = (x2-x1)             </a:t>
            </a:r>
            <a:r>
              <a:rPr lang="en-GB" dirty="0" err="1">
                <a:ea typeface="+mn-lt"/>
                <a:cs typeface="+mn-lt"/>
              </a:rPr>
              <a:t>y</a:t>
            </a:r>
            <a:r>
              <a:rPr lang="en-GB" baseline="-25000" dirty="0" err="1">
                <a:ea typeface="+mn-lt"/>
                <a:cs typeface="+mn-lt"/>
              </a:rPr>
              <a:t>r</a:t>
            </a:r>
            <a:r>
              <a:rPr lang="en-GB" dirty="0">
                <a:ea typeface="+mn-lt"/>
                <a:cs typeface="+mn-lt"/>
              </a:rPr>
              <a:t> = (y2-y1)             </a:t>
            </a:r>
            <a:r>
              <a:rPr lang="en-GB" baseline="-25000" dirty="0"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8A56C-1AAC-4C66-BD0D-FFEEA2A6190D}"/>
              </a:ext>
            </a:extLst>
          </p:cNvPr>
          <p:cNvSpPr txBox="1"/>
          <p:nvPr/>
        </p:nvSpPr>
        <p:spPr>
          <a:xfrm>
            <a:off x="7010399" y="4552949"/>
            <a:ext cx="38576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Vector </a:t>
            </a:r>
            <a:r>
              <a:rPr lang="en-GB" b="1" dirty="0">
                <a:cs typeface="Calibri"/>
              </a:rPr>
              <a:t>s </a:t>
            </a:r>
            <a:r>
              <a:rPr lang="en-GB" dirty="0">
                <a:cs typeface="Calibri"/>
              </a:rPr>
              <a:t>is calculated by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X</a:t>
            </a:r>
            <a:r>
              <a:rPr lang="en-GB" baseline="-25000" dirty="0" err="1">
                <a:cs typeface="Calibri"/>
              </a:rPr>
              <a:t>r</a:t>
            </a:r>
            <a:r>
              <a:rPr lang="en-GB" dirty="0">
                <a:cs typeface="Calibri"/>
              </a:rPr>
              <a:t> = (x4-x3)             </a:t>
            </a:r>
            <a:r>
              <a:rPr lang="en-GB" dirty="0" err="1">
                <a:ea typeface="+mn-lt"/>
                <a:cs typeface="+mn-lt"/>
              </a:rPr>
              <a:t>y</a:t>
            </a:r>
            <a:r>
              <a:rPr lang="en-GB" baseline="-25000" dirty="0" err="1">
                <a:ea typeface="+mn-lt"/>
                <a:cs typeface="+mn-lt"/>
              </a:rPr>
              <a:t>r</a:t>
            </a:r>
            <a:r>
              <a:rPr lang="en-GB" dirty="0">
                <a:ea typeface="+mn-lt"/>
                <a:cs typeface="+mn-lt"/>
              </a:rPr>
              <a:t> = (y4-y3)             </a:t>
            </a:r>
            <a:r>
              <a:rPr lang="en-GB" baseline="-25000" dirty="0"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6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B5C-313E-4704-9EC5-B5B893A9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17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/>
                <a:cs typeface="Calibri Light"/>
              </a:rPr>
              <a:t>Magnitude of vector</a:t>
            </a:r>
            <a:endParaRPr lang="en-GB" sz="28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ABC-D011-420C-A7F8-6D2337B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539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Magnitude of vector r is given by ||</a:t>
            </a:r>
            <a:r>
              <a:rPr lang="en-GB" sz="2400" b="1" dirty="0">
                <a:latin typeface="Times New Roman"/>
                <a:cs typeface="Times New Roman"/>
              </a:rPr>
              <a:t>r</a:t>
            </a:r>
            <a:r>
              <a:rPr lang="en-GB" sz="2400" dirty="0">
                <a:latin typeface="Times New Roman"/>
                <a:cs typeface="Times New Roman"/>
              </a:rPr>
              <a:t>|| and is calculated by using the theorem of Pythagoras.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||</a:t>
            </a:r>
            <a:r>
              <a:rPr lang="en-GB" sz="2400" b="1" dirty="0">
                <a:latin typeface="Times New Roman"/>
                <a:cs typeface="Times New Roman"/>
              </a:rPr>
              <a:t>r</a:t>
            </a:r>
            <a:r>
              <a:rPr lang="en-GB" sz="2400" dirty="0">
                <a:latin typeface="Times New Roman"/>
                <a:cs typeface="Times New Roman"/>
              </a:rPr>
              <a:t>||=  √Δx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+ Δy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</a:t>
            </a:r>
            <a:r>
              <a:rPr lang="en-GB" sz="2400" dirty="0" err="1">
                <a:latin typeface="Times New Roman"/>
                <a:cs typeface="Times New Roman"/>
              </a:rPr>
              <a:t>Δx</a:t>
            </a:r>
            <a:r>
              <a:rPr lang="en-GB" sz="2400" dirty="0">
                <a:latin typeface="Times New Roman"/>
                <a:cs typeface="Times New Roman"/>
              </a:rPr>
              <a:t>= </a:t>
            </a:r>
            <a:r>
              <a:rPr lang="en-GB" sz="2400" dirty="0" err="1">
                <a:latin typeface="Times New Roman"/>
                <a:cs typeface="Times New Roman"/>
              </a:rPr>
              <a:t>x</a:t>
            </a:r>
            <a:r>
              <a:rPr lang="en-GB" sz="2400" baseline="-25000" dirty="0" err="1">
                <a:latin typeface="Times New Roman"/>
                <a:cs typeface="Times New Roman"/>
              </a:rPr>
              <a:t>h</a:t>
            </a:r>
            <a:r>
              <a:rPr lang="en-GB" sz="2400" baseline="-25000" dirty="0">
                <a:latin typeface="Times New Roman"/>
                <a:cs typeface="Times New Roman"/>
              </a:rPr>
              <a:t> </a:t>
            </a:r>
            <a:r>
              <a:rPr lang="en-GB" sz="2400" dirty="0">
                <a:latin typeface="Times New Roman"/>
                <a:cs typeface="Times New Roman"/>
              </a:rPr>
              <a:t>- </a:t>
            </a:r>
            <a:r>
              <a:rPr lang="en-GB" sz="2400" dirty="0" err="1">
                <a:latin typeface="Times New Roman"/>
                <a:cs typeface="Times New Roman"/>
              </a:rPr>
              <a:t>x</a:t>
            </a:r>
            <a:r>
              <a:rPr lang="en-GB" sz="2400" baseline="-25000" dirty="0" err="1">
                <a:latin typeface="Times New Roman"/>
                <a:cs typeface="Times New Roman"/>
              </a:rPr>
              <a:t>t</a:t>
            </a:r>
            <a:r>
              <a:rPr lang="en-GB" sz="2400" dirty="0">
                <a:latin typeface="Times New Roman"/>
                <a:cs typeface="Times New Roman"/>
              </a:rPr>
              <a:t>               </a:t>
            </a:r>
            <a:r>
              <a:rPr lang="en-GB" sz="2400" dirty="0" err="1">
                <a:latin typeface="Times New Roman"/>
                <a:cs typeface="Times New Roman"/>
              </a:rPr>
              <a:t>Δy</a:t>
            </a:r>
            <a:r>
              <a:rPr lang="en-GB" sz="2400" dirty="0">
                <a:latin typeface="Times New Roman"/>
                <a:cs typeface="Times New Roman"/>
              </a:rPr>
              <a:t> = </a:t>
            </a:r>
            <a:r>
              <a:rPr lang="en-GB" sz="2400" dirty="0" err="1">
                <a:latin typeface="Times New Roman"/>
                <a:cs typeface="Times New Roman"/>
              </a:rPr>
              <a:t>y</a:t>
            </a:r>
            <a:r>
              <a:rPr lang="en-GB" sz="2400" baseline="-25000" dirty="0" err="1">
                <a:latin typeface="Times New Roman"/>
                <a:cs typeface="Times New Roman"/>
              </a:rPr>
              <a:t>h</a:t>
            </a:r>
            <a:r>
              <a:rPr lang="en-GB" sz="2400" dirty="0">
                <a:latin typeface="Times New Roman"/>
                <a:cs typeface="Times New Roman"/>
              </a:rPr>
              <a:t> - </a:t>
            </a:r>
            <a:r>
              <a:rPr lang="en-GB" sz="2400" dirty="0" err="1">
                <a:latin typeface="Times New Roman"/>
                <a:cs typeface="Times New Roman"/>
              </a:rPr>
              <a:t>y</a:t>
            </a:r>
            <a:r>
              <a:rPr lang="en-GB" sz="2400" baseline="-25000" dirty="0" err="1">
                <a:latin typeface="Times New Roman"/>
                <a:cs typeface="Times New Roman"/>
              </a:rPr>
              <a:t>t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r>
              <a:rPr lang="en-GB" sz="2400" baseline="-25000" dirty="0">
                <a:latin typeface="Times New Roman"/>
                <a:cs typeface="Times New Roman"/>
              </a:rPr>
              <a:t> 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baseline="-25000" dirty="0">
                <a:latin typeface="Times New Roman"/>
                <a:cs typeface="Times New Roman"/>
              </a:rPr>
              <a:t>          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AFC96-C26E-403E-9755-CC85CDBA2AE2}"/>
              </a:ext>
            </a:extLst>
          </p:cNvPr>
          <p:cNvCxnSpPr/>
          <p:nvPr/>
        </p:nvCxnSpPr>
        <p:spPr>
          <a:xfrm>
            <a:off x="2971800" y="2828925"/>
            <a:ext cx="1381125" cy="190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5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B2AE-0CE0-42BB-980C-08616E5B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85" y="38600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Calibri Light"/>
              </a:rPr>
              <a:t>Vector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4B5-B65D-436E-BB7C-B2D7D3C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85" y="18882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This include vector</a:t>
            </a:r>
          </a:p>
          <a:p>
            <a:r>
              <a:rPr lang="en-GB" sz="2400" dirty="0">
                <a:latin typeface="Times New Roman"/>
                <a:cs typeface="Times New Roman"/>
              </a:rPr>
              <a:t>Addition </a:t>
            </a:r>
          </a:p>
          <a:p>
            <a:r>
              <a:rPr lang="en-GB" sz="2400" dirty="0">
                <a:latin typeface="Times New Roman"/>
                <a:cs typeface="Times New Roman"/>
              </a:rPr>
              <a:t>Subtraction</a:t>
            </a:r>
          </a:p>
          <a:p>
            <a:r>
              <a:rPr lang="en-GB" sz="2400" dirty="0">
                <a:latin typeface="Times New Roman"/>
                <a:cs typeface="Times New Roman"/>
              </a:rPr>
              <a:t>Multiplication </a:t>
            </a:r>
          </a:p>
          <a:p>
            <a:r>
              <a:rPr lang="en-GB" sz="2400" dirty="0">
                <a:latin typeface="Times New Roman"/>
                <a:cs typeface="Times New Roman"/>
              </a:rPr>
              <a:t>Instead of this vector can be modified by a scalar.</a:t>
            </a:r>
          </a:p>
          <a:p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61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16BD-C0FE-4B13-AF37-D7F41D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Multiplying a vector by a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029E-497D-4C2D-A832-5C6F9C57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8" y="1969787"/>
            <a:ext cx="11020167" cy="3857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The vector n is given and 2n means the components of the vector are doubled.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Example:     n   =                         2n    =    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         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                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Only magnitude of the vector changes its direction remain </a:t>
            </a:r>
            <a:r>
              <a:rPr lang="en-GB" sz="2400" dirty="0">
                <a:latin typeface="Times New Roman"/>
                <a:cs typeface="Times New Roman"/>
              </a:rPr>
              <a:t>same.                                               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C483AC4-79FA-4E86-A53F-15641A40E31E}"/>
              </a:ext>
            </a:extLst>
          </p:cNvPr>
          <p:cNvSpPr/>
          <p:nvPr/>
        </p:nvSpPr>
        <p:spPr>
          <a:xfrm>
            <a:off x="3280718" y="2611394"/>
            <a:ext cx="411892" cy="1215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3FCB1-EAB3-42B4-A63A-FD76077E1399}"/>
              </a:ext>
            </a:extLst>
          </p:cNvPr>
          <p:cNvSpPr txBox="1"/>
          <p:nvPr/>
        </p:nvSpPr>
        <p:spPr>
          <a:xfrm>
            <a:off x="3332977" y="2612166"/>
            <a:ext cx="7249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latin typeface="Times New Roman"/>
                <a:cs typeface="Times New Roman"/>
              </a:rPr>
              <a:t>2</a:t>
            </a:r>
          </a:p>
          <a:p>
            <a:r>
              <a:rPr lang="en-GB" sz="2400">
                <a:latin typeface="Times New Roman"/>
                <a:cs typeface="Times New Roman"/>
              </a:rPr>
              <a:t>3</a:t>
            </a:r>
          </a:p>
          <a:p>
            <a:r>
              <a:rPr lang="en-GB" sz="2400">
                <a:latin typeface="Times New Roman"/>
                <a:cs typeface="Times New Roman"/>
              </a:rPr>
              <a:t>4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126C068-1F91-42FC-B2AB-24F39478DF34}"/>
              </a:ext>
            </a:extLst>
          </p:cNvPr>
          <p:cNvSpPr/>
          <p:nvPr/>
        </p:nvSpPr>
        <p:spPr>
          <a:xfrm>
            <a:off x="6140792" y="2567630"/>
            <a:ext cx="463380" cy="1173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73511-4E7C-4D57-B115-46C60F2A08F8}"/>
              </a:ext>
            </a:extLst>
          </p:cNvPr>
          <p:cNvSpPr txBox="1"/>
          <p:nvPr/>
        </p:nvSpPr>
        <p:spPr>
          <a:xfrm>
            <a:off x="6247113" y="2550382"/>
            <a:ext cx="7249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4</a:t>
            </a: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6</a:t>
            </a:r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D1FF-F2CA-4049-9312-54EA418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u="sng">
                <a:latin typeface="Times New Roman"/>
                <a:cs typeface="Times New Roman"/>
              </a:rPr>
              <a:t>Vector addition and substraction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8605-482A-4186-BA0A-4BDF34BB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62" y="1691761"/>
            <a:ext cx="10515600" cy="5051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Given vector r and s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r =                            s =                        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r+s    =                                  </a:t>
            </a:r>
            <a:r>
              <a:rPr lang="en-GB" sz="2400">
                <a:latin typeface="Times New Roman"/>
                <a:ea typeface="+mn-lt"/>
                <a:cs typeface="Times New Roman"/>
              </a:rPr>
              <a:t>r-s =   </a:t>
            </a: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Note : vector addition is commutative but vector subtraction is not commutative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DCA366DF-45DF-4FDA-ABC9-FBFFBF3D3DB4}"/>
              </a:ext>
            </a:extLst>
          </p:cNvPr>
          <p:cNvSpPr/>
          <p:nvPr/>
        </p:nvSpPr>
        <p:spPr>
          <a:xfrm>
            <a:off x="2446636" y="2446637"/>
            <a:ext cx="916459" cy="12356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20336-6560-48AC-9F71-AD32930ED78D}"/>
              </a:ext>
            </a:extLst>
          </p:cNvPr>
          <p:cNvSpPr txBox="1"/>
          <p:nvPr/>
        </p:nvSpPr>
        <p:spPr>
          <a:xfrm>
            <a:off x="2673951" y="2488598"/>
            <a:ext cx="982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x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</a:p>
          <a:p>
            <a:r>
              <a:rPr lang="en-GB" sz="2400">
                <a:latin typeface="Times New Roman"/>
                <a:cs typeface="Times New Roman"/>
              </a:rPr>
              <a:t>y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</a:p>
          <a:p>
            <a:r>
              <a:rPr lang="en-GB" sz="2400">
                <a:latin typeface="Times New Roman"/>
                <a:cs typeface="Times New Roman"/>
              </a:rPr>
              <a:t>z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0125FB6D-ED14-4D9D-B340-DDB6030498FB}"/>
              </a:ext>
            </a:extLst>
          </p:cNvPr>
          <p:cNvSpPr/>
          <p:nvPr/>
        </p:nvSpPr>
        <p:spPr>
          <a:xfrm>
            <a:off x="5072447" y="2415745"/>
            <a:ext cx="916459" cy="12356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4840D-022D-496E-9318-7C27983D2479}"/>
              </a:ext>
            </a:extLst>
          </p:cNvPr>
          <p:cNvSpPr txBox="1"/>
          <p:nvPr/>
        </p:nvSpPr>
        <p:spPr>
          <a:xfrm>
            <a:off x="5299762" y="2457706"/>
            <a:ext cx="982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x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</a:p>
          <a:p>
            <a:r>
              <a:rPr lang="en-GB" sz="2400">
                <a:latin typeface="Times New Roman"/>
                <a:cs typeface="Times New Roman"/>
              </a:rPr>
              <a:t>y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</a:p>
          <a:p>
            <a:r>
              <a:rPr lang="en-GB" sz="2400">
                <a:latin typeface="Times New Roman"/>
                <a:cs typeface="Times New Roman"/>
              </a:rPr>
              <a:t>z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3F14FC54-3A24-4081-A330-D91D1A0FB1C8}"/>
              </a:ext>
            </a:extLst>
          </p:cNvPr>
          <p:cNvSpPr/>
          <p:nvPr/>
        </p:nvSpPr>
        <p:spPr>
          <a:xfrm>
            <a:off x="3157149" y="4053015"/>
            <a:ext cx="1390135" cy="12356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E75EE-846F-477F-A267-E439C17ECD46}"/>
              </a:ext>
            </a:extLst>
          </p:cNvPr>
          <p:cNvSpPr txBox="1"/>
          <p:nvPr/>
        </p:nvSpPr>
        <p:spPr>
          <a:xfrm>
            <a:off x="3363870" y="4033192"/>
            <a:ext cx="12706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x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 + x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  <a:r>
              <a:rPr lang="en-GB" sz="2400" baseline="-25000" dirty="0">
                <a:latin typeface="Times New Roman"/>
                <a:cs typeface="Times New Roman"/>
              </a:rPr>
              <a:t>  </a:t>
            </a:r>
            <a:endParaRPr lang="en-GB" sz="2400" baseline="-25000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y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 + y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</a:p>
          <a:p>
            <a:r>
              <a:rPr lang="en-GB" sz="2400">
                <a:latin typeface="Times New Roman"/>
                <a:cs typeface="Times New Roman"/>
              </a:rPr>
              <a:t>z</a:t>
            </a:r>
            <a:r>
              <a:rPr lang="en-GB" sz="2400" baseline="-2500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 + z</a:t>
            </a:r>
            <a:r>
              <a:rPr lang="en-GB" sz="2400" baseline="-25000">
                <a:latin typeface="Times New Roman"/>
                <a:cs typeface="Times New Roman"/>
              </a:rPr>
              <a:t>s</a:t>
            </a:r>
            <a:endParaRPr lang="en-GB" sz="2400" baseline="-25000" dirty="0">
              <a:latin typeface="Times New Roman"/>
              <a:cs typeface="Times New Roman"/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F32F55A0-35C3-44B5-85C3-A69B3D229043}"/>
              </a:ext>
            </a:extLst>
          </p:cNvPr>
          <p:cNvSpPr/>
          <p:nvPr/>
        </p:nvSpPr>
        <p:spPr>
          <a:xfrm>
            <a:off x="6390500" y="4001528"/>
            <a:ext cx="1390135" cy="12356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65186-576F-43B2-A10B-642045B5025C}"/>
              </a:ext>
            </a:extLst>
          </p:cNvPr>
          <p:cNvSpPr txBox="1"/>
          <p:nvPr/>
        </p:nvSpPr>
        <p:spPr>
          <a:xfrm>
            <a:off x="6648708" y="4002300"/>
            <a:ext cx="12706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x</a:t>
            </a:r>
            <a:r>
              <a:rPr lang="en-GB" sz="2400" baseline="-25000" dirty="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 - x</a:t>
            </a:r>
            <a:r>
              <a:rPr lang="en-GB" sz="2400" baseline="-25000">
                <a:latin typeface="Times New Roman"/>
                <a:cs typeface="Times New Roman"/>
              </a:rPr>
              <a:t>s  </a:t>
            </a:r>
          </a:p>
          <a:p>
            <a:r>
              <a:rPr lang="en-GB" sz="2400" dirty="0">
                <a:latin typeface="Times New Roman"/>
                <a:cs typeface="Times New Roman"/>
              </a:rPr>
              <a:t>y</a:t>
            </a:r>
            <a:r>
              <a:rPr lang="en-GB" sz="2400" baseline="-25000" dirty="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 - y</a:t>
            </a:r>
            <a:r>
              <a:rPr lang="en-GB" sz="2400" baseline="-25000" dirty="0">
                <a:latin typeface="Times New Roman"/>
                <a:cs typeface="Times New Roman"/>
              </a:rPr>
              <a:t>s</a:t>
            </a:r>
          </a:p>
          <a:p>
            <a:r>
              <a:rPr lang="en-GB" sz="2400" dirty="0">
                <a:latin typeface="Times New Roman"/>
                <a:cs typeface="Times New Roman"/>
              </a:rPr>
              <a:t>z</a:t>
            </a:r>
            <a:r>
              <a:rPr lang="en-GB" sz="2400" baseline="-25000" dirty="0">
                <a:latin typeface="Times New Roman"/>
                <a:cs typeface="Times New Roman"/>
              </a:rPr>
              <a:t>r</a:t>
            </a:r>
            <a:r>
              <a:rPr lang="en-GB" sz="2400">
                <a:latin typeface="Times New Roman"/>
                <a:cs typeface="Times New Roman"/>
              </a:rPr>
              <a:t> - z</a:t>
            </a:r>
            <a:r>
              <a:rPr lang="en-GB" sz="2400" baseline="-25000" dirty="0"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309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F454-6750-4BF0-8A6F-C156DC93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023"/>
          </a:xfrm>
        </p:spPr>
        <p:txBody>
          <a:bodyPr>
            <a:normAutofit fontScale="90000"/>
          </a:bodyPr>
          <a:lstStyle/>
          <a:p>
            <a:r>
              <a:rPr lang="en-GB" sz="2800" b="1" u="sng">
                <a:latin typeface="Times New Roman"/>
                <a:cs typeface="Times New Roman"/>
              </a:rPr>
              <a:t>Position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2649-1278-4E2C-8DB7-CCF45FE9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167"/>
            <a:ext cx="10515600" cy="5926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latin typeface="Times New Roman"/>
                <a:cs typeface="Times New Roman"/>
              </a:rPr>
              <a:t>If a point is given </a:t>
            </a:r>
            <a:r>
              <a:rPr lang="en-GB" sz="2400" dirty="0" err="1">
                <a:latin typeface="Times New Roman"/>
                <a:cs typeface="Times New Roman"/>
              </a:rPr>
              <a:t>i.e</a:t>
            </a:r>
            <a:r>
              <a:rPr lang="en-GB" sz="2400" dirty="0">
                <a:latin typeface="Times New Roman"/>
                <a:cs typeface="Times New Roman"/>
              </a:rPr>
              <a:t> P(</a:t>
            </a:r>
            <a:r>
              <a:rPr lang="en-GB" sz="2400" dirty="0" err="1">
                <a:latin typeface="Times New Roman"/>
                <a:cs typeface="Times New Roman"/>
              </a:rPr>
              <a:t>x,y,z</a:t>
            </a:r>
            <a:r>
              <a:rPr lang="en-GB" sz="2400" dirty="0">
                <a:latin typeface="Times New Roman"/>
                <a:cs typeface="Times New Roman"/>
              </a:rPr>
              <a:t>), a position vector is created by assuming that P is the head of the vector and the origin is the tail of the vector.</a:t>
            </a: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/>
                <a:cs typeface="Times New Roman"/>
              </a:rPr>
              <a:t>The coordinate of the origin (0,0,0) and the component of the vector are </a:t>
            </a:r>
            <a:r>
              <a:rPr lang="en-GB" sz="2400" dirty="0" err="1">
                <a:latin typeface="Times New Roman"/>
                <a:cs typeface="Times New Roman"/>
              </a:rPr>
              <a:t>x,y,z</a:t>
            </a:r>
            <a:endParaRPr lang="en-GB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/>
                <a:cs typeface="Times New Roman"/>
              </a:rPr>
              <a:t>Thus, magnitude of vector ||p|| is equal to √x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+y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+z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Example : P(2,3,4) creates a position vector P related to the origin.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           P =  √2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+3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+4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P =                      P =  √4+9+16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          P = √29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                      P = 5.385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6465CD82-2425-4D7F-A9F4-81CB2E0A1487}"/>
              </a:ext>
            </a:extLst>
          </p:cNvPr>
          <p:cNvSpPr/>
          <p:nvPr/>
        </p:nvSpPr>
        <p:spPr>
          <a:xfrm>
            <a:off x="2930610" y="4114799"/>
            <a:ext cx="669324" cy="111210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11353-11FF-4AAE-96AB-D4AACDFD79FA}"/>
              </a:ext>
            </a:extLst>
          </p:cNvPr>
          <p:cNvSpPr txBox="1"/>
          <p:nvPr/>
        </p:nvSpPr>
        <p:spPr>
          <a:xfrm>
            <a:off x="3106437" y="4074382"/>
            <a:ext cx="7455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latin typeface="Times New Roman"/>
                <a:cs typeface="Times New Roman"/>
              </a:rPr>
              <a:t>2</a:t>
            </a:r>
          </a:p>
          <a:p>
            <a:r>
              <a:rPr lang="en-GB" sz="2400" dirty="0">
                <a:latin typeface="Times New Roman"/>
                <a:cs typeface="Times New Roman"/>
              </a:rPr>
              <a:t>3</a:t>
            </a:r>
          </a:p>
          <a:p>
            <a:r>
              <a:rPr lang="en-GB" sz="2400" dirty="0">
                <a:latin typeface="Times New Roman"/>
                <a:cs typeface="Times New Roman"/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14BC17-4476-4DEF-9660-AA5240572A50}"/>
              </a:ext>
            </a:extLst>
          </p:cNvPr>
          <p:cNvCxnSpPr/>
          <p:nvPr/>
        </p:nvCxnSpPr>
        <p:spPr>
          <a:xfrm flipH="1" flipV="1">
            <a:off x="6181981" y="2567630"/>
            <a:ext cx="1122405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D2A3A-BD06-4162-914A-CBB234BE23C4}"/>
              </a:ext>
            </a:extLst>
          </p:cNvPr>
          <p:cNvCxnSpPr>
            <a:cxnSpLocks/>
          </p:cNvCxnSpPr>
          <p:nvPr/>
        </p:nvCxnSpPr>
        <p:spPr>
          <a:xfrm flipH="1" flipV="1">
            <a:off x="5152251" y="3937171"/>
            <a:ext cx="1225377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AD168-452B-46A2-9757-6A751B0EE03E}"/>
              </a:ext>
            </a:extLst>
          </p:cNvPr>
          <p:cNvCxnSpPr>
            <a:cxnSpLocks/>
          </p:cNvCxnSpPr>
          <p:nvPr/>
        </p:nvCxnSpPr>
        <p:spPr>
          <a:xfrm flipH="1" flipV="1">
            <a:off x="5100764" y="4400548"/>
            <a:ext cx="1122405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44DC8-E380-486A-A2BC-DEB04ADE8E01}"/>
              </a:ext>
            </a:extLst>
          </p:cNvPr>
          <p:cNvCxnSpPr>
            <a:cxnSpLocks/>
          </p:cNvCxnSpPr>
          <p:nvPr/>
        </p:nvCxnSpPr>
        <p:spPr>
          <a:xfrm flipH="1" flipV="1">
            <a:off x="4997792" y="4863928"/>
            <a:ext cx="41189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E5FE-EDD6-4B9A-9C8E-142F9554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266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Unit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8BCF-CB87-4409-BF12-A9A12BD5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17" y="1290166"/>
            <a:ext cx="10515600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Magnitude of unit vector is 1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   </a:t>
            </a:r>
            <a:r>
              <a:rPr lang="en-GB" sz="2400" dirty="0" err="1">
                <a:latin typeface="Times New Roman"/>
                <a:cs typeface="Times New Roman"/>
              </a:rPr>
              <a:t>i</a:t>
            </a:r>
            <a:r>
              <a:rPr lang="en-GB" sz="2400" dirty="0">
                <a:latin typeface="Times New Roman"/>
                <a:cs typeface="Times New Roman"/>
              </a:rPr>
              <a:t> =                     ||I || = 1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The process converting a vector into unit vector is called </a:t>
            </a:r>
            <a:r>
              <a:rPr lang="en-GB" sz="2400" b="1" dirty="0">
                <a:latin typeface="Times New Roman"/>
                <a:cs typeface="Times New Roman"/>
              </a:rPr>
              <a:t>normalization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The </a:t>
            </a:r>
            <a:r>
              <a:rPr lang="en-GB" sz="2400" b="1" dirty="0">
                <a:latin typeface="Times New Roman"/>
                <a:cs typeface="Times New Roman"/>
              </a:rPr>
              <a:t>normalization</a:t>
            </a:r>
            <a:r>
              <a:rPr lang="en-GB" sz="2400" dirty="0">
                <a:latin typeface="Times New Roman"/>
                <a:cs typeface="Times New Roman"/>
              </a:rPr>
              <a:t> is accomplished by </a:t>
            </a:r>
            <a:r>
              <a:rPr lang="en-GB" sz="2400" b="1" dirty="0">
                <a:latin typeface="Times New Roman"/>
                <a:cs typeface="Times New Roman"/>
              </a:rPr>
              <a:t>dividing</a:t>
            </a:r>
            <a:r>
              <a:rPr lang="en-GB" sz="2400" dirty="0">
                <a:latin typeface="Times New Roman"/>
                <a:cs typeface="Times New Roman"/>
              </a:rPr>
              <a:t> a </a:t>
            </a:r>
            <a:r>
              <a:rPr lang="en-GB" sz="2400" b="1" dirty="0">
                <a:latin typeface="Times New Roman"/>
                <a:cs typeface="Times New Roman"/>
              </a:rPr>
              <a:t>vector component</a:t>
            </a:r>
            <a:r>
              <a:rPr lang="en-GB" sz="2400" dirty="0">
                <a:latin typeface="Times New Roman"/>
                <a:cs typeface="Times New Roman"/>
              </a:rPr>
              <a:t> by its </a:t>
            </a:r>
            <a:r>
              <a:rPr lang="en-GB" sz="2400" b="1" dirty="0">
                <a:latin typeface="Times New Roman"/>
                <a:cs typeface="Times New Roman"/>
              </a:rPr>
              <a:t>magnitude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  <a:endParaRPr lang="en-GB" sz="2400">
              <a:latin typeface="Times New Roman"/>
              <a:cs typeface="Times New Roman"/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40D22572-7582-4B86-A094-F1FCD35B0C6E}"/>
              </a:ext>
            </a:extLst>
          </p:cNvPr>
          <p:cNvSpPr/>
          <p:nvPr/>
        </p:nvSpPr>
        <p:spPr>
          <a:xfrm>
            <a:off x="3569042" y="1900880"/>
            <a:ext cx="689919" cy="123567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600A9-45F7-48BA-A2C3-780B8A71331D}"/>
              </a:ext>
            </a:extLst>
          </p:cNvPr>
          <p:cNvSpPr txBox="1"/>
          <p:nvPr/>
        </p:nvSpPr>
        <p:spPr>
          <a:xfrm>
            <a:off x="3796355" y="1901652"/>
            <a:ext cx="271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1</a:t>
            </a:r>
          </a:p>
          <a:p>
            <a:pPr algn="l"/>
            <a:r>
              <a:rPr lang="en-GB" sz="2400" dirty="0">
                <a:latin typeface="Times New Roman"/>
                <a:cs typeface="Times New Roman"/>
              </a:rPr>
              <a:t>0</a:t>
            </a:r>
          </a:p>
          <a:p>
            <a:r>
              <a:rPr lang="en-GB" sz="2400" dirty="0"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740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Vectors</vt:lpstr>
      <vt:lpstr>Direction </vt:lpstr>
      <vt:lpstr>Magnitude of vector</vt:lpstr>
      <vt:lpstr>Vector Manipulation</vt:lpstr>
      <vt:lpstr>Multiplying a vector by a scalar</vt:lpstr>
      <vt:lpstr>Vector addition and substraction</vt:lpstr>
      <vt:lpstr>Position Vector</vt:lpstr>
      <vt:lpstr>Unit Vector</vt:lpstr>
      <vt:lpstr>PowerPoint Presentation</vt:lpstr>
      <vt:lpstr>Vector Multiplication</vt:lpstr>
      <vt:lpstr>Scalar Product</vt:lpstr>
      <vt:lpstr>PowerPoint Presentation</vt:lpstr>
      <vt:lpstr>How to use dot product?</vt:lpstr>
      <vt:lpstr>PowerPoint Presentation</vt:lpstr>
      <vt:lpstr>Example :</vt:lpstr>
      <vt:lpstr>PowerPoint Presentation</vt:lpstr>
      <vt:lpstr>The dot product in lighting calculations</vt:lpstr>
      <vt:lpstr>PowerPoint Presentation</vt:lpstr>
      <vt:lpstr>    n =                         s =   </vt:lpstr>
      <vt:lpstr>The dot product in back face detection</vt:lpstr>
      <vt:lpstr>Example  If the camera is placed at (0,0,0) &amp; the vector of the polygon is (10,10,40), the normal vector is (5,5,-2)</vt:lpstr>
      <vt:lpstr>Vector Product</vt:lpstr>
      <vt:lpstr>PowerPoint Presentation</vt:lpstr>
      <vt:lpstr>Calculating 2D Areas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2422</cp:revision>
  <dcterms:created xsi:type="dcterms:W3CDTF">2013-07-15T20:26:40Z</dcterms:created>
  <dcterms:modified xsi:type="dcterms:W3CDTF">2020-06-23T17:27:51Z</dcterms:modified>
</cp:coreProperties>
</file>