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sldIdLst>
    <p:sldId id="266" r:id="rId3"/>
    <p:sldId id="256" r:id="rId5"/>
    <p:sldId id="257" r:id="rId6"/>
    <p:sldId id="318" r:id="rId7"/>
    <p:sldId id="320" r:id="rId8"/>
    <p:sldId id="328" r:id="rId9"/>
    <p:sldId id="325" r:id="rId10"/>
    <p:sldId id="326" r:id="rId11"/>
    <p:sldId id="327" r:id="rId12"/>
    <p:sldId id="329" r:id="rId13"/>
    <p:sldId id="330" r:id="rId14"/>
    <p:sldId id="331" r:id="rId15"/>
    <p:sldId id="279" r:id="rId1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06f1c2d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06f1c2d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" name="Google Shape;211;p2"/>
          <p:cNvSpPr txBox="1"/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74" name="Google Shape;1774;p1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86" name="Google Shape;1886;p12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7" name="Google Shape;477;p3"/>
          <p:cNvSpPr txBox="1"/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8" name="Google Shape;478;p3"/>
          <p:cNvSpPr txBox="1"/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/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2" name="Google Shape;482;p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69" name="Google Shape;869;p5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70" name="Google Shape;870;p5"/>
          <p:cNvSpPr txBox="1"/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71" name="Google Shape;871;p5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6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874" name="Google Shape;874;p6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7" name="Google Shape;877;p6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878" name="Google Shape;878;p6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6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1" name="Google Shape;881;p6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882" name="Google Shape;882;p6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5" name="Google Shape;885;p6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886" name="Google Shape;886;p6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9" name="Google Shape;889;p6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890" name="Google Shape;890;p6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8" name="Google Shape;898;p6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899" name="Google Shape;899;p6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6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908" name="Google Shape;908;p6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8" name="Google Shape;918;p6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919" name="Google Shape;919;p6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1" name="Google Shape;921;p6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922" name="Google Shape;922;p6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6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927" name="Google Shape;927;p6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57" name="Google Shape;1057;p6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8" name="Google Shape;1058;p6"/>
          <p:cNvSpPr txBox="1"/>
          <p:nvPr>
            <p:ph type="body" idx="1"/>
          </p:nvPr>
        </p:nvSpPr>
        <p:spPr>
          <a:xfrm>
            <a:off x="1131725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59" name="Google Shape;1059;p6"/>
          <p:cNvSpPr txBox="1"/>
          <p:nvPr>
            <p:ph type="body" idx="2"/>
          </p:nvPr>
        </p:nvSpPr>
        <p:spPr>
          <a:xfrm>
            <a:off x="4672553" y="1329863"/>
            <a:ext cx="33396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60" name="Google Shape;1060;p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2" name="Google Shape;1062;p7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063" name="Google Shape;1063;p7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6" name="Google Shape;1066;p7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067" name="Google Shape;1067;p7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0" name="Google Shape;1070;p7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071" name="Google Shape;1071;p7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4" name="Google Shape;1074;p7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075" name="Google Shape;1075;p7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8" name="Google Shape;1078;p7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079" name="Google Shape;1079;p7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7" name="Google Shape;1087;p7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088" name="Google Shape;1088;p7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6" name="Google Shape;1096;p7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097" name="Google Shape;1097;p7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07" name="Google Shape;1107;p7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108" name="Google Shape;1108;p7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0" name="Google Shape;1110;p7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111" name="Google Shape;1111;p7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7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116" name="Google Shape;1116;p7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7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7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7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7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7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7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7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7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7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7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7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7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7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7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7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7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6" name="Google Shape;1246;p7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47" name="Google Shape;1247;p7"/>
          <p:cNvSpPr txBox="1"/>
          <p:nvPr>
            <p:ph type="body" idx="1"/>
          </p:nvPr>
        </p:nvSpPr>
        <p:spPr>
          <a:xfrm>
            <a:off x="977300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8" name="Google Shape;1248;p7"/>
          <p:cNvSpPr txBox="1"/>
          <p:nvPr>
            <p:ph type="body" idx="2"/>
          </p:nvPr>
        </p:nvSpPr>
        <p:spPr>
          <a:xfrm>
            <a:off x="3391603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49" name="Google Shape;1249;p7"/>
          <p:cNvSpPr txBox="1"/>
          <p:nvPr>
            <p:ph type="body" idx="3"/>
          </p:nvPr>
        </p:nvSpPr>
        <p:spPr>
          <a:xfrm>
            <a:off x="5805905" y="1279069"/>
            <a:ext cx="2296500" cy="3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✖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250" name="Google Shape;1250;p7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36" name="Google Shape;1436;p8"/>
          <p:cNvSpPr txBox="1"/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37" name="Google Shape;1437;p8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9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440" name="Google Shape;1440;p9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3" name="Google Shape;1443;p9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44" name="Google Shape;1444;p9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445" name="Google Shape;1445;p9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4" name="Google Shape;1454;p9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455" name="Google Shape;1455;p9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9" name="Google Shape;1469;p9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470" name="Google Shape;1470;p9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3" name="Google Shape;1473;p9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474" name="Google Shape;1474;p9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33" name="Google Shape;1533;p9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534" name="Google Shape;1534;p9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9" name="Google Shape;1549;p9"/>
          <p:cNvSpPr txBox="1"/>
          <p:nvPr>
            <p:ph type="body" idx="1"/>
          </p:nvPr>
        </p:nvSpPr>
        <p:spPr>
          <a:xfrm>
            <a:off x="457200" y="4085775"/>
            <a:ext cx="82296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400"/>
              <a:buFont typeface="Amatic SC"/>
              <a:buNone/>
              <a:defRPr sz="2400" b="1"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1550" name="Google Shape;1550;p9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buNone/>
              <a:defRPr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967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/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>
                <a:solidFill>
                  <a:schemeClr val="lt1"/>
                </a:solidFill>
              </a:rPr>
              <a:t>Information and Network Security(INS)</a:t>
            </a:r>
            <a:endParaRPr lang="en-IN" sz="2400"/>
          </a:p>
        </p:txBody>
      </p:sp>
      <p:sp>
        <p:nvSpPr>
          <p:cNvPr id="1969" name="Google Shape;1969;p23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FFFFFF"/>
                </a:solidFill>
              </a:rPr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Playfair Cipher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7. If both the alphabets are in the same row: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Keyword: </a:t>
            </a: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PLAYFAIR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Plaintext: GM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Cipher:    </a:t>
            </a: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 HE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6" name="Table 5"/>
          <p:cNvGraphicFramePr/>
          <p:nvPr/>
        </p:nvGraphicFramePr>
        <p:xfrm>
          <a:off x="5130800" y="1908175"/>
          <a:ext cx="2510155" cy="260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70"/>
                <a:gridCol w="494030"/>
                <a:gridCol w="530860"/>
                <a:gridCol w="495935"/>
                <a:gridCol w="530860"/>
              </a:tblGrid>
              <a:tr h="548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L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Y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F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I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R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Q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S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X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Z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310765" y="2715895"/>
            <a:ext cx="28575" cy="1264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3485" y="2787650"/>
            <a:ext cx="0" cy="1151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795645" y="3373120"/>
            <a:ext cx="45339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20610" y="3335655"/>
            <a:ext cx="551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972425" y="1703070"/>
            <a:ext cx="0" cy="162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798060" y="1710690"/>
            <a:ext cx="3174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3300" y="1703070"/>
            <a:ext cx="0" cy="1670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5680" y="3363595"/>
            <a:ext cx="48641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Playfair Cipher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8. If both the alphabets are in the same row: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Keyword: </a:t>
            </a: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PLAYFAIR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Plaintext: I  U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Cipher:    </a:t>
            </a: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 E P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6" name="Table 5"/>
          <p:cNvGraphicFramePr/>
          <p:nvPr/>
        </p:nvGraphicFramePr>
        <p:xfrm>
          <a:off x="5130800" y="1908175"/>
          <a:ext cx="2510155" cy="260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70"/>
                <a:gridCol w="494030"/>
                <a:gridCol w="530860"/>
                <a:gridCol w="495935"/>
                <a:gridCol w="530860"/>
              </a:tblGrid>
              <a:tr h="548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L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Y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F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I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R</a:t>
                      </a:r>
                      <a:endParaRPr lang="en-US" sz="1600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Q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Calibri" panose="020F0502020204030204" charset="-122"/>
                        </a:rPr>
                        <a:t>S</a:t>
                      </a:r>
                      <a:endParaRPr lang="en-US" sz="1600" b="1">
                        <a:solidFill>
                          <a:schemeClr val="tx1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X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Z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310765" y="2715895"/>
            <a:ext cx="28575" cy="1264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3485" y="2787650"/>
            <a:ext cx="0" cy="1151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9225" y="2851785"/>
            <a:ext cx="0" cy="415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851400" y="4279900"/>
            <a:ext cx="36258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859020" y="1763395"/>
            <a:ext cx="0" cy="24638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59020" y="1755775"/>
            <a:ext cx="48323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2255" y="1755775"/>
            <a:ext cx="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/>
              <a:t>Another Example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IN" altLang="en-US" sz="2000" b="1" u="sng">
                <a:latin typeface="Times New Roman" panose="02020603050405020304" charset="0"/>
                <a:cs typeface="Times New Roman" panose="02020603050405020304" charset="0"/>
              </a:rPr>
              <a:t>Keyword: Environment</a:t>
            </a:r>
            <a:endParaRPr lang="en-IN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455" y="1755775"/>
            <a:ext cx="6537960" cy="30556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/>
          <p:nvPr>
            <p:ph type="ctrTitle" idx="4294967295"/>
          </p:nvPr>
        </p:nvSpPr>
        <p:spPr>
          <a:xfrm>
            <a:off x="1715250" y="157605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/>
          <p:nvPr>
            <p:ph type="subTitle" idx="4294967295"/>
          </p:nvPr>
        </p:nvSpPr>
        <p:spPr>
          <a:xfrm>
            <a:off x="1715135" y="2491740"/>
            <a:ext cx="6083935" cy="1570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600" b="1"/>
              <a:t>Any questions?</a:t>
            </a:r>
            <a:endParaRPr lang="en-GB" sz="3600" b="1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/>
              <a:t>You can post your questions on Google Classroom. </a:t>
            </a:r>
            <a:r>
              <a:rPr lang="en-IN" sz="3600" b="1"/>
              <a:t> </a:t>
            </a:r>
            <a:endParaRPr lang="en-IN" sz="3600" b="1"/>
          </a:p>
        </p:txBody>
      </p:sp>
      <p:sp>
        <p:nvSpPr>
          <p:cNvPr id="2124" name="Google Shape;2124;p36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/>
          <p:nvPr>
            <p:ph type="ctrTitle"/>
          </p:nvPr>
        </p:nvSpPr>
        <p:spPr>
          <a:xfrm>
            <a:off x="1558290" y="1402080"/>
            <a:ext cx="5965825" cy="2338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INS </a:t>
            </a:r>
            <a:r>
              <a:rPr lang="en-US" altLang="en-GB" sz="3600" b="1">
                <a:latin typeface="Times New Roman" panose="02020603050405020304" charset="0"/>
                <a:cs typeface="Times New Roman" panose="02020603050405020304" charset="0"/>
              </a:rPr>
              <a:t>- Lecture </a:t>
            </a:r>
            <a:r>
              <a:rPr lang="en-IN" altLang="en-US" sz="3600" b="1">
                <a:latin typeface="Times New Roman" panose="02020603050405020304" charset="0"/>
                <a:cs typeface="Times New Roman" panose="02020603050405020304" charset="0"/>
              </a:rPr>
              <a:t>11</a:t>
            </a: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Presented by: Drashti Shrimal</a:t>
            </a:r>
            <a:br>
              <a:rPr lang="en-US" altLang="en-GB" sz="1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60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GB" sz="3200"/>
            </a:br>
            <a:endParaRPr lang="en-US" altLang="en-GB" sz="32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4"/>
          <p:cNvSpPr txBox="1"/>
          <p:nvPr>
            <p:ph type="title"/>
          </p:nvPr>
        </p:nvSpPr>
        <p:spPr>
          <a:xfrm>
            <a:off x="1180010" y="1389470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UNIT 1: Topics in this presentation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00" name="Google Shape;1900;p14"/>
          <p:cNvSpPr txBox="1"/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" name="Text Box 0"/>
          <p:cNvSpPr txBox="1"/>
          <p:nvPr/>
        </p:nvSpPr>
        <p:spPr>
          <a:xfrm>
            <a:off x="1645285" y="1972310"/>
            <a:ext cx="484949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20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Substitution Techniques (Part 2):</a:t>
            </a:r>
            <a:endParaRPr lang="en-IN" altLang="en-US" sz="20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sz="18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Playfair Cipher</a:t>
            </a:r>
            <a:endParaRPr lang="en-IN" altLang="en-US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72u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8705" y="2570480"/>
            <a:ext cx="2600325" cy="21463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Substitution Techniques in Encryption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ctr">
              <a:buNone/>
            </a:pPr>
            <a:r>
              <a:rPr lang="en-IN" altLang="en-US" u="sng">
                <a:latin typeface="Times New Roman" panose="02020603050405020304" charset="0"/>
                <a:cs typeface="Times New Roman" panose="02020603050405020304" charset="0"/>
              </a:rPr>
              <a:t>3. Playfair Cipher</a:t>
            </a: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ctr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More than one character is used for encryption and decryption.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Hence it is called as Multiple Substitution Cipher.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Input of this technique are Keyword and Plaintext.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Keyword(Key) is a string.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Wingdings" panose="05000000000000000000" charset="0"/>
              <a:buChar char="§"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Rules of the encryption are in the next slide.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Playfair Cipher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Rules : 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1. Construct a 5*5 matrix.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2. Fill in with the keyword first without repetition of any alphabet.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3. The letter I/J will appear in single box always because we have 26 alphabets and 25 boxes.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For example,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Keyword = PLAYFAIR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/>
          <p:nvPr>
            <p:ph type="body" idx="2"/>
          </p:nvPr>
        </p:nvSpPr>
        <p:spPr/>
        <p:txBody>
          <a:bodyPr/>
          <a:p>
            <a:pPr marL="10160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6" name="Table 5"/>
          <p:cNvGraphicFramePr/>
          <p:nvPr/>
        </p:nvGraphicFramePr>
        <p:xfrm>
          <a:off x="5130800" y="1908175"/>
          <a:ext cx="2510155" cy="260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70"/>
                <a:gridCol w="494030"/>
                <a:gridCol w="530860"/>
                <a:gridCol w="495935"/>
                <a:gridCol w="530860"/>
              </a:tblGrid>
              <a:tr h="548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L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Y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F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I</a:t>
                      </a:r>
                      <a:r>
                        <a:rPr lang="en-IN" alt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/J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R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Q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S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X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Z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Playfair Cipher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Rules : 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4. Plaintext that we want to encrypt is broken down into groups of two: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				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MY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NA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ME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IS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MA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101600" indent="0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HI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2118995"/>
            <a:ext cx="2709545" cy="62293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Playfair Cipher - Rules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5. If both the alphabets are same then, add X to right of first alphabet.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Ex: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600" b="1">
                <a:latin typeface="Times New Roman" panose="02020603050405020304" charset="0"/>
                <a:cs typeface="Times New Roman" panose="02020603050405020304" charset="0"/>
              </a:rPr>
              <a:t>Plaintext: GREEN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GR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IN" altLang="en-US" sz="1800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EN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Playfair Cipher - Rules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6. If the number of alphabets are less to make a pair then add X to the end and continue.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Ex: 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b="1">
                <a:latin typeface="Times New Roman" panose="02020603050405020304" charset="0"/>
                <a:cs typeface="Times New Roman" panose="02020603050405020304" charset="0"/>
              </a:rPr>
              <a:t>Plaintext : NETWORK</a:t>
            </a:r>
            <a:endParaRPr lang="en-IN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NE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TW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OR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IN" altLang="en-US" sz="1800" u="sng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Playfair Cipher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7. Find the intersection of the plaintext as follows: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Keyword: </a:t>
            </a: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PLAYFAIR</a:t>
            </a: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Plaintext: </a:t>
            </a: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OC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1800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l">
              <a:buNone/>
            </a:pPr>
            <a:endParaRPr lang="en-IN" altLang="en-US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r>
              <a:rPr lang="en-IN" altLang="en-US" sz="1800">
                <a:latin typeface="Times New Roman" panose="02020603050405020304" charset="0"/>
                <a:cs typeface="Times New Roman" panose="02020603050405020304" charset="0"/>
              </a:rPr>
              <a:t>Cipher:    </a:t>
            </a:r>
            <a:r>
              <a:rPr lang="en-IN" altLang="en-US" sz="1800" u="sng">
                <a:latin typeface="Times New Roman" panose="02020603050405020304" charset="0"/>
                <a:cs typeface="Times New Roman" panose="02020603050405020304" charset="0"/>
              </a:rPr>
              <a:t> SR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6200" indent="0" algn="just"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6" name="Table 5"/>
          <p:cNvGraphicFramePr/>
          <p:nvPr/>
        </p:nvGraphicFramePr>
        <p:xfrm>
          <a:off x="5130800" y="1908175"/>
          <a:ext cx="2510155" cy="260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70"/>
                <a:gridCol w="494030"/>
                <a:gridCol w="530860"/>
                <a:gridCol w="495935"/>
                <a:gridCol w="530860"/>
              </a:tblGrid>
              <a:tr h="548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P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L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A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Y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F</a:t>
                      </a:r>
                      <a:endParaRPr 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I</a:t>
                      </a:r>
                      <a:r>
                        <a:rPr lang="en-IN" altLang="en-US" b="1">
                          <a:solidFill>
                            <a:srgbClr val="FF0000"/>
                          </a:solidFill>
                          <a:latin typeface="Calibri" panose="020F0502020204030204" charset="-122"/>
                        </a:rPr>
                        <a:t>/J</a:t>
                      </a:r>
                      <a:endParaRPr lang="en-IN" altLang="en-US" b="1">
                        <a:solidFill>
                          <a:srgbClr val="FF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latin typeface="Calibri" panose="020F0502020204030204" charset="-122"/>
                        </a:rPr>
                        <a:t>R</a:t>
                      </a:r>
                      <a:endParaRPr lang="en-US" sz="1800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B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D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E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G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H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K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5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O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Q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sz="1800" b="1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  <a:latin typeface="Calibri" panose="020F0502020204030204" charset="-122"/>
                        </a:rPr>
                        <a:t>S</a:t>
                      </a:r>
                      <a:endParaRPr lang="en-US" sz="1800" b="1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T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9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U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V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W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X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Z</a:t>
                      </a:r>
                      <a:endParaRPr lang="en-US" b="1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810885" y="3592195"/>
            <a:ext cx="952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67220" y="2715895"/>
            <a:ext cx="0" cy="982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868035" y="2571750"/>
            <a:ext cx="9556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706110" y="2746375"/>
            <a:ext cx="29210" cy="951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10765" y="2715895"/>
            <a:ext cx="28575" cy="12649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83485" y="2787650"/>
            <a:ext cx="0" cy="1151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Presentation</Application>
  <PresentationFormat/>
  <Paragraphs>338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Amatic SC</vt:lpstr>
      <vt:lpstr>Merriweather</vt:lpstr>
      <vt:lpstr>Times New Roman</vt:lpstr>
      <vt:lpstr>Wingdings</vt:lpstr>
      <vt:lpstr>Calibri</vt:lpstr>
      <vt:lpstr>Segoe Print</vt:lpstr>
      <vt:lpstr>Microsoft YaHei</vt:lpstr>
      <vt:lpstr>Arial Unicode MS</vt:lpstr>
      <vt:lpstr>Nathaniel template</vt:lpstr>
      <vt:lpstr>Information and Network Security(INS)</vt:lpstr>
      <vt:lpstr>  INS - Lecture 11 Presented by: Drashti Shrimal   </vt:lpstr>
      <vt:lpstr>UNIT 1: Topics in this presentation</vt:lpstr>
      <vt:lpstr>Substitution Techniques in Encryption</vt:lpstr>
      <vt:lpstr>Playfair Cipher</vt:lpstr>
      <vt:lpstr>Playfair Cipher</vt:lpstr>
      <vt:lpstr>Playfair Cipher - Rules</vt:lpstr>
      <vt:lpstr>Playfair Cipher - Rules</vt:lpstr>
      <vt:lpstr>Playfair Cipher</vt:lpstr>
      <vt:lpstr>Playfair Cipher</vt:lpstr>
      <vt:lpstr>Playfair Cipher</vt:lpstr>
      <vt:lpstr>Another Example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and Network Security - Lecture 1 </dc:title>
  <dc:creator/>
  <cp:lastModifiedBy>drash</cp:lastModifiedBy>
  <cp:revision>227</cp:revision>
  <dcterms:created xsi:type="dcterms:W3CDTF">2020-06-08T07:09:00Z</dcterms:created>
  <dcterms:modified xsi:type="dcterms:W3CDTF">2020-07-14T02:59:42Z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1033-11.2.0.9453</vt:lpwstr>
  </property>
</Properties>
</file>