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66" r:id="rId3"/>
    <p:sldId id="256" r:id="rId5"/>
    <p:sldId id="257" r:id="rId6"/>
    <p:sldId id="318" r:id="rId7"/>
    <p:sldId id="336" r:id="rId8"/>
    <p:sldId id="337" r:id="rId9"/>
    <p:sldId id="338" r:id="rId10"/>
    <p:sldId id="339" r:id="rId11"/>
    <p:sldId id="340" r:id="rId12"/>
    <p:sldId id="279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4" name="Google Shape;1774;p1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6" name="Google Shape;1886;p12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9" name="Google Shape;1549;p9"/>
          <p:cNvSpPr txBox="1"/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/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>
                <a:solidFill>
                  <a:schemeClr val="lt1"/>
                </a:solidFill>
              </a:rPr>
              <a:t>Information and Network Security(INS)</a:t>
            </a:r>
            <a:endParaRPr lang="en-IN" sz="2400"/>
          </a:p>
        </p:txBody>
      </p:sp>
      <p:sp>
        <p:nvSpPr>
          <p:cNvPr id="1969" name="Google Shape;1969;p2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/>
          <p:nvPr>
            <p:ph type="ctrTitle" idx="4294967295"/>
          </p:nvPr>
        </p:nvSpPr>
        <p:spPr>
          <a:xfrm>
            <a:off x="1715250" y="157605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/>
          <p:nvPr>
            <p:ph type="subTitle" idx="4294967295"/>
          </p:nvPr>
        </p:nvSpPr>
        <p:spPr>
          <a:xfrm>
            <a:off x="1715135" y="2491740"/>
            <a:ext cx="6083935" cy="1570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lang="en-GB"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/>
              <a:t>You can post your questions on Google Classroom. </a:t>
            </a:r>
            <a:r>
              <a:rPr lang="en-IN" sz="3600" b="1"/>
              <a:t> </a:t>
            </a:r>
            <a:endParaRPr lang="en-IN" sz="3600" b="1"/>
          </a:p>
        </p:txBody>
      </p:sp>
      <p:sp>
        <p:nvSpPr>
          <p:cNvPr id="2124" name="Google Shape;2124;p3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58290" y="1402080"/>
            <a:ext cx="5965825" cy="2338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INS </a:t>
            </a:r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- Lecture </a:t>
            </a: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en-I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Presented by: Drashti Shrimal</a:t>
            </a:r>
            <a:b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200"/>
            </a:b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title"/>
          </p:nvPr>
        </p:nvSpPr>
        <p:spPr>
          <a:xfrm>
            <a:off x="1180010" y="138947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UNIT 1: Topics in this presentation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00" name="Google Shape;1900;p1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1645285" y="1972310"/>
            <a:ext cx="484949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Substitution Techniques (Part </a:t>
            </a:r>
            <a:r>
              <a:rPr lang="en-US" altLang="en-IN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IN" alt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):</a:t>
            </a:r>
            <a:endParaRPr lang="en-IN" altLang="en-US" sz="20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US" altLang="en-IN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OneTimePad </a:t>
            </a:r>
            <a:r>
              <a:rPr lang="en-IN" altLang="en-US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Cipher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ass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0" y="2999105"/>
            <a:ext cx="2750820" cy="18249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Substitution Techniques in Encryption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ctr">
              <a:buNone/>
            </a:pPr>
            <a:r>
              <a:rPr lang="en-US" altLang="en-IN" sz="2000" u="sng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IN" altLang="en-US" sz="2000" u="sng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IN" sz="2000" u="sng">
                <a:latin typeface="Times New Roman" panose="02020603050405020304" charset="0"/>
                <a:cs typeface="Times New Roman" panose="02020603050405020304" charset="0"/>
              </a:rPr>
              <a:t>OneTimePad</a:t>
            </a:r>
            <a:r>
              <a:rPr lang="en-IN" altLang="en-US" sz="2000" u="sng">
                <a:latin typeface="Times New Roman" panose="02020603050405020304" charset="0"/>
                <a:cs typeface="Times New Roman" panose="02020603050405020304" charset="0"/>
              </a:rPr>
              <a:t> Cipher</a:t>
            </a:r>
            <a:endParaRPr lang="en-IN" altLang="en-US" sz="20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ctr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1800">
                <a:latin typeface="Times New Roman" panose="02020603050405020304" charset="0"/>
                <a:cs typeface="Times New Roman" panose="02020603050405020304" charset="0"/>
              </a:rPr>
              <a:t>Also called as Vernam Cipher or the Perfect Cipher.</a:t>
            </a:r>
            <a:endParaRPr lang="en-US" altLang="en-IN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1800">
                <a:latin typeface="Times New Roman" panose="02020603050405020304" charset="0"/>
                <a:cs typeface="Times New Roman" panose="02020603050405020304" charset="0"/>
              </a:rPr>
              <a:t>Here plaintext is combined with a random key.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1800">
                <a:latin typeface="Times New Roman" panose="02020603050405020304" charset="0"/>
                <a:cs typeface="Times New Roman" panose="02020603050405020304" charset="0"/>
              </a:rPr>
              <a:t>The Key must be atleast as long as the plaintext.</a:t>
            </a:r>
            <a:endParaRPr lang="en-US" altLang="en-IN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1800">
                <a:latin typeface="Times New Roman" panose="02020603050405020304" charset="0"/>
                <a:cs typeface="Times New Roman" panose="02020603050405020304" charset="0"/>
              </a:rPr>
              <a:t>Each key is used only once and sender receiver must destroy the key after use.</a:t>
            </a:r>
            <a:endParaRPr lang="en-US" altLang="en-IN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1800">
                <a:latin typeface="Times New Roman" panose="02020603050405020304" charset="0"/>
                <a:cs typeface="Times New Roman" panose="02020603050405020304" charset="0"/>
              </a:rPr>
              <a:t>There should be only two copies of the keys,1 with sender other with receiver.</a:t>
            </a:r>
            <a:endParaRPr lang="en-US" altLang="en-IN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 of the encryption are in the next slide.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OneTimePad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US" altLang="en-IN" sz="2000">
                <a:latin typeface="Times New Roman" panose="02020603050405020304" charset="0"/>
                <a:cs typeface="Times New Roman" panose="02020603050405020304" charset="0"/>
              </a:rPr>
              <a:t>1. Assign a number to each character in ABC series -</a:t>
            </a: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US" altLang="en-IN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US" altLang="en-I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995805" y="1876425"/>
          <a:ext cx="5151120" cy="224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  <a:gridCol w="396240"/>
              </a:tblGrid>
              <a:tr h="4489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489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 gridSpan="13">
                  <a:txBody>
                    <a:bodyPr/>
                    <a:p>
                      <a:pPr marL="0" indent="0" algn="ctr">
                        <a:buNone/>
                      </a:pP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489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Y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4894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16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21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OneTimePad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Cipher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 altLang="en-I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Assign no. to each character of plaintext and key according to the table from the previous slide.</a:t>
            </a:r>
            <a:endParaRPr lang="en-US" altLang="en-I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6200" indent="0">
              <a:buNone/>
            </a:pPr>
            <a:r>
              <a:rPr lang="en-US" altLang="en-I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Plaintext = attacknow	Key = OneTimePa</a:t>
            </a:r>
            <a:endParaRPr lang="en-US" altLang="en-I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6200" indent="0">
              <a:buNone/>
            </a:pPr>
            <a:endParaRPr lang="en-US" altLang="en-I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76200" indent="0">
              <a:buNone/>
            </a:pPr>
            <a:endParaRPr lang="en-US" altLang="en-I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2413000" y="2595880"/>
          <a:ext cx="431673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10"/>
                <a:gridCol w="354965"/>
                <a:gridCol w="354965"/>
                <a:gridCol w="354965"/>
                <a:gridCol w="354965"/>
                <a:gridCol w="354965"/>
                <a:gridCol w="355600"/>
                <a:gridCol w="354965"/>
                <a:gridCol w="354965"/>
                <a:gridCol w="354965"/>
              </a:tblGrid>
              <a:tr h="3733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Plaintext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98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Key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98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OneTimePad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Cipher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3. Add the values of plaintext(pt) and key:</a:t>
            </a:r>
            <a:endParaRPr lang="en-US"/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1960880" y="2120265"/>
          <a:ext cx="5221605" cy="220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15"/>
                <a:gridCol w="411480"/>
                <a:gridCol w="411480"/>
                <a:gridCol w="411480"/>
                <a:gridCol w="412115"/>
                <a:gridCol w="411480"/>
                <a:gridCol w="411480"/>
                <a:gridCol w="411480"/>
                <a:gridCol w="412115"/>
                <a:gridCol w="411480"/>
              </a:tblGrid>
              <a:tr h="3321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Plaintext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24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Key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1115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Sum(pt + Key)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IN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OneTimePad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Cipher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3. Substract 26 from numbers whose value is greater than 26 (from sum of pt+key).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4. Substitute the values in step 3's output from first table of abc series.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None/>
            </a:pPr>
            <a:endParaRPr lang="en-US"/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2156460" y="2014855"/>
          <a:ext cx="4831715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/>
                <a:gridCol w="335280"/>
                <a:gridCol w="335280"/>
                <a:gridCol w="334645"/>
                <a:gridCol w="335280"/>
                <a:gridCol w="334645"/>
                <a:gridCol w="335280"/>
                <a:gridCol w="335280"/>
                <a:gridCol w="334645"/>
                <a:gridCol w="335280"/>
              </a:tblGrid>
              <a:tr h="2698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Plaintext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52730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730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Key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5209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730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Sum(pt + Key)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32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29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730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 - 26(if sum&gt;25)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730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Cipher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800735" y="1506855"/>
            <a:ext cx="453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580" y="1499235"/>
            <a:ext cx="0" cy="2667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0580" y="4166870"/>
            <a:ext cx="12998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29690" y="1922145"/>
            <a:ext cx="0" cy="2781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31595" y="4659630"/>
            <a:ext cx="77660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Decryption Process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797050" y="1381760"/>
          <a:ext cx="5821680" cy="342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845"/>
                <a:gridCol w="403225"/>
                <a:gridCol w="403860"/>
                <a:gridCol w="403860"/>
                <a:gridCol w="403860"/>
                <a:gridCol w="403225"/>
                <a:gridCol w="403860"/>
                <a:gridCol w="403860"/>
                <a:gridCol w="403225"/>
                <a:gridCol w="403860"/>
              </a:tblGrid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Cipher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marL="0" indent="0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17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Key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Substract(Ct - Key)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-7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-12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SUM + 26(if sum  &lt;0)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gridSpan="10">
                  <a:txBody>
                    <a:bodyPr/>
                    <a:p>
                      <a:pPr marL="0" indent="0" algn="ctr">
                        <a:buNone/>
                      </a:pPr>
                      <a:endParaRPr lang="en-US" sz="16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17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Plaintext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WPS Presentation</Application>
  <PresentationFormat/>
  <Paragraphs>626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Amatic SC</vt:lpstr>
      <vt:lpstr>Merriweather</vt:lpstr>
      <vt:lpstr>Times New Roman</vt:lpstr>
      <vt:lpstr>Wingdings</vt:lpstr>
      <vt:lpstr>Calibri</vt:lpstr>
      <vt:lpstr>Segoe Print</vt:lpstr>
      <vt:lpstr>Microsoft YaHei</vt:lpstr>
      <vt:lpstr>Arial Unicode MS</vt:lpstr>
      <vt:lpstr>Microsoft JhengHei</vt:lpstr>
      <vt:lpstr>Nathaniel template</vt:lpstr>
      <vt:lpstr>Information and Network Security(INS)</vt:lpstr>
      <vt:lpstr>  INS - Lecture 11 Presented by: Drashti Shrimal   </vt:lpstr>
      <vt:lpstr>UNIT 1: Topics in this presentation</vt:lpstr>
      <vt:lpstr>Substitution Techniques in Encryption</vt:lpstr>
      <vt:lpstr>Substitution Techniques in Encryption</vt:lpstr>
      <vt:lpstr>PowerPoint 演示文稿</vt:lpstr>
      <vt:lpstr>PowerPoint 演示文稿</vt:lpstr>
      <vt:lpstr>OneTimePad Cipher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Network Security - Lecture 1 </dc:title>
  <dc:creator/>
  <cp:lastModifiedBy>drash</cp:lastModifiedBy>
  <cp:revision>263</cp:revision>
  <dcterms:created xsi:type="dcterms:W3CDTF">2020-06-08T07:09:00Z</dcterms:created>
  <dcterms:modified xsi:type="dcterms:W3CDTF">2020-07-14T13:22:08Z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