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4" r:id="rId2"/>
    <p:sldId id="306" r:id="rId3"/>
    <p:sldId id="307" r:id="rId4"/>
    <p:sldId id="308" r:id="rId5"/>
    <p:sldId id="317" r:id="rId6"/>
    <p:sldId id="311" r:id="rId7"/>
    <p:sldId id="309" r:id="rId8"/>
    <p:sldId id="312" r:id="rId9"/>
    <p:sldId id="318" r:id="rId10"/>
    <p:sldId id="319" r:id="rId11"/>
    <p:sldId id="320" r:id="rId12"/>
    <p:sldId id="321" r:id="rId13"/>
    <p:sldId id="322" r:id="rId14"/>
    <p:sldId id="323" r:id="rId15"/>
    <p:sldId id="324" r:id="rId16"/>
    <p:sldId id="325" r:id="rId17"/>
    <p:sldId id="326" r:id="rId18"/>
    <p:sldId id="310" r:id="rId19"/>
    <p:sldId id="329" r:id="rId20"/>
    <p:sldId id="327" r:id="rId21"/>
    <p:sldId id="339" r:id="rId22"/>
    <p:sldId id="338" r:id="rId23"/>
    <p:sldId id="340" r:id="rId24"/>
    <p:sldId id="343" r:id="rId25"/>
    <p:sldId id="344" r:id="rId26"/>
    <p:sldId id="328" r:id="rId27"/>
    <p:sldId id="333" r:id="rId28"/>
    <p:sldId id="342" r:id="rId29"/>
    <p:sldId id="305" r:id="rId30"/>
    <p:sldId id="315" r:id="rId31"/>
    <p:sldId id="341" r:id="rId32"/>
    <p:sldId id="314" r:id="rId33"/>
    <p:sldId id="313" r:id="rId34"/>
    <p:sldId id="346" r:id="rId35"/>
    <p:sldId id="347" r:id="rId36"/>
    <p:sldId id="334" r:id="rId37"/>
    <p:sldId id="349" r:id="rId38"/>
    <p:sldId id="350" r:id="rId39"/>
    <p:sldId id="348" r:id="rId40"/>
    <p:sldId id="335" r:id="rId41"/>
    <p:sldId id="351" r:id="rId42"/>
    <p:sldId id="352" r:id="rId43"/>
    <p:sldId id="353" r:id="rId44"/>
    <p:sldId id="354" r:id="rId45"/>
    <p:sldId id="355" r:id="rId46"/>
    <p:sldId id="356" r:id="rId47"/>
    <p:sldId id="357" r:id="rId48"/>
    <p:sldId id="368" r:id="rId49"/>
    <p:sldId id="369" r:id="rId50"/>
    <p:sldId id="377" r:id="rId51"/>
    <p:sldId id="358" r:id="rId52"/>
    <p:sldId id="362" r:id="rId53"/>
    <p:sldId id="359" r:id="rId54"/>
    <p:sldId id="360" r:id="rId55"/>
    <p:sldId id="370" r:id="rId56"/>
    <p:sldId id="378" r:id="rId57"/>
    <p:sldId id="379" r:id="rId58"/>
    <p:sldId id="380" r:id="rId59"/>
    <p:sldId id="381" r:id="rId60"/>
    <p:sldId id="382" r:id="rId61"/>
    <p:sldId id="383" r:id="rId62"/>
    <p:sldId id="372" r:id="rId63"/>
    <p:sldId id="373" r:id="rId64"/>
    <p:sldId id="37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1F8D-46B2-4491-AF02-673D6CAB2A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988B25-CDF9-45B5-BAC1-CC652A9C1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255FAC-1C71-4715-B401-FE91D6CCE3F1}"/>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5" name="Footer Placeholder 4">
            <a:extLst>
              <a:ext uri="{FF2B5EF4-FFF2-40B4-BE49-F238E27FC236}">
                <a16:creationId xmlns:a16="http://schemas.microsoft.com/office/drawing/2014/main" id="{08E240FB-7ECA-4CE5-BA78-43287027D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7FB79D-DE5E-4F46-8B92-2589696450C3}"/>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869484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E9FF-9ADC-495D-A0BE-90DF3159F3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A37F84-BBE0-41D1-AC02-C430076A5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1C4DB-B7EE-4538-B803-19AC25CBEB6B}"/>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5" name="Footer Placeholder 4">
            <a:extLst>
              <a:ext uri="{FF2B5EF4-FFF2-40B4-BE49-F238E27FC236}">
                <a16:creationId xmlns:a16="http://schemas.microsoft.com/office/drawing/2014/main" id="{DE6B6B66-7D8D-4A4A-BB3F-7CD29A4AE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C3C588-C9C2-459B-A4F1-94F09A191000}"/>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06724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A6DCD-2C33-45B6-89B8-A694083D89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2AAA4C-8E5B-41E3-8F72-AC296F152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C9E90C-3BE1-4DEB-AD0E-8769F65C9814}"/>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5" name="Footer Placeholder 4">
            <a:extLst>
              <a:ext uri="{FF2B5EF4-FFF2-40B4-BE49-F238E27FC236}">
                <a16:creationId xmlns:a16="http://schemas.microsoft.com/office/drawing/2014/main" id="{CDC0985E-99C7-40EF-A6FA-9A732BF7B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16117-E277-4C88-AF9C-215FFA9A78A6}"/>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82687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B76C-B789-4E75-A111-A277993EE8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B7AF0C-BDD8-4436-AD05-3DCA724EF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60D06-D046-41F1-A3A8-65C7D31A5C3C}"/>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5" name="Footer Placeholder 4">
            <a:extLst>
              <a:ext uri="{FF2B5EF4-FFF2-40B4-BE49-F238E27FC236}">
                <a16:creationId xmlns:a16="http://schemas.microsoft.com/office/drawing/2014/main" id="{63DE5402-A80B-4AED-8522-CF5F6EC46D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FB68A8-B37E-47E5-B254-074643BC9055}"/>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40425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FDA1-5582-480A-94AD-251DABEC1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01F833-2FBC-4694-B7DA-B7FE9FC84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3FFB4-A724-48E0-BFC5-7754CFEAF6DE}"/>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5" name="Footer Placeholder 4">
            <a:extLst>
              <a:ext uri="{FF2B5EF4-FFF2-40B4-BE49-F238E27FC236}">
                <a16:creationId xmlns:a16="http://schemas.microsoft.com/office/drawing/2014/main" id="{A6572EC4-5B88-4DD7-8B84-BDDB406251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ECAA1-CBAB-49BE-A74C-14BC5671AEFE}"/>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182686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C11C-8585-4BFB-9ED2-99A9D7BDC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236A15-3435-4F6D-9121-BD9157B2C4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BBC115-0D92-49FE-872F-E6C95E655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68F491-34AC-48B4-9223-270E1A8699FA}"/>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6" name="Footer Placeholder 5">
            <a:extLst>
              <a:ext uri="{FF2B5EF4-FFF2-40B4-BE49-F238E27FC236}">
                <a16:creationId xmlns:a16="http://schemas.microsoft.com/office/drawing/2014/main" id="{E64CAC24-0339-427C-B462-369014BCC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C324A2-B726-43EE-8C6A-40B1F550E4A5}"/>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389963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D1550-3234-46DA-B0E0-D1B38BF2AF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062-7099-4862-A9C3-EE61E1E0C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C3AB0-1797-437D-AE86-D99224F1D3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0D19E8-C8D3-4895-A9AD-54579F051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E2ACE4-CA8E-43DD-B249-113847B247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0F88D-CBFA-4035-A4FC-8FBB1B3A406F}"/>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8" name="Footer Placeholder 7">
            <a:extLst>
              <a:ext uri="{FF2B5EF4-FFF2-40B4-BE49-F238E27FC236}">
                <a16:creationId xmlns:a16="http://schemas.microsoft.com/office/drawing/2014/main" id="{AE3A73BE-34D1-4F31-9095-AE595455C6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3A6A18-C2EB-4D83-A2E9-11EE3EF39E73}"/>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08217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874C-AAF6-44EA-B182-36DA937410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3C346E-B30A-4089-BAF8-72CFF2DA2321}"/>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4" name="Footer Placeholder 3">
            <a:extLst>
              <a:ext uri="{FF2B5EF4-FFF2-40B4-BE49-F238E27FC236}">
                <a16:creationId xmlns:a16="http://schemas.microsoft.com/office/drawing/2014/main" id="{6EEE5792-D52E-4528-A678-E261E82F9A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AD6AE4-C63A-4257-85AF-D0670F01B84D}"/>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19570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686E0-F0CF-42B6-A328-026E69AC2300}"/>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3" name="Footer Placeholder 2">
            <a:extLst>
              <a:ext uri="{FF2B5EF4-FFF2-40B4-BE49-F238E27FC236}">
                <a16:creationId xmlns:a16="http://schemas.microsoft.com/office/drawing/2014/main" id="{399AB581-9933-42E9-B6CA-FE1C77F2E1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377208-A861-4CD0-A0E6-59C5A9928BF4}"/>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210326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AE92-0ABF-4951-9A50-71256DBA8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E40558-A581-4093-AC99-87777427F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BFD9FA-F34A-4D88-964C-B38363999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F1900-5AE1-4A91-B487-50AB6228E42B}"/>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6" name="Footer Placeholder 5">
            <a:extLst>
              <a:ext uri="{FF2B5EF4-FFF2-40B4-BE49-F238E27FC236}">
                <a16:creationId xmlns:a16="http://schemas.microsoft.com/office/drawing/2014/main" id="{26FE6025-C97B-437B-AA06-767847505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D6257E-00C9-4CD4-A595-52916B9FA351}"/>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10860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1558-F7BF-413B-8344-31D107BC2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A03BA7-2179-45D9-B6F1-1BE3E19BE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A949B5-7E31-4DDF-953B-43283C148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D359C-5457-4130-8EAA-D5510629B367}"/>
              </a:ext>
            </a:extLst>
          </p:cNvPr>
          <p:cNvSpPr>
            <a:spLocks noGrp="1"/>
          </p:cNvSpPr>
          <p:nvPr>
            <p:ph type="dt" sz="half" idx="10"/>
          </p:nvPr>
        </p:nvSpPr>
        <p:spPr/>
        <p:txBody>
          <a:bodyPr/>
          <a:lstStyle/>
          <a:p>
            <a:fld id="{100FFC5D-9D0C-4C9B-8975-8EEA4636D0E9}" type="datetimeFigureOut">
              <a:rPr lang="en-IN" smtClean="0"/>
              <a:t>04-07-2020</a:t>
            </a:fld>
            <a:endParaRPr lang="en-IN"/>
          </a:p>
        </p:txBody>
      </p:sp>
      <p:sp>
        <p:nvSpPr>
          <p:cNvPr id="6" name="Footer Placeholder 5">
            <a:extLst>
              <a:ext uri="{FF2B5EF4-FFF2-40B4-BE49-F238E27FC236}">
                <a16:creationId xmlns:a16="http://schemas.microsoft.com/office/drawing/2014/main" id="{B1CF8E36-73B1-4A44-9177-3F2E41D40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F21D7-13C0-4ADB-BBDA-36812DD93164}"/>
              </a:ext>
            </a:extLst>
          </p:cNvPr>
          <p:cNvSpPr>
            <a:spLocks noGrp="1"/>
          </p:cNvSpPr>
          <p:nvPr>
            <p:ph type="sldNum" sz="quarter" idx="12"/>
          </p:nvPr>
        </p:nvSpPr>
        <p:spPr/>
        <p:txBody>
          <a:bodyPr/>
          <a:lstStyle/>
          <a:p>
            <a:fld id="{642FF6A1-1F2A-4A9E-90D8-2F6A33AF5B6A}" type="slidenum">
              <a:rPr lang="en-IN" smtClean="0"/>
              <a:t>‹#›</a:t>
            </a:fld>
            <a:endParaRPr lang="en-IN"/>
          </a:p>
        </p:txBody>
      </p:sp>
    </p:spTree>
    <p:extLst>
      <p:ext uri="{BB962C8B-B14F-4D97-AF65-F5344CB8AC3E}">
        <p14:creationId xmlns:p14="http://schemas.microsoft.com/office/powerpoint/2010/main" val="390694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57B0C-AFC6-4C93-A446-3711F3800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996CEE-2F96-42A5-B544-073AA4E14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20F25D-20D0-4890-9819-4F8736F20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FFC5D-9D0C-4C9B-8975-8EEA4636D0E9}" type="datetimeFigureOut">
              <a:rPr lang="en-IN" smtClean="0"/>
              <a:t>04-07-2020</a:t>
            </a:fld>
            <a:endParaRPr lang="en-IN"/>
          </a:p>
        </p:txBody>
      </p:sp>
      <p:sp>
        <p:nvSpPr>
          <p:cNvPr id="5" name="Footer Placeholder 4">
            <a:extLst>
              <a:ext uri="{FF2B5EF4-FFF2-40B4-BE49-F238E27FC236}">
                <a16:creationId xmlns:a16="http://schemas.microsoft.com/office/drawing/2014/main" id="{4C4A1816-57E8-4817-83E8-A71B3B870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7CE156-4EC9-48C5-9B41-0920A38A4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FF6A1-1F2A-4A9E-90D8-2F6A33AF5B6A}" type="slidenum">
              <a:rPr lang="en-IN" smtClean="0"/>
              <a:t>‹#›</a:t>
            </a:fld>
            <a:endParaRPr lang="en-IN"/>
          </a:p>
        </p:txBody>
      </p:sp>
    </p:spTree>
    <p:extLst>
      <p:ext uri="{BB962C8B-B14F-4D97-AF65-F5344CB8AC3E}">
        <p14:creationId xmlns:p14="http://schemas.microsoft.com/office/powerpoint/2010/main" val="752244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thethrivingsmallbusiness.com/wp-content/uploads/2010/02/example-check-seet.jp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softwaretestinghelp.com/what-is-software-testing-life-cycle-stlc/"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www.facebook.com/r.php"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www.facebook.com/recover/initiate?lwv=120&amp;lwc=1348092"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EA4311-407F-4060-9F5F-853601921D68}"/>
              </a:ext>
            </a:extLst>
          </p:cNvPr>
          <p:cNvPicPr>
            <a:picLocks noChangeAspect="1"/>
          </p:cNvPicPr>
          <p:nvPr/>
        </p:nvPicPr>
        <p:blipFill>
          <a:blip r:embed="rId2"/>
          <a:stretch>
            <a:fillRect/>
          </a:stretch>
        </p:blipFill>
        <p:spPr>
          <a:xfrm>
            <a:off x="527901" y="226243"/>
            <a:ext cx="10624008" cy="6165130"/>
          </a:xfrm>
          <a:prstGeom prst="rect">
            <a:avLst/>
          </a:prstGeom>
        </p:spPr>
      </p:pic>
    </p:spTree>
    <p:extLst>
      <p:ext uri="{BB962C8B-B14F-4D97-AF65-F5344CB8AC3E}">
        <p14:creationId xmlns:p14="http://schemas.microsoft.com/office/powerpoint/2010/main" val="399342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139E31-B046-4D9D-BFC5-375356A3D9B0}"/>
              </a:ext>
            </a:extLst>
          </p:cNvPr>
          <p:cNvSpPr/>
          <p:nvPr/>
        </p:nvSpPr>
        <p:spPr>
          <a:xfrm>
            <a:off x="240120" y="478659"/>
            <a:ext cx="11533958" cy="1754326"/>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latin typeface="Open Sans" panose="020B0606030504020204" pitchFamily="34" charset="0"/>
              </a:rPr>
              <a:t> Tools for Quality Control</a:t>
            </a:r>
          </a:p>
          <a:p>
            <a:pPr algn="ct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Rectangle 3">
            <a:extLst>
              <a:ext uri="{FF2B5EF4-FFF2-40B4-BE49-F238E27FC236}">
                <a16:creationId xmlns:a16="http://schemas.microsoft.com/office/drawing/2014/main" id="{FC197708-5C33-44B4-862A-7ABB091D4E5B}"/>
              </a:ext>
            </a:extLst>
          </p:cNvPr>
          <p:cNvSpPr/>
          <p:nvPr/>
        </p:nvSpPr>
        <p:spPr>
          <a:xfrm>
            <a:off x="78556" y="1147243"/>
            <a:ext cx="10404050" cy="1015663"/>
          </a:xfrm>
          <a:prstGeom prst="rect">
            <a:avLst/>
          </a:prstGeom>
        </p:spPr>
        <p:txBody>
          <a:bodyPr wrap="square">
            <a:spAutoFit/>
          </a:bodyPr>
          <a:lstStyle/>
          <a:p>
            <a:r>
              <a:rPr lang="en-US" sz="3200" b="1" dirty="0">
                <a:solidFill>
                  <a:srgbClr val="FF0000"/>
                </a:solidFill>
                <a:latin typeface="Open Sans" panose="020B0606030504020204" pitchFamily="34" charset="0"/>
              </a:rPr>
              <a:t>1. Flowchart</a:t>
            </a:r>
          </a:p>
          <a:p>
            <a:r>
              <a:rPr lang="en-US" sz="2800" dirty="0">
                <a:solidFill>
                  <a:srgbClr val="333333"/>
                </a:solidFill>
                <a:latin typeface="Open Sans" panose="020B0606030504020204" pitchFamily="34" charset="0"/>
              </a:rPr>
              <a:t>Flowcharts are also used to document work process flows.</a:t>
            </a:r>
            <a:endParaRPr lang="en-US" sz="2800" b="0" i="0" dirty="0">
              <a:solidFill>
                <a:srgbClr val="333333"/>
              </a:solidFill>
              <a:effectLst/>
              <a:latin typeface="Open Sans" panose="020B0606030504020204" pitchFamily="34" charset="0"/>
            </a:endParaRPr>
          </a:p>
        </p:txBody>
      </p:sp>
      <p:sp>
        <p:nvSpPr>
          <p:cNvPr id="5" name="Rectangle 4">
            <a:extLst>
              <a:ext uri="{FF2B5EF4-FFF2-40B4-BE49-F238E27FC236}">
                <a16:creationId xmlns:a16="http://schemas.microsoft.com/office/drawing/2014/main" id="{D715B829-3B99-48E6-803F-CF2B1D291EC5}"/>
              </a:ext>
            </a:extLst>
          </p:cNvPr>
          <p:cNvSpPr/>
          <p:nvPr/>
        </p:nvSpPr>
        <p:spPr>
          <a:xfrm>
            <a:off x="-122547" y="4007186"/>
            <a:ext cx="10793690" cy="1877437"/>
          </a:xfrm>
          <a:prstGeom prst="rect">
            <a:avLst/>
          </a:prstGeom>
        </p:spPr>
        <p:txBody>
          <a:bodyPr wrap="square">
            <a:spAutoFit/>
          </a:bodyPr>
          <a:lstStyle/>
          <a:p>
            <a:r>
              <a:rPr lang="en-US" sz="3200" b="1" dirty="0">
                <a:solidFill>
                  <a:srgbClr val="FF0000"/>
                </a:solidFill>
                <a:latin typeface="Open Sans" panose="020B0606030504020204" pitchFamily="34" charset="0"/>
              </a:rPr>
              <a:t>2. Check Sheet</a:t>
            </a:r>
          </a:p>
          <a:p>
            <a:r>
              <a:rPr lang="en-US" sz="2800" dirty="0">
                <a:solidFill>
                  <a:srgbClr val="333333"/>
                </a:solidFill>
                <a:latin typeface="Open Sans" panose="020B0606030504020204" pitchFamily="34" charset="0"/>
              </a:rPr>
              <a:t>A check sheet is a basic quality tool that is used to collect data. A check sheet is used to track the number of times a certain incident happens.</a:t>
            </a:r>
            <a:endParaRPr lang="en-US" sz="2800"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3675335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AB7B19-1BE8-4B22-8DB4-DC97CFD7641D}"/>
              </a:ext>
            </a:extLst>
          </p:cNvPr>
          <p:cNvSpPr>
            <a:spLocks noChangeArrowheads="1"/>
          </p:cNvSpPr>
          <p:nvPr/>
        </p:nvSpPr>
        <p:spPr bwMode="auto">
          <a:xfrm>
            <a:off x="348791" y="152989"/>
            <a:ext cx="7117238" cy="2164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Example Check Sheet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sng" strike="noStrike" cap="none" normalizeH="0" baseline="0" dirty="0">
                <a:ln>
                  <a:noFill/>
                </a:ln>
                <a:solidFill>
                  <a:srgbClr val="888888"/>
                </a:solidFill>
                <a:effectLst/>
                <a:latin typeface="Open Sans" panose="020B0606030504020204" pitchFamily="34" charset="0"/>
                <a:cs typeface="Open Sans" panose="020B0606030504020204" pitchFamily="34" charset="0"/>
              </a:rPr>
              <a:t>  </a:t>
            </a:r>
            <a:r>
              <a:rPr kumimoji="0" lang="en-US" altLang="en-US" sz="10200" b="0" i="0" u="sng" strike="noStrike" cap="none" normalizeH="0" baseline="0" dirty="0">
                <a:ln>
                  <a:noFill/>
                </a:ln>
                <a:solidFill>
                  <a:srgbClr val="888888"/>
                </a:solidFill>
                <a:effectLst/>
                <a:latin typeface="Open Sans" panose="020B0606030504020204" pitchFamily="34" charset="0"/>
                <a:cs typeface="Open Sans" panose="020B0606030504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human resource questions check sheet example">
            <a:hlinkClick r:id="rId2"/>
            <a:extLst>
              <a:ext uri="{FF2B5EF4-FFF2-40B4-BE49-F238E27FC236}">
                <a16:creationId xmlns:a16="http://schemas.microsoft.com/office/drawing/2014/main" id="{D5151ED1-94DF-433F-AD87-EA7E0D791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333" y="2317652"/>
            <a:ext cx="9449894" cy="355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50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5E9B7E-05CE-4573-95A6-B6B146B47A9B}"/>
              </a:ext>
            </a:extLst>
          </p:cNvPr>
          <p:cNvSpPr/>
          <p:nvPr/>
        </p:nvSpPr>
        <p:spPr>
          <a:xfrm>
            <a:off x="427349" y="506939"/>
            <a:ext cx="9536784" cy="1446550"/>
          </a:xfrm>
          <a:prstGeom prst="rect">
            <a:avLst/>
          </a:prstGeom>
        </p:spPr>
        <p:txBody>
          <a:bodyPr wrap="square">
            <a:spAutoFit/>
          </a:bodyPr>
          <a:lstStyle/>
          <a:p>
            <a:r>
              <a:rPr lang="en-US" sz="3200" b="1" dirty="0">
                <a:solidFill>
                  <a:srgbClr val="FF0000"/>
                </a:solidFill>
                <a:latin typeface="Open Sans" panose="020B0606030504020204" pitchFamily="34" charset="0"/>
              </a:rPr>
              <a:t>3. Cause and Effect (fish bone) Diagram</a:t>
            </a:r>
          </a:p>
          <a:p>
            <a:r>
              <a:rPr lang="en-US" sz="2800" dirty="0">
                <a:solidFill>
                  <a:srgbClr val="333333"/>
                </a:solidFill>
                <a:latin typeface="Open Sans" panose="020B0606030504020204" pitchFamily="34" charset="0"/>
              </a:rPr>
              <a:t>A cause and effect diagram, also known as a fish-bone diagram shows the many possible causes of a problem.</a:t>
            </a:r>
            <a:endParaRPr lang="en-US" sz="2800" b="0" i="0" dirty="0">
              <a:solidFill>
                <a:srgbClr val="333333"/>
              </a:solidFill>
              <a:effectLst/>
              <a:latin typeface="Open Sans" panose="020B0606030504020204" pitchFamily="34" charset="0"/>
            </a:endParaRPr>
          </a:p>
        </p:txBody>
      </p:sp>
      <p:sp>
        <p:nvSpPr>
          <p:cNvPr id="3" name="Rectangle 2">
            <a:extLst>
              <a:ext uri="{FF2B5EF4-FFF2-40B4-BE49-F238E27FC236}">
                <a16:creationId xmlns:a16="http://schemas.microsoft.com/office/drawing/2014/main" id="{E3825F38-9598-4CDA-8C4B-804229F7168A}"/>
              </a:ext>
            </a:extLst>
          </p:cNvPr>
          <p:cNvSpPr/>
          <p:nvPr/>
        </p:nvSpPr>
        <p:spPr>
          <a:xfrm>
            <a:off x="94267" y="3242518"/>
            <a:ext cx="10086681" cy="3108543"/>
          </a:xfrm>
          <a:prstGeom prst="rect">
            <a:avLst/>
          </a:prstGeom>
        </p:spPr>
        <p:txBody>
          <a:bodyPr wrap="square">
            <a:spAutoFit/>
          </a:bodyPr>
          <a:lstStyle/>
          <a:p>
            <a:r>
              <a:rPr lang="en-US" sz="2800" dirty="0">
                <a:solidFill>
                  <a:srgbClr val="333333"/>
                </a:solidFill>
                <a:latin typeface="Open Sans" panose="020B0606030504020204" pitchFamily="34" charset="0"/>
              </a:rPr>
              <a:t>To use this tool, we  need to first </a:t>
            </a:r>
            <a:r>
              <a:rPr lang="en-US" sz="2800" dirty="0">
                <a:solidFill>
                  <a:srgbClr val="333333"/>
                </a:solidFill>
                <a:highlight>
                  <a:srgbClr val="FFFF00"/>
                </a:highlight>
                <a:latin typeface="Open Sans" panose="020B0606030504020204" pitchFamily="34" charset="0"/>
              </a:rPr>
              <a:t>identify the problem </a:t>
            </a:r>
            <a:r>
              <a:rPr lang="en-US" sz="2800" dirty="0">
                <a:solidFill>
                  <a:srgbClr val="333333"/>
                </a:solidFill>
                <a:latin typeface="Open Sans" panose="020B0606030504020204" pitchFamily="34" charset="0"/>
              </a:rPr>
              <a:t>we are trying to solve and simply write it in the box (head of the fish) to the right.</a:t>
            </a:r>
          </a:p>
          <a:p>
            <a:r>
              <a:rPr lang="en-US" sz="2800" dirty="0">
                <a:solidFill>
                  <a:srgbClr val="333333"/>
                </a:solidFill>
                <a:latin typeface="Open Sans" panose="020B0606030504020204" pitchFamily="34" charset="0"/>
              </a:rPr>
              <a:t>Next,  list the </a:t>
            </a:r>
            <a:r>
              <a:rPr lang="en-US" sz="2800" dirty="0">
                <a:solidFill>
                  <a:srgbClr val="333333"/>
                </a:solidFill>
                <a:highlight>
                  <a:srgbClr val="FFFF00"/>
                </a:highlight>
                <a:latin typeface="Open Sans" panose="020B0606030504020204" pitchFamily="34" charset="0"/>
              </a:rPr>
              <a:t>major causes of the problem </a:t>
            </a:r>
            <a:r>
              <a:rPr lang="en-US" sz="2800" dirty="0">
                <a:solidFill>
                  <a:srgbClr val="333333"/>
                </a:solidFill>
                <a:latin typeface="Open Sans" panose="020B0606030504020204" pitchFamily="34" charset="0"/>
              </a:rPr>
              <a:t>on the spine of the fish.</a:t>
            </a:r>
          </a:p>
          <a:p>
            <a:r>
              <a:rPr lang="en-US" sz="2800" dirty="0">
                <a:solidFill>
                  <a:srgbClr val="333333"/>
                </a:solidFill>
                <a:latin typeface="Open Sans" panose="020B0606030504020204" pitchFamily="34" charset="0"/>
              </a:rPr>
              <a:t>Causes are typically separated into </a:t>
            </a:r>
            <a:r>
              <a:rPr lang="en-US" sz="2800" dirty="0">
                <a:solidFill>
                  <a:srgbClr val="333333"/>
                </a:solidFill>
                <a:highlight>
                  <a:srgbClr val="FFFF00"/>
                </a:highlight>
                <a:latin typeface="Open Sans" panose="020B0606030504020204" pitchFamily="34" charset="0"/>
              </a:rPr>
              <a:t>categories of people, process, materials and equipment.  </a:t>
            </a:r>
            <a:endParaRPr lang="en-US" sz="2800" b="0" i="0" dirty="0">
              <a:solidFill>
                <a:srgbClr val="333333"/>
              </a:solidFill>
              <a:effectLst/>
              <a:highlight>
                <a:srgbClr val="FFFF00"/>
              </a:highlight>
              <a:latin typeface="Open Sans" panose="020B0606030504020204" pitchFamily="34" charset="0"/>
            </a:endParaRPr>
          </a:p>
        </p:txBody>
      </p:sp>
    </p:spTree>
    <p:extLst>
      <p:ext uri="{BB962C8B-B14F-4D97-AF65-F5344CB8AC3E}">
        <p14:creationId xmlns:p14="http://schemas.microsoft.com/office/powerpoint/2010/main" val="1906123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sh bone cause and effect diagram">
            <a:extLst>
              <a:ext uri="{FF2B5EF4-FFF2-40B4-BE49-F238E27FC236}">
                <a16:creationId xmlns:a16="http://schemas.microsoft.com/office/drawing/2014/main" id="{C45B5986-B2CC-4043-9BAF-8E8A7DD2C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43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0E3AE-001B-41EF-B8EF-C167AD797DF8}"/>
              </a:ext>
            </a:extLst>
          </p:cNvPr>
          <p:cNvSpPr/>
          <p:nvPr/>
        </p:nvSpPr>
        <p:spPr>
          <a:xfrm>
            <a:off x="219959" y="173379"/>
            <a:ext cx="8961748" cy="2000548"/>
          </a:xfrm>
          <a:prstGeom prst="rect">
            <a:avLst/>
          </a:prstGeom>
        </p:spPr>
        <p:txBody>
          <a:bodyPr wrap="square">
            <a:spAutoFit/>
          </a:bodyPr>
          <a:lstStyle/>
          <a:p>
            <a:r>
              <a:rPr lang="en-US" sz="3200" b="1" dirty="0">
                <a:solidFill>
                  <a:srgbClr val="FF0000"/>
                </a:solidFill>
                <a:latin typeface="Open Sans" panose="020B0606030504020204" pitchFamily="34" charset="0"/>
              </a:rPr>
              <a:t>4. Pareto Chart</a:t>
            </a:r>
          </a:p>
          <a:p>
            <a:r>
              <a:rPr lang="en-US" sz="2800" dirty="0">
                <a:solidFill>
                  <a:srgbClr val="333333"/>
                </a:solidFill>
                <a:latin typeface="Open Sans" panose="020B0606030504020204" pitchFamily="34" charset="0"/>
              </a:rPr>
              <a:t>A Pareto chart is a bar graph of data showing the largest number of frequencies to the smallest.</a:t>
            </a:r>
          </a:p>
          <a:p>
            <a:br>
              <a:rPr lang="en-US" dirty="0">
                <a:solidFill>
                  <a:srgbClr val="333333"/>
                </a:solidFill>
                <a:latin typeface="Open Sans" panose="020B0606030504020204" pitchFamily="34" charset="0"/>
              </a:rPr>
            </a:br>
            <a:endParaRPr lang="en-IN" dirty="0"/>
          </a:p>
        </p:txBody>
      </p:sp>
      <p:pic>
        <p:nvPicPr>
          <p:cNvPr id="3074" name="Picture 2" descr="pareto chart example">
            <a:extLst>
              <a:ext uri="{FF2B5EF4-FFF2-40B4-BE49-F238E27FC236}">
                <a16:creationId xmlns:a16="http://schemas.microsoft.com/office/drawing/2014/main" id="{290B19D2-D980-4E57-8241-0210E5FB2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57" y="2652418"/>
            <a:ext cx="8719352"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670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791133-680D-4888-AC9E-47455881DF61}"/>
              </a:ext>
            </a:extLst>
          </p:cNvPr>
          <p:cNvSpPr/>
          <p:nvPr/>
        </p:nvSpPr>
        <p:spPr>
          <a:xfrm>
            <a:off x="135117" y="198757"/>
            <a:ext cx="9404810" cy="1877437"/>
          </a:xfrm>
          <a:prstGeom prst="rect">
            <a:avLst/>
          </a:prstGeom>
        </p:spPr>
        <p:txBody>
          <a:bodyPr wrap="square">
            <a:spAutoFit/>
          </a:bodyPr>
          <a:lstStyle/>
          <a:p>
            <a:r>
              <a:rPr lang="en-US" sz="3200" b="1" dirty="0">
                <a:solidFill>
                  <a:srgbClr val="FF0000"/>
                </a:solidFill>
                <a:latin typeface="Open Sans" panose="020B0606030504020204" pitchFamily="34" charset="0"/>
              </a:rPr>
              <a:t>5. Control Charts</a:t>
            </a:r>
          </a:p>
          <a:p>
            <a:r>
              <a:rPr lang="en-US" sz="2800" dirty="0">
                <a:solidFill>
                  <a:srgbClr val="333333"/>
                </a:solidFill>
                <a:latin typeface="Open Sans" panose="020B0606030504020204" pitchFamily="34" charset="0"/>
              </a:rPr>
              <a:t>Control charts or run charts are used to plot data points over time and give a picture of the movement of that data.</a:t>
            </a:r>
            <a:endParaRPr lang="en-US" sz="2800" b="0" i="0" dirty="0">
              <a:solidFill>
                <a:srgbClr val="333333"/>
              </a:solidFill>
              <a:effectLst/>
              <a:latin typeface="Open Sans" panose="020B0606030504020204" pitchFamily="34" charset="0"/>
            </a:endParaRPr>
          </a:p>
        </p:txBody>
      </p:sp>
      <p:pic>
        <p:nvPicPr>
          <p:cNvPr id="4098" name="Picture 2" descr="control (run) chart example">
            <a:extLst>
              <a:ext uri="{FF2B5EF4-FFF2-40B4-BE49-F238E27FC236}">
                <a16:creationId xmlns:a16="http://schemas.microsoft.com/office/drawing/2014/main" id="{00F1383B-7FC6-43C2-B721-489F92F8F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48" y="2916426"/>
            <a:ext cx="8281055" cy="394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0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FCEECD-1152-4993-869E-ACC75F46B69F}"/>
              </a:ext>
            </a:extLst>
          </p:cNvPr>
          <p:cNvSpPr/>
          <p:nvPr/>
        </p:nvSpPr>
        <p:spPr>
          <a:xfrm>
            <a:off x="172824" y="195854"/>
            <a:ext cx="8688371" cy="1877437"/>
          </a:xfrm>
          <a:prstGeom prst="rect">
            <a:avLst/>
          </a:prstGeom>
        </p:spPr>
        <p:txBody>
          <a:bodyPr wrap="square">
            <a:spAutoFit/>
          </a:bodyPr>
          <a:lstStyle/>
          <a:p>
            <a:r>
              <a:rPr lang="en-US" sz="3200" b="1" dirty="0">
                <a:solidFill>
                  <a:srgbClr val="FF0000"/>
                </a:solidFill>
                <a:latin typeface="Open Sans" panose="020B0606030504020204" pitchFamily="34" charset="0"/>
              </a:rPr>
              <a:t>6. Histograms</a:t>
            </a:r>
          </a:p>
          <a:p>
            <a:r>
              <a:rPr lang="en-US" sz="2800" dirty="0">
                <a:solidFill>
                  <a:srgbClr val="333333"/>
                </a:solidFill>
                <a:latin typeface="Open Sans" panose="020B0606030504020204" pitchFamily="34" charset="0"/>
              </a:rPr>
              <a:t>Histograms are bar chart pictures of data that shows patterns that fall within typical process conditions.</a:t>
            </a:r>
            <a:endParaRPr lang="en-US" sz="2800" b="0" i="0" dirty="0">
              <a:solidFill>
                <a:srgbClr val="333333"/>
              </a:solidFill>
              <a:effectLst/>
              <a:latin typeface="Open Sans" panose="020B0606030504020204" pitchFamily="34" charset="0"/>
            </a:endParaRPr>
          </a:p>
        </p:txBody>
      </p:sp>
      <p:pic>
        <p:nvPicPr>
          <p:cNvPr id="5122" name="Picture 2" descr="histogram example">
            <a:extLst>
              <a:ext uri="{FF2B5EF4-FFF2-40B4-BE49-F238E27FC236}">
                <a16:creationId xmlns:a16="http://schemas.microsoft.com/office/drawing/2014/main" id="{DC7F754E-039A-4EB4-98EC-AEB2E4C1D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5" y="2845619"/>
            <a:ext cx="8895762"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107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836F39-F1C2-46A3-976E-DDF446DC9E36}"/>
              </a:ext>
            </a:extLst>
          </p:cNvPr>
          <p:cNvSpPr/>
          <p:nvPr/>
        </p:nvSpPr>
        <p:spPr>
          <a:xfrm>
            <a:off x="0" y="144892"/>
            <a:ext cx="10705708" cy="1815882"/>
          </a:xfrm>
          <a:prstGeom prst="rect">
            <a:avLst/>
          </a:prstGeom>
        </p:spPr>
        <p:txBody>
          <a:bodyPr wrap="square">
            <a:spAutoFit/>
          </a:bodyPr>
          <a:lstStyle/>
          <a:p>
            <a:r>
              <a:rPr lang="en-US" sz="2800" b="1" dirty="0">
                <a:solidFill>
                  <a:srgbClr val="FF0000"/>
                </a:solidFill>
                <a:latin typeface="Open Sans" panose="020B0606030504020204" pitchFamily="34" charset="0"/>
              </a:rPr>
              <a:t>7. Scatter Diagrams</a:t>
            </a:r>
          </a:p>
          <a:p>
            <a:r>
              <a:rPr lang="en-US" sz="2800" dirty="0">
                <a:solidFill>
                  <a:srgbClr val="333333"/>
                </a:solidFill>
                <a:latin typeface="Open Sans" panose="020B0606030504020204" pitchFamily="34" charset="0"/>
              </a:rPr>
              <a:t>Scatter diagrams are graphs that show the relationship between variables. Variables often represent possible causes and effect.</a:t>
            </a:r>
            <a:endParaRPr lang="en-US" sz="2800" b="0" i="0" dirty="0">
              <a:solidFill>
                <a:srgbClr val="333333"/>
              </a:solidFill>
              <a:effectLst/>
              <a:latin typeface="Open Sans" panose="020B0606030504020204" pitchFamily="34" charset="0"/>
            </a:endParaRPr>
          </a:p>
        </p:txBody>
      </p:sp>
      <p:pic>
        <p:nvPicPr>
          <p:cNvPr id="6146" name="Picture 2" descr="scatter diagram example">
            <a:extLst>
              <a:ext uri="{FF2B5EF4-FFF2-40B4-BE49-F238E27FC236}">
                <a16:creationId xmlns:a16="http://schemas.microsoft.com/office/drawing/2014/main" id="{4D387D16-9319-4661-A611-42EF3247A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6" y="1970201"/>
            <a:ext cx="10102392" cy="4779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664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0DD0FA-7BBC-409F-99BF-02BE84588ECA}"/>
              </a:ext>
            </a:extLst>
          </p:cNvPr>
          <p:cNvSpPr/>
          <p:nvPr/>
        </p:nvSpPr>
        <p:spPr>
          <a:xfrm>
            <a:off x="284376" y="0"/>
            <a:ext cx="10933522" cy="5863785"/>
          </a:xfrm>
          <a:prstGeom prst="rect">
            <a:avLst/>
          </a:prstGeom>
        </p:spPr>
        <p:txBody>
          <a:bodyPr wrap="square">
            <a:spAutoFit/>
          </a:bodyPr>
          <a:lstStyle/>
          <a:p>
            <a:endParaRPr lang="en-US" sz="3200" dirty="0">
              <a:solidFill>
                <a:srgbClr val="3A3A3A"/>
              </a:solidFill>
              <a:latin typeface="Work Sans"/>
            </a:endParaRPr>
          </a:p>
          <a:p>
            <a:r>
              <a:rPr lang="en-US" sz="3200" b="1" dirty="0">
                <a:solidFill>
                  <a:srgbClr val="FF6600"/>
                </a:solidFill>
                <a:latin typeface="Work Sans"/>
              </a:rPr>
              <a:t>Key Points:</a:t>
            </a:r>
            <a:endParaRPr lang="en-US" sz="3200" dirty="0">
              <a:solidFill>
                <a:srgbClr val="3A3A3A"/>
              </a:solidFill>
              <a:latin typeface="Work Sans"/>
            </a:endParaRPr>
          </a:p>
          <a:p>
            <a:pPr>
              <a:lnSpc>
                <a:spcPct val="200000"/>
              </a:lnSpc>
              <a:buFont typeface="Arial" panose="020B0604020202020204" pitchFamily="34" charset="0"/>
              <a:buChar char="•"/>
            </a:pPr>
            <a:r>
              <a:rPr lang="en-US" sz="3200" dirty="0">
                <a:solidFill>
                  <a:srgbClr val="3A3A3A"/>
                </a:solidFill>
                <a:highlight>
                  <a:srgbClr val="FFFF00"/>
                </a:highlight>
                <a:latin typeface="Work Sans"/>
              </a:rPr>
              <a:t>In QA, processes are planned to evade the defects</a:t>
            </a:r>
          </a:p>
          <a:p>
            <a:pPr>
              <a:lnSpc>
                <a:spcPct val="200000"/>
              </a:lnSpc>
              <a:buFont typeface="Arial" panose="020B0604020202020204" pitchFamily="34" charset="0"/>
              <a:buChar char="•"/>
            </a:pPr>
            <a:r>
              <a:rPr lang="en-US" sz="3200" dirty="0">
                <a:solidFill>
                  <a:srgbClr val="3A3A3A"/>
                </a:solidFill>
                <a:highlight>
                  <a:srgbClr val="FFFF00"/>
                </a:highlight>
                <a:latin typeface="Work Sans"/>
              </a:rPr>
              <a:t>QC agreements with the discovery of the defects and modifying them while making the product</a:t>
            </a:r>
          </a:p>
          <a:p>
            <a:pPr lvl="8">
              <a:lnSpc>
                <a:spcPct val="200000"/>
              </a:lnSpc>
              <a:buFont typeface="Arial" panose="020B0604020202020204" pitchFamily="34" charset="0"/>
              <a:buChar char="•"/>
            </a:pPr>
            <a:r>
              <a:rPr lang="en-US" sz="3200" dirty="0">
                <a:solidFill>
                  <a:srgbClr val="3A3A3A"/>
                </a:solidFill>
                <a:latin typeface="Work Sans"/>
              </a:rPr>
              <a:t>QA detects weakness</a:t>
            </a:r>
          </a:p>
          <a:p>
            <a:pPr lvl="8">
              <a:lnSpc>
                <a:spcPct val="200000"/>
              </a:lnSpc>
              <a:buFont typeface="Arial" panose="020B0604020202020204" pitchFamily="34" charset="0"/>
              <a:buChar char="•"/>
            </a:pPr>
            <a:r>
              <a:rPr lang="en-US" sz="3200" dirty="0">
                <a:solidFill>
                  <a:srgbClr val="3A3A3A"/>
                </a:solidFill>
                <a:latin typeface="Work Sans"/>
              </a:rPr>
              <a:t>QC detects defects</a:t>
            </a:r>
          </a:p>
        </p:txBody>
      </p:sp>
    </p:spTree>
    <p:extLst>
      <p:ext uri="{BB962C8B-B14F-4D97-AF65-F5344CB8AC3E}">
        <p14:creationId xmlns:p14="http://schemas.microsoft.com/office/powerpoint/2010/main" val="317034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9D509D-DE32-434F-9E24-8D67C037EA1A}"/>
              </a:ext>
            </a:extLst>
          </p:cNvPr>
          <p:cNvSpPr/>
          <p:nvPr/>
        </p:nvSpPr>
        <p:spPr>
          <a:xfrm>
            <a:off x="710153" y="835883"/>
            <a:ext cx="9923282" cy="5407955"/>
          </a:xfrm>
          <a:prstGeom prst="rect">
            <a:avLst/>
          </a:prstGeom>
        </p:spPr>
        <p:txBody>
          <a:bodyPr wrap="square">
            <a:spAutoFit/>
          </a:bodyPr>
          <a:lstStyle/>
          <a:p>
            <a:pPr>
              <a:lnSpc>
                <a:spcPct val="250000"/>
              </a:lnSpc>
              <a:buFont typeface="Arial" panose="020B0604020202020204" pitchFamily="34" charset="0"/>
              <a:buChar char="•"/>
            </a:pPr>
            <a:r>
              <a:rPr lang="en-US" sz="3600" dirty="0">
                <a:solidFill>
                  <a:srgbClr val="3A3A3A"/>
                </a:solidFill>
                <a:highlight>
                  <a:srgbClr val="FFFF00"/>
                </a:highlight>
                <a:latin typeface="Work Sans"/>
              </a:rPr>
              <a:t>QA is process oriented</a:t>
            </a:r>
          </a:p>
          <a:p>
            <a:pPr>
              <a:lnSpc>
                <a:spcPct val="250000"/>
              </a:lnSpc>
              <a:buFont typeface="Arial" panose="020B0604020202020204" pitchFamily="34" charset="0"/>
              <a:buChar char="•"/>
            </a:pPr>
            <a:r>
              <a:rPr lang="en-US" sz="3600" dirty="0">
                <a:solidFill>
                  <a:srgbClr val="3A3A3A"/>
                </a:solidFill>
                <a:highlight>
                  <a:srgbClr val="FFFF00"/>
                </a:highlight>
                <a:latin typeface="Work Sans"/>
              </a:rPr>
              <a:t>QC is product oriented</a:t>
            </a:r>
          </a:p>
          <a:p>
            <a:pPr lvl="6">
              <a:lnSpc>
                <a:spcPct val="250000"/>
              </a:lnSpc>
              <a:buFont typeface="Arial" panose="020B0604020202020204" pitchFamily="34" charset="0"/>
              <a:buChar char="•"/>
            </a:pPr>
            <a:r>
              <a:rPr lang="en-US" sz="3600" dirty="0">
                <a:solidFill>
                  <a:srgbClr val="3A3A3A"/>
                </a:solidFill>
                <a:latin typeface="Work Sans"/>
              </a:rPr>
              <a:t>QA is a failure prevention system</a:t>
            </a:r>
          </a:p>
          <a:p>
            <a:pPr lvl="6">
              <a:lnSpc>
                <a:spcPct val="250000"/>
              </a:lnSpc>
              <a:buFont typeface="Arial" panose="020B0604020202020204" pitchFamily="34" charset="0"/>
              <a:buChar char="•"/>
            </a:pPr>
            <a:r>
              <a:rPr lang="en-US" sz="3600" dirty="0">
                <a:solidFill>
                  <a:srgbClr val="3A3A3A"/>
                </a:solidFill>
                <a:latin typeface="Work Sans"/>
              </a:rPr>
              <a:t>QC is a failure detection system.</a:t>
            </a:r>
          </a:p>
        </p:txBody>
      </p:sp>
    </p:spTree>
    <p:extLst>
      <p:ext uri="{BB962C8B-B14F-4D97-AF65-F5344CB8AC3E}">
        <p14:creationId xmlns:p14="http://schemas.microsoft.com/office/powerpoint/2010/main" val="1083718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QA_QC">
            <a:extLst>
              <a:ext uri="{FF2B5EF4-FFF2-40B4-BE49-F238E27FC236}">
                <a16:creationId xmlns:a16="http://schemas.microsoft.com/office/drawing/2014/main" id="{1AC94E12-DDC0-4B10-BDAB-A71FD452D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22" y="303523"/>
            <a:ext cx="6136849" cy="61915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CQA">
            <a:extLst>
              <a:ext uri="{FF2B5EF4-FFF2-40B4-BE49-F238E27FC236}">
                <a16:creationId xmlns:a16="http://schemas.microsoft.com/office/drawing/2014/main" id="{FFDE40C7-4D13-47DC-BD61-07C2C698D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3032" y="386499"/>
            <a:ext cx="4534292" cy="5382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19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B40366-2FE7-40BD-900F-C8331A1965D7}"/>
              </a:ext>
            </a:extLst>
          </p:cNvPr>
          <p:cNvSpPr/>
          <p:nvPr/>
        </p:nvSpPr>
        <p:spPr>
          <a:xfrm>
            <a:off x="411637" y="0"/>
            <a:ext cx="10306639" cy="5262979"/>
          </a:xfrm>
          <a:prstGeom prst="rect">
            <a:avLst/>
          </a:prstGeom>
        </p:spPr>
        <p:txBody>
          <a:bodyPr wrap="square">
            <a:spAutoFit/>
          </a:bodyPr>
          <a:lstStyle/>
          <a:p>
            <a:endParaRPr lang="en-IN" sz="2800" dirty="0"/>
          </a:p>
          <a:p>
            <a:endParaRPr lang="en-IN" sz="2800" dirty="0"/>
          </a:p>
          <a:p>
            <a:r>
              <a:rPr lang="en-IN" sz="2800" dirty="0">
                <a:highlight>
                  <a:srgbClr val="FFFF00"/>
                </a:highlight>
              </a:rPr>
              <a:t>Affinity Diagrams</a:t>
            </a:r>
          </a:p>
          <a:p>
            <a:pPr>
              <a:lnSpc>
                <a:spcPct val="200000"/>
              </a:lnSpc>
            </a:pPr>
            <a:r>
              <a:rPr lang="en-IN" sz="2800" dirty="0"/>
              <a:t>Affinity diagrams are used to organize large numbers of ideas for review and analysis. It is an excellent tool for organizing large amounts of data into meaningful groups by finding relationships between them</a:t>
            </a:r>
          </a:p>
          <a:p>
            <a:endParaRPr lang="en-IN" sz="2800" dirty="0"/>
          </a:p>
        </p:txBody>
      </p:sp>
      <p:sp>
        <p:nvSpPr>
          <p:cNvPr id="2" name="Rectangle 1">
            <a:extLst>
              <a:ext uri="{FF2B5EF4-FFF2-40B4-BE49-F238E27FC236}">
                <a16:creationId xmlns:a16="http://schemas.microsoft.com/office/drawing/2014/main" id="{5A9CE417-6B93-481F-87E7-B37FE16A5E5A}"/>
              </a:ext>
            </a:extLst>
          </p:cNvPr>
          <p:cNvSpPr/>
          <p:nvPr/>
        </p:nvSpPr>
        <p:spPr>
          <a:xfrm>
            <a:off x="990085" y="0"/>
            <a:ext cx="11048409" cy="584775"/>
          </a:xfrm>
          <a:prstGeom prst="rect">
            <a:avLst/>
          </a:prstGeom>
          <a:noFill/>
        </p:spPr>
        <p:txBody>
          <a:bodyPr wrap="none" lIns="91440" tIns="45720" rIns="91440" bIns="45720">
            <a:spAutoFit/>
          </a:bodyPr>
          <a:lstStyle/>
          <a:p>
            <a:pPr algn="ctr"/>
            <a:r>
              <a:rPr lang="en-IN" sz="3200" b="1" cap="none" spc="0" dirty="0">
                <a:ln w="22225">
                  <a:solidFill>
                    <a:schemeClr val="accent2"/>
                  </a:solidFill>
                  <a:prstDash val="solid"/>
                </a:ln>
                <a:solidFill>
                  <a:schemeClr val="accent2">
                    <a:lumMod val="40000"/>
                    <a:lumOff val="60000"/>
                  </a:schemeClr>
                </a:solidFill>
                <a:effectLst/>
              </a:rPr>
              <a:t>Tools and Techniques </a:t>
            </a:r>
            <a:r>
              <a:rPr lang="en-IN" sz="3200" b="1" dirty="0">
                <a:ln w="22225">
                  <a:solidFill>
                    <a:schemeClr val="accent2"/>
                  </a:solidFill>
                  <a:prstDash val="solid"/>
                </a:ln>
                <a:solidFill>
                  <a:schemeClr val="accent2">
                    <a:lumMod val="40000"/>
                    <a:lumOff val="60000"/>
                  </a:schemeClr>
                </a:solidFill>
              </a:rPr>
              <a:t>for </a:t>
            </a:r>
            <a:r>
              <a:rPr lang="en-IN" sz="3200" b="1" cap="none" spc="0" dirty="0">
                <a:ln w="22225">
                  <a:solidFill>
                    <a:schemeClr val="accent2"/>
                  </a:solidFill>
                  <a:prstDash val="solid"/>
                </a:ln>
                <a:solidFill>
                  <a:schemeClr val="accent2">
                    <a:lumMod val="40000"/>
                    <a:lumOff val="60000"/>
                  </a:schemeClr>
                </a:solidFill>
                <a:effectLst/>
              </a:rPr>
              <a:t>the Perform Quality Assurance Process</a:t>
            </a:r>
          </a:p>
        </p:txBody>
      </p:sp>
    </p:spTree>
    <p:extLst>
      <p:ext uri="{BB962C8B-B14F-4D97-AF65-F5344CB8AC3E}">
        <p14:creationId xmlns:p14="http://schemas.microsoft.com/office/powerpoint/2010/main" val="1734794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AD6E1114-1736-4124-8BD5-F3B994D188A3}"/>
              </a:ext>
            </a:extLst>
          </p:cNvPr>
          <p:cNvGraphicFramePr>
            <a:graphicFrameLocks noGrp="1"/>
          </p:cNvGraphicFramePr>
          <p:nvPr>
            <p:extLst>
              <p:ext uri="{D42A27DB-BD31-4B8C-83A1-F6EECF244321}">
                <p14:modId xmlns:p14="http://schemas.microsoft.com/office/powerpoint/2010/main" val="1844315288"/>
              </p:ext>
            </p:extLst>
          </p:nvPr>
        </p:nvGraphicFramePr>
        <p:xfrm>
          <a:off x="2032000" y="719666"/>
          <a:ext cx="8127999" cy="296672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1008751429"/>
                    </a:ext>
                  </a:extLst>
                </a:gridCol>
                <a:gridCol w="2709333">
                  <a:extLst>
                    <a:ext uri="{9D8B030D-6E8A-4147-A177-3AD203B41FA5}">
                      <a16:colId xmlns:a16="http://schemas.microsoft.com/office/drawing/2014/main" val="3057017485"/>
                    </a:ext>
                  </a:extLst>
                </a:gridCol>
                <a:gridCol w="2709333">
                  <a:extLst>
                    <a:ext uri="{9D8B030D-6E8A-4147-A177-3AD203B41FA5}">
                      <a16:colId xmlns:a16="http://schemas.microsoft.com/office/drawing/2014/main" val="1437929237"/>
                    </a:ext>
                  </a:extLst>
                </a:gridCol>
              </a:tblGrid>
              <a:tr h="2966720">
                <a:tc>
                  <a:txBody>
                    <a:bodyPr/>
                    <a:lstStyle/>
                    <a:p>
                      <a:r>
                        <a:rPr lang="en-US" sz="3600" dirty="0">
                          <a:solidFill>
                            <a:schemeClr val="tx1"/>
                          </a:solidFill>
                        </a:rPr>
                        <a:t>Students Performance</a:t>
                      </a:r>
                      <a:endParaRPr lang="en-IN" sz="3600" dirty="0">
                        <a:solidFill>
                          <a:schemeClr val="tx1"/>
                        </a:solidFill>
                      </a:endParaRPr>
                    </a:p>
                  </a:txBody>
                  <a:tcPr/>
                </a:tc>
                <a:tc>
                  <a:txBody>
                    <a:bodyPr/>
                    <a:lstStyle/>
                    <a:p>
                      <a:pPr algn="ctr"/>
                      <a:endParaRPr lang="en-US" sz="3600" dirty="0">
                        <a:solidFill>
                          <a:schemeClr val="tx1"/>
                        </a:solidFill>
                      </a:endParaRPr>
                    </a:p>
                    <a:p>
                      <a:pPr algn="ctr"/>
                      <a:r>
                        <a:rPr lang="en-US" sz="3600" dirty="0">
                          <a:solidFill>
                            <a:schemeClr val="tx1"/>
                          </a:solidFill>
                        </a:rPr>
                        <a:t>Attendance statistic</a:t>
                      </a:r>
                      <a:endParaRPr lang="en-IN" sz="3600" dirty="0">
                        <a:solidFill>
                          <a:schemeClr val="tx1"/>
                        </a:solidFill>
                      </a:endParaRPr>
                    </a:p>
                  </a:txBody>
                  <a:tcPr/>
                </a:tc>
                <a:tc>
                  <a:txBody>
                    <a:bodyPr/>
                    <a:lstStyle/>
                    <a:p>
                      <a:pPr algn="ctr"/>
                      <a:endParaRPr lang="en-US" sz="3600" dirty="0">
                        <a:solidFill>
                          <a:schemeClr val="tx1"/>
                        </a:solidFill>
                      </a:endParaRPr>
                    </a:p>
                    <a:p>
                      <a:pPr algn="ctr"/>
                      <a:endParaRPr lang="en-US" sz="3600" dirty="0">
                        <a:solidFill>
                          <a:schemeClr val="tx1"/>
                        </a:solidFill>
                      </a:endParaRPr>
                    </a:p>
                    <a:p>
                      <a:pPr algn="ctr"/>
                      <a:endParaRPr lang="en-US" sz="3600" dirty="0">
                        <a:solidFill>
                          <a:schemeClr val="tx1"/>
                        </a:solidFill>
                      </a:endParaRPr>
                    </a:p>
                    <a:p>
                      <a:pPr algn="ctr"/>
                      <a:r>
                        <a:rPr lang="en-US" sz="3600" dirty="0">
                          <a:solidFill>
                            <a:schemeClr val="tx1"/>
                          </a:solidFill>
                        </a:rPr>
                        <a:t>Dedication/ </a:t>
                      </a:r>
                      <a:r>
                        <a:rPr lang="en-US" sz="3600" dirty="0" err="1">
                          <a:solidFill>
                            <a:schemeClr val="tx1"/>
                          </a:solidFill>
                        </a:rPr>
                        <a:t>Hardwork</a:t>
                      </a:r>
                      <a:endParaRPr lang="en-IN" sz="3600" dirty="0">
                        <a:solidFill>
                          <a:schemeClr val="tx1"/>
                        </a:solidFill>
                      </a:endParaRPr>
                    </a:p>
                  </a:txBody>
                  <a:tcPr/>
                </a:tc>
                <a:extLst>
                  <a:ext uri="{0D108BD9-81ED-4DB2-BD59-A6C34878D82A}">
                    <a16:rowId xmlns:a16="http://schemas.microsoft.com/office/drawing/2014/main" val="2159053634"/>
                  </a:ext>
                </a:extLst>
              </a:tr>
            </a:tbl>
          </a:graphicData>
        </a:graphic>
      </p:graphicFrame>
      <p:sp>
        <p:nvSpPr>
          <p:cNvPr id="5" name="TextBox 4">
            <a:extLst>
              <a:ext uri="{FF2B5EF4-FFF2-40B4-BE49-F238E27FC236}">
                <a16:creationId xmlns:a16="http://schemas.microsoft.com/office/drawing/2014/main" id="{9CD69CC8-BAF0-4E8C-9F57-6AF904CFB556}"/>
              </a:ext>
            </a:extLst>
          </p:cNvPr>
          <p:cNvSpPr txBox="1"/>
          <p:nvPr/>
        </p:nvSpPr>
        <p:spPr>
          <a:xfrm>
            <a:off x="4920792" y="5203595"/>
            <a:ext cx="1703736" cy="369332"/>
          </a:xfrm>
          <a:prstGeom prst="rect">
            <a:avLst/>
          </a:prstGeom>
          <a:noFill/>
        </p:spPr>
        <p:txBody>
          <a:bodyPr wrap="none" rtlCol="0">
            <a:spAutoFit/>
          </a:bodyPr>
          <a:lstStyle/>
          <a:p>
            <a:r>
              <a:rPr lang="en-US" dirty="0"/>
              <a:t>Affinity </a:t>
            </a:r>
            <a:r>
              <a:rPr lang="en-US" dirty="0" err="1"/>
              <a:t>Daigram</a:t>
            </a:r>
            <a:endParaRPr lang="en-IN" dirty="0"/>
          </a:p>
        </p:txBody>
      </p:sp>
    </p:spTree>
    <p:extLst>
      <p:ext uri="{BB962C8B-B14F-4D97-AF65-F5344CB8AC3E}">
        <p14:creationId xmlns:p14="http://schemas.microsoft.com/office/powerpoint/2010/main" val="3565343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729B99-F456-4D5B-B2DD-86DE43B1846F}"/>
              </a:ext>
            </a:extLst>
          </p:cNvPr>
          <p:cNvSpPr/>
          <p:nvPr/>
        </p:nvSpPr>
        <p:spPr>
          <a:xfrm>
            <a:off x="1" y="128430"/>
            <a:ext cx="10454326" cy="6001643"/>
          </a:xfrm>
          <a:prstGeom prst="rect">
            <a:avLst/>
          </a:prstGeom>
        </p:spPr>
        <p:txBody>
          <a:bodyPr wrap="square">
            <a:spAutoFit/>
          </a:bodyPr>
          <a:lstStyle/>
          <a:p>
            <a:r>
              <a:rPr lang="en-IN" sz="3200" dirty="0">
                <a:highlight>
                  <a:srgbClr val="FFFF00"/>
                </a:highlight>
              </a:rPr>
              <a:t>Process Decision Program Charts (PDPC)</a:t>
            </a:r>
          </a:p>
          <a:p>
            <a:pPr algn="just">
              <a:lnSpc>
                <a:spcPct val="300000"/>
              </a:lnSpc>
            </a:pPr>
            <a:r>
              <a:rPr lang="en-IN" sz="3200" dirty="0"/>
              <a:t>It  enables analysis of the incremental steps required, thereby facilitating identification of potential problems or pitfalls before they are encountered.</a:t>
            </a:r>
          </a:p>
          <a:p>
            <a:endParaRPr lang="en-IN" sz="3200" dirty="0"/>
          </a:p>
          <a:p>
            <a:endParaRPr lang="en-IN" sz="3200" dirty="0"/>
          </a:p>
        </p:txBody>
      </p:sp>
    </p:spTree>
    <p:extLst>
      <p:ext uri="{BB962C8B-B14F-4D97-AF65-F5344CB8AC3E}">
        <p14:creationId xmlns:p14="http://schemas.microsoft.com/office/powerpoint/2010/main" val="270806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1B4A91B-85B6-43BB-B24F-678FA2E43178}"/>
              </a:ext>
            </a:extLst>
          </p:cNvPr>
          <p:cNvGraphicFramePr>
            <a:graphicFrameLocks noGrp="1"/>
          </p:cNvGraphicFramePr>
          <p:nvPr>
            <p:extLst>
              <p:ext uri="{D42A27DB-BD31-4B8C-83A1-F6EECF244321}">
                <p14:modId xmlns:p14="http://schemas.microsoft.com/office/powerpoint/2010/main" val="397276547"/>
              </p:ext>
            </p:extLst>
          </p:nvPr>
        </p:nvGraphicFramePr>
        <p:xfrm>
          <a:off x="2032000" y="719666"/>
          <a:ext cx="8128000" cy="370840"/>
        </p:xfrm>
        <a:graphic>
          <a:graphicData uri="http://schemas.openxmlformats.org/drawingml/2006/table">
            <a:tbl>
              <a:tblPr firstRow="1" bandRow="1">
                <a:tableStyleId>{00A15C55-8517-42AA-B614-E9B94910E393}</a:tableStyleId>
              </a:tblPr>
              <a:tblGrid>
                <a:gridCol w="8128000">
                  <a:extLst>
                    <a:ext uri="{9D8B030D-6E8A-4147-A177-3AD203B41FA5}">
                      <a16:colId xmlns:a16="http://schemas.microsoft.com/office/drawing/2014/main" val="3942044057"/>
                    </a:ext>
                  </a:extLst>
                </a:gridCol>
              </a:tblGrid>
              <a:tr h="370840">
                <a:tc>
                  <a:txBody>
                    <a:bodyPr/>
                    <a:lstStyle/>
                    <a:p>
                      <a:endParaRPr lang="en-IN" dirty="0"/>
                    </a:p>
                  </a:txBody>
                  <a:tcPr/>
                </a:tc>
                <a:extLst>
                  <a:ext uri="{0D108BD9-81ED-4DB2-BD59-A6C34878D82A}">
                    <a16:rowId xmlns:a16="http://schemas.microsoft.com/office/drawing/2014/main" val="3803876344"/>
                  </a:ext>
                </a:extLst>
              </a:tr>
            </a:tbl>
          </a:graphicData>
        </a:graphic>
      </p:graphicFrame>
      <p:graphicFrame>
        <p:nvGraphicFramePr>
          <p:cNvPr id="4" name="Table 4">
            <a:extLst>
              <a:ext uri="{FF2B5EF4-FFF2-40B4-BE49-F238E27FC236}">
                <a16:creationId xmlns:a16="http://schemas.microsoft.com/office/drawing/2014/main" id="{948B6DCB-A4AB-46D0-BD51-B5E7A9337D70}"/>
              </a:ext>
            </a:extLst>
          </p:cNvPr>
          <p:cNvGraphicFramePr>
            <a:graphicFrameLocks noGrp="1"/>
          </p:cNvGraphicFramePr>
          <p:nvPr>
            <p:extLst>
              <p:ext uri="{D42A27DB-BD31-4B8C-83A1-F6EECF244321}">
                <p14:modId xmlns:p14="http://schemas.microsoft.com/office/powerpoint/2010/main" val="2847665188"/>
              </p:ext>
            </p:extLst>
          </p:nvPr>
        </p:nvGraphicFramePr>
        <p:xfrm>
          <a:off x="2032000" y="719666"/>
          <a:ext cx="8128000" cy="640080"/>
        </p:xfrm>
        <a:graphic>
          <a:graphicData uri="http://schemas.openxmlformats.org/drawingml/2006/table">
            <a:tbl>
              <a:tblPr firstRow="1" bandRow="1">
                <a:tableStyleId>{00A15C55-8517-42AA-B614-E9B94910E393}</a:tableStyleId>
              </a:tblPr>
              <a:tblGrid>
                <a:gridCol w="8128000">
                  <a:extLst>
                    <a:ext uri="{9D8B030D-6E8A-4147-A177-3AD203B41FA5}">
                      <a16:colId xmlns:a16="http://schemas.microsoft.com/office/drawing/2014/main" val="242167942"/>
                    </a:ext>
                  </a:extLst>
                </a:gridCol>
              </a:tblGrid>
              <a:tr h="370840">
                <a:tc>
                  <a:txBody>
                    <a:bodyPr/>
                    <a:lstStyle/>
                    <a:p>
                      <a:pPr algn="ctr"/>
                      <a:r>
                        <a:rPr lang="en-US" sz="3600" dirty="0">
                          <a:solidFill>
                            <a:schemeClr val="tx1"/>
                          </a:solidFill>
                        </a:rPr>
                        <a:t>PDPC</a:t>
                      </a:r>
                      <a:endParaRPr lang="en-IN" sz="3600" dirty="0">
                        <a:solidFill>
                          <a:schemeClr val="tx1"/>
                        </a:solidFill>
                      </a:endParaRPr>
                    </a:p>
                  </a:txBody>
                  <a:tcPr/>
                </a:tc>
                <a:extLst>
                  <a:ext uri="{0D108BD9-81ED-4DB2-BD59-A6C34878D82A}">
                    <a16:rowId xmlns:a16="http://schemas.microsoft.com/office/drawing/2014/main" val="147235023"/>
                  </a:ext>
                </a:extLst>
              </a:tr>
            </a:tbl>
          </a:graphicData>
        </a:graphic>
      </p:graphicFrame>
      <p:sp>
        <p:nvSpPr>
          <p:cNvPr id="6" name="Rectangle 5">
            <a:extLst>
              <a:ext uri="{FF2B5EF4-FFF2-40B4-BE49-F238E27FC236}">
                <a16:creationId xmlns:a16="http://schemas.microsoft.com/office/drawing/2014/main" id="{3B464E35-59FF-4576-B09E-B5B07F88E7AC}"/>
              </a:ext>
            </a:extLst>
          </p:cNvPr>
          <p:cNvSpPr/>
          <p:nvPr/>
        </p:nvSpPr>
        <p:spPr>
          <a:xfrm>
            <a:off x="989814" y="1517716"/>
            <a:ext cx="2403835" cy="14894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rPr>
              <a:t>Internal test Performance</a:t>
            </a:r>
            <a:endParaRPr lang="en-IN" sz="3200" dirty="0">
              <a:solidFill>
                <a:schemeClr val="tx1"/>
              </a:solidFill>
            </a:endParaRPr>
          </a:p>
        </p:txBody>
      </p:sp>
      <p:sp>
        <p:nvSpPr>
          <p:cNvPr id="7" name="Rectangle 6">
            <a:extLst>
              <a:ext uri="{FF2B5EF4-FFF2-40B4-BE49-F238E27FC236}">
                <a16:creationId xmlns:a16="http://schemas.microsoft.com/office/drawing/2014/main" id="{E448A7B8-7D0C-4CEB-AE13-66015A72A829}"/>
              </a:ext>
            </a:extLst>
          </p:cNvPr>
          <p:cNvSpPr/>
          <p:nvPr/>
        </p:nvSpPr>
        <p:spPr>
          <a:xfrm>
            <a:off x="3393649" y="3167406"/>
            <a:ext cx="2309567" cy="1489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Prelim Performance</a:t>
            </a:r>
            <a:endParaRPr lang="en-IN" sz="2800" dirty="0">
              <a:solidFill>
                <a:schemeClr val="tx1"/>
              </a:solidFill>
            </a:endParaRPr>
          </a:p>
        </p:txBody>
      </p:sp>
      <p:sp>
        <p:nvSpPr>
          <p:cNvPr id="8" name="Rectangle 7">
            <a:extLst>
              <a:ext uri="{FF2B5EF4-FFF2-40B4-BE49-F238E27FC236}">
                <a16:creationId xmlns:a16="http://schemas.microsoft.com/office/drawing/2014/main" id="{D54F3F29-93C8-42B1-B98B-7E5F9E43FCF0}"/>
              </a:ext>
            </a:extLst>
          </p:cNvPr>
          <p:cNvSpPr/>
          <p:nvPr/>
        </p:nvSpPr>
        <p:spPr>
          <a:xfrm>
            <a:off x="5703216" y="4911365"/>
            <a:ext cx="2601798" cy="1461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Final Semester Performance</a:t>
            </a:r>
            <a:endParaRPr lang="en-IN" sz="3200" dirty="0">
              <a:solidFill>
                <a:schemeClr val="tx1"/>
              </a:solidFill>
            </a:endParaRPr>
          </a:p>
        </p:txBody>
      </p:sp>
      <p:sp>
        <p:nvSpPr>
          <p:cNvPr id="3" name="L-Shape 2">
            <a:extLst>
              <a:ext uri="{FF2B5EF4-FFF2-40B4-BE49-F238E27FC236}">
                <a16:creationId xmlns:a16="http://schemas.microsoft.com/office/drawing/2014/main" id="{6F33C446-6FBF-4CA4-B079-B53A2010FFDE}"/>
              </a:ext>
            </a:extLst>
          </p:cNvPr>
          <p:cNvSpPr/>
          <p:nvPr/>
        </p:nvSpPr>
        <p:spPr>
          <a:xfrm>
            <a:off x="7613716" y="3454924"/>
            <a:ext cx="4905080" cy="914400"/>
          </a:xfrm>
          <a:prstGeom prst="corne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srgbClr val="002060"/>
                </a:solidFill>
              </a:rPr>
              <a:t>Action</a:t>
            </a:r>
            <a:endParaRPr lang="en-IN" sz="3200" dirty="0">
              <a:solidFill>
                <a:srgbClr val="002060"/>
              </a:solidFill>
            </a:endParaRPr>
          </a:p>
        </p:txBody>
      </p:sp>
    </p:spTree>
    <p:extLst>
      <p:ext uri="{BB962C8B-B14F-4D97-AF65-F5344CB8AC3E}">
        <p14:creationId xmlns:p14="http://schemas.microsoft.com/office/powerpoint/2010/main" val="337950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6C0211-5395-4F3F-B853-8B1E6B644D83}"/>
              </a:ext>
            </a:extLst>
          </p:cNvPr>
          <p:cNvSpPr/>
          <p:nvPr/>
        </p:nvSpPr>
        <p:spPr>
          <a:xfrm>
            <a:off x="794993" y="1047170"/>
            <a:ext cx="9687613" cy="4923207"/>
          </a:xfrm>
          <a:prstGeom prst="rect">
            <a:avLst/>
          </a:prstGeom>
        </p:spPr>
        <p:txBody>
          <a:bodyPr wrap="square">
            <a:spAutoFit/>
          </a:bodyPr>
          <a:lstStyle/>
          <a:p>
            <a:r>
              <a:rPr lang="en-IN" sz="3600" dirty="0">
                <a:highlight>
                  <a:srgbClr val="FFFF00"/>
                </a:highlight>
              </a:rPr>
              <a:t>Interrelationship Diagrams</a:t>
            </a:r>
          </a:p>
          <a:p>
            <a:pPr algn="just">
              <a:lnSpc>
                <a:spcPct val="200000"/>
              </a:lnSpc>
            </a:pPr>
            <a:r>
              <a:rPr lang="en-IN" sz="3600" dirty="0"/>
              <a:t>An interrelationship diagraph is a visual display of the cause-and-effect relationships between multiple variables, complex problems, or desired outcomes.</a:t>
            </a:r>
          </a:p>
        </p:txBody>
      </p:sp>
    </p:spTree>
    <p:extLst>
      <p:ext uri="{BB962C8B-B14F-4D97-AF65-F5344CB8AC3E}">
        <p14:creationId xmlns:p14="http://schemas.microsoft.com/office/powerpoint/2010/main" val="392232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690E26B-5704-49C0-9EB3-785A59ADE586}"/>
              </a:ext>
            </a:extLst>
          </p:cNvPr>
          <p:cNvSpPr/>
          <p:nvPr/>
        </p:nvSpPr>
        <p:spPr>
          <a:xfrm>
            <a:off x="1008668" y="2358271"/>
            <a:ext cx="2837468" cy="20079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rPr>
              <a:t>Higher grade</a:t>
            </a:r>
            <a:endParaRPr lang="en-IN" sz="3200" dirty="0">
              <a:solidFill>
                <a:schemeClr val="tx1"/>
              </a:solidFill>
            </a:endParaRPr>
          </a:p>
        </p:txBody>
      </p:sp>
      <p:sp>
        <p:nvSpPr>
          <p:cNvPr id="3" name="Rectangle: Rounded Corners 2">
            <a:extLst>
              <a:ext uri="{FF2B5EF4-FFF2-40B4-BE49-F238E27FC236}">
                <a16:creationId xmlns:a16="http://schemas.microsoft.com/office/drawing/2014/main" id="{1CFD5B47-29E2-4C1E-ABA9-8D513EF73A27}"/>
              </a:ext>
            </a:extLst>
          </p:cNvPr>
          <p:cNvSpPr/>
          <p:nvPr/>
        </p:nvSpPr>
        <p:spPr>
          <a:xfrm>
            <a:off x="6096000" y="1019665"/>
            <a:ext cx="2837468" cy="20079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solidFill>
                  <a:schemeClr val="tx1"/>
                </a:solidFill>
              </a:rPr>
              <a:t>Good Placement</a:t>
            </a:r>
            <a:endParaRPr lang="en-IN" sz="3200" dirty="0">
              <a:solidFill>
                <a:schemeClr val="tx1"/>
              </a:solidFill>
            </a:endParaRPr>
          </a:p>
        </p:txBody>
      </p:sp>
      <p:sp>
        <p:nvSpPr>
          <p:cNvPr id="4" name="Rectangle: Rounded Corners 3">
            <a:extLst>
              <a:ext uri="{FF2B5EF4-FFF2-40B4-BE49-F238E27FC236}">
                <a16:creationId xmlns:a16="http://schemas.microsoft.com/office/drawing/2014/main" id="{825E66C0-BF2A-459B-9034-7FB4DF778134}"/>
              </a:ext>
            </a:extLst>
          </p:cNvPr>
          <p:cNvSpPr/>
          <p:nvPr/>
        </p:nvSpPr>
        <p:spPr>
          <a:xfrm>
            <a:off x="6361665" y="4366181"/>
            <a:ext cx="2579516" cy="20079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solidFill>
                  <a:schemeClr val="tx1"/>
                </a:solidFill>
              </a:rPr>
              <a:t>Expertise increases</a:t>
            </a:r>
            <a:endParaRPr lang="en-IN" sz="2800" dirty="0">
              <a:solidFill>
                <a:schemeClr val="tx1"/>
              </a:solidFill>
            </a:endParaRPr>
          </a:p>
        </p:txBody>
      </p:sp>
      <p:cxnSp>
        <p:nvCxnSpPr>
          <p:cNvPr id="6" name="Connector: Elbow 5">
            <a:extLst>
              <a:ext uri="{FF2B5EF4-FFF2-40B4-BE49-F238E27FC236}">
                <a16:creationId xmlns:a16="http://schemas.microsoft.com/office/drawing/2014/main" id="{0AE963DE-D329-4DD9-8D9D-8816432AF156}"/>
              </a:ext>
            </a:extLst>
          </p:cNvPr>
          <p:cNvCxnSpPr>
            <a:stCxn id="2" idx="3"/>
            <a:endCxn id="3" idx="1"/>
          </p:cNvCxnSpPr>
          <p:nvPr/>
        </p:nvCxnSpPr>
        <p:spPr>
          <a:xfrm flipV="1">
            <a:off x="3846136" y="2023620"/>
            <a:ext cx="2249864" cy="13386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2238DCED-50AF-4D20-9452-1B5FD112EE58}"/>
              </a:ext>
            </a:extLst>
          </p:cNvPr>
          <p:cNvCxnSpPr>
            <a:cxnSpLocks/>
            <a:endCxn id="4" idx="1"/>
          </p:cNvCxnSpPr>
          <p:nvPr/>
        </p:nvCxnSpPr>
        <p:spPr>
          <a:xfrm>
            <a:off x="3846136" y="3610466"/>
            <a:ext cx="2515529" cy="17596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613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ECF1ED-292C-42F8-A3C3-0EA211E3CF32}"/>
              </a:ext>
            </a:extLst>
          </p:cNvPr>
          <p:cNvSpPr/>
          <p:nvPr/>
        </p:nvSpPr>
        <p:spPr>
          <a:xfrm>
            <a:off x="857840" y="58847"/>
            <a:ext cx="9643620" cy="6001643"/>
          </a:xfrm>
          <a:prstGeom prst="rect">
            <a:avLst/>
          </a:prstGeom>
        </p:spPr>
        <p:txBody>
          <a:bodyPr wrap="square">
            <a:spAutoFit/>
          </a:bodyPr>
          <a:lstStyle/>
          <a:p>
            <a:r>
              <a:rPr lang="en-US" sz="3200" dirty="0">
                <a:highlight>
                  <a:srgbClr val="FFFF00"/>
                </a:highlight>
              </a:rPr>
              <a:t>Tree Diagrams </a:t>
            </a:r>
          </a:p>
          <a:p>
            <a:endParaRPr lang="en-US" sz="3200" dirty="0"/>
          </a:p>
          <a:p>
            <a:r>
              <a:rPr lang="en-US" sz="3200" dirty="0"/>
              <a:t>Used to break down broad categories into finer and finer levels of detail, which helps move from generalities to specifics. </a:t>
            </a:r>
          </a:p>
          <a:p>
            <a:endParaRPr lang="en-US" sz="3200" dirty="0"/>
          </a:p>
          <a:p>
            <a:endParaRPr lang="en-US" sz="3200" dirty="0"/>
          </a:p>
          <a:p>
            <a:r>
              <a:rPr lang="en-US" sz="3200" dirty="0">
                <a:highlight>
                  <a:srgbClr val="FFFF00"/>
                </a:highlight>
              </a:rPr>
              <a:t>Prioritization Matrices</a:t>
            </a:r>
            <a:r>
              <a:rPr lang="en-US" sz="3200" dirty="0"/>
              <a:t>  </a:t>
            </a:r>
          </a:p>
          <a:p>
            <a:endParaRPr lang="en-US" sz="3200" dirty="0"/>
          </a:p>
          <a:p>
            <a:r>
              <a:rPr lang="en-US" sz="3200" dirty="0"/>
              <a:t>provide a mechanism for ranking the relative importance of ideas or issues. </a:t>
            </a:r>
          </a:p>
          <a:p>
            <a:endParaRPr lang="en-US" sz="3200" dirty="0"/>
          </a:p>
        </p:txBody>
      </p:sp>
    </p:spTree>
    <p:extLst>
      <p:ext uri="{BB962C8B-B14F-4D97-AF65-F5344CB8AC3E}">
        <p14:creationId xmlns:p14="http://schemas.microsoft.com/office/powerpoint/2010/main" val="1358126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8B57AB-CC6E-4036-A454-95C110E1D06A}"/>
              </a:ext>
            </a:extLst>
          </p:cNvPr>
          <p:cNvSpPr/>
          <p:nvPr/>
        </p:nvSpPr>
        <p:spPr>
          <a:xfrm>
            <a:off x="0" y="430087"/>
            <a:ext cx="11346730" cy="4770537"/>
          </a:xfrm>
          <a:prstGeom prst="rect">
            <a:avLst/>
          </a:prstGeom>
        </p:spPr>
        <p:txBody>
          <a:bodyPr wrap="square">
            <a:spAutoFit/>
          </a:bodyPr>
          <a:lstStyle/>
          <a:p>
            <a:r>
              <a:rPr lang="en-US" sz="3200" dirty="0">
                <a:highlight>
                  <a:srgbClr val="FFFF00"/>
                </a:highlight>
              </a:rPr>
              <a:t>Activity Network Diagrams</a:t>
            </a:r>
          </a:p>
          <a:p>
            <a:pPr>
              <a:lnSpc>
                <a:spcPct val="150000"/>
              </a:lnSpc>
            </a:pPr>
            <a:r>
              <a:rPr lang="en-US" sz="3200" dirty="0"/>
              <a:t>Used to show  the output of techniques, such as :</a:t>
            </a:r>
          </a:p>
          <a:p>
            <a:pPr marL="457200" indent="-457200">
              <a:lnSpc>
                <a:spcPct val="150000"/>
              </a:lnSpc>
              <a:buFont typeface="Arial" panose="020B0604020202020204" pitchFamily="34" charset="0"/>
              <a:buChar char="•"/>
            </a:pPr>
            <a:r>
              <a:rPr lang="en-US" sz="3200" dirty="0"/>
              <a:t>Program evaluation and review technique (PERT),</a:t>
            </a:r>
          </a:p>
          <a:p>
            <a:pPr marL="457200" indent="-457200">
              <a:lnSpc>
                <a:spcPct val="150000"/>
              </a:lnSpc>
              <a:buFont typeface="Arial" panose="020B0604020202020204" pitchFamily="34" charset="0"/>
              <a:buChar char="•"/>
            </a:pPr>
            <a:r>
              <a:rPr lang="en-US" sz="3200" dirty="0"/>
              <a:t> critical path method (CPM), </a:t>
            </a:r>
          </a:p>
          <a:p>
            <a:pPr marL="457200" indent="-457200">
              <a:lnSpc>
                <a:spcPct val="150000"/>
              </a:lnSpc>
              <a:buFont typeface="Arial" panose="020B0604020202020204" pitchFamily="34" charset="0"/>
              <a:buChar char="•"/>
            </a:pPr>
            <a:r>
              <a:rPr lang="en-US" sz="3200" dirty="0"/>
              <a:t>Arrow diagramming method (ADM), &amp;</a:t>
            </a:r>
          </a:p>
          <a:p>
            <a:pPr marL="457200" indent="-457200">
              <a:lnSpc>
                <a:spcPct val="150000"/>
              </a:lnSpc>
              <a:buFont typeface="Arial" panose="020B0604020202020204" pitchFamily="34" charset="0"/>
              <a:buChar char="•"/>
            </a:pPr>
            <a:r>
              <a:rPr lang="en-US" sz="3200" dirty="0"/>
              <a:t> Precedence diagramming method (PDM). </a:t>
            </a:r>
          </a:p>
          <a:p>
            <a:endParaRPr lang="en-US" sz="3200" dirty="0"/>
          </a:p>
        </p:txBody>
      </p:sp>
    </p:spTree>
    <p:extLst>
      <p:ext uri="{BB962C8B-B14F-4D97-AF65-F5344CB8AC3E}">
        <p14:creationId xmlns:p14="http://schemas.microsoft.com/office/powerpoint/2010/main" val="1487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32FC01-1A02-4080-B3D0-00FE2E971FAF}"/>
              </a:ext>
            </a:extLst>
          </p:cNvPr>
          <p:cNvSpPr/>
          <p:nvPr/>
        </p:nvSpPr>
        <p:spPr>
          <a:xfrm>
            <a:off x="521616" y="340160"/>
            <a:ext cx="10733988" cy="5823454"/>
          </a:xfrm>
          <a:prstGeom prst="rect">
            <a:avLst/>
          </a:prstGeom>
        </p:spPr>
        <p:txBody>
          <a:bodyPr wrap="square">
            <a:spAutoFit/>
          </a:bodyPr>
          <a:lstStyle/>
          <a:p>
            <a:pPr>
              <a:lnSpc>
                <a:spcPct val="150000"/>
              </a:lnSpc>
            </a:pPr>
            <a:r>
              <a:rPr lang="en-US" sz="3600" dirty="0"/>
              <a:t>The network diagram is a schematic display of the logical relationships, or interdependencies, of all the project activities. </a:t>
            </a:r>
          </a:p>
          <a:p>
            <a:pPr>
              <a:lnSpc>
                <a:spcPct val="150000"/>
              </a:lnSpc>
            </a:pPr>
            <a:r>
              <a:rPr lang="en-US" sz="3600" dirty="0"/>
              <a:t>Because the diagram shows network logic, dependencies, and sequencing, </a:t>
            </a:r>
          </a:p>
          <a:p>
            <a:pPr>
              <a:lnSpc>
                <a:spcPct val="150000"/>
              </a:lnSpc>
            </a:pPr>
            <a:endParaRPr lang="en-US" sz="3600" dirty="0"/>
          </a:p>
          <a:p>
            <a:pPr>
              <a:lnSpc>
                <a:spcPct val="150000"/>
              </a:lnSpc>
            </a:pPr>
            <a:r>
              <a:rPr lang="en-US" sz="3600" dirty="0">
                <a:highlight>
                  <a:srgbClr val="FFFF00"/>
                </a:highlight>
              </a:rPr>
              <a:t>it is an effective tool to help plan the project.</a:t>
            </a:r>
            <a:r>
              <a:rPr lang="en-US" sz="3600" dirty="0"/>
              <a:t> </a:t>
            </a:r>
            <a:endParaRPr lang="en-IN" sz="3600" dirty="0"/>
          </a:p>
        </p:txBody>
      </p:sp>
    </p:spTree>
    <p:extLst>
      <p:ext uri="{BB962C8B-B14F-4D97-AF65-F5344CB8AC3E}">
        <p14:creationId xmlns:p14="http://schemas.microsoft.com/office/powerpoint/2010/main" val="1546544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BA3EF32-96E1-44ED-A083-7854616BCF9C}"/>
              </a:ext>
            </a:extLst>
          </p:cNvPr>
          <p:cNvGraphicFramePr>
            <a:graphicFrameLocks noGrp="1"/>
          </p:cNvGraphicFramePr>
          <p:nvPr>
            <p:extLst>
              <p:ext uri="{D42A27DB-BD31-4B8C-83A1-F6EECF244321}">
                <p14:modId xmlns:p14="http://schemas.microsoft.com/office/powerpoint/2010/main" val="1189483656"/>
              </p:ext>
            </p:extLst>
          </p:nvPr>
        </p:nvGraphicFramePr>
        <p:xfrm>
          <a:off x="160256" y="197964"/>
          <a:ext cx="11736371" cy="6001776"/>
        </p:xfrm>
        <a:graphic>
          <a:graphicData uri="http://schemas.openxmlformats.org/drawingml/2006/table">
            <a:tbl>
              <a:tblPr/>
              <a:tblGrid>
                <a:gridCol w="5848796">
                  <a:extLst>
                    <a:ext uri="{9D8B030D-6E8A-4147-A177-3AD203B41FA5}">
                      <a16:colId xmlns:a16="http://schemas.microsoft.com/office/drawing/2014/main" val="1963699130"/>
                    </a:ext>
                  </a:extLst>
                </a:gridCol>
                <a:gridCol w="5887575">
                  <a:extLst>
                    <a:ext uri="{9D8B030D-6E8A-4147-A177-3AD203B41FA5}">
                      <a16:colId xmlns:a16="http://schemas.microsoft.com/office/drawing/2014/main" val="356579843"/>
                    </a:ext>
                  </a:extLst>
                </a:gridCol>
              </a:tblGrid>
              <a:tr h="240335">
                <a:tc>
                  <a:txBody>
                    <a:bodyPr/>
                    <a:lstStyle/>
                    <a:p>
                      <a:pPr algn="l" fontAlgn="ctr" latinLnBrk="0"/>
                      <a:r>
                        <a:rPr lang="en-IN" sz="3200" b="1" dirty="0">
                          <a:effectLst/>
                        </a:rPr>
                        <a:t>Quality Assurance</a:t>
                      </a:r>
                    </a:p>
                  </a:txBody>
                  <a:tcPr marL="24936" marR="24936" marT="24936" marB="2493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IN" sz="3200" b="1" dirty="0">
                          <a:effectLst/>
                        </a:rPr>
                        <a:t>Quality Control</a:t>
                      </a:r>
                    </a:p>
                  </a:txBody>
                  <a:tcPr marL="24936" marR="24936" marT="24936" marB="24936"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378437116"/>
                  </a:ext>
                </a:extLst>
              </a:tr>
              <a:tr h="1551304">
                <a:tc>
                  <a:txBody>
                    <a:bodyPr/>
                    <a:lstStyle/>
                    <a:p>
                      <a:pPr algn="l" fontAlgn="t" latinLnBrk="0"/>
                      <a:endParaRPr lang="en-US" sz="3200" b="0" dirty="0">
                        <a:effectLst/>
                      </a:endParaRPr>
                    </a:p>
                    <a:p>
                      <a:pPr algn="l" fontAlgn="t" latinLnBrk="0"/>
                      <a:endParaRPr lang="en-US" sz="3200" b="0" dirty="0">
                        <a:effectLst/>
                      </a:endParaRPr>
                    </a:p>
                    <a:p>
                      <a:pPr algn="l" fontAlgn="t" latinLnBrk="0"/>
                      <a:r>
                        <a:rPr lang="en-US" sz="3200" b="0" dirty="0">
                          <a:effectLst/>
                        </a:rPr>
                        <a:t>It is a process which deliberates on providing assurance that quality request will be achieved.</a:t>
                      </a:r>
                    </a:p>
                    <a:p>
                      <a:pPr algn="l" fontAlgn="t" latinLnBrk="0"/>
                      <a:endParaRPr lang="en-US" sz="3200" b="0" dirty="0">
                        <a:effectLst/>
                      </a:endParaRPr>
                    </a:p>
                    <a:p>
                      <a:pPr algn="l" fontAlgn="t" latinLnBrk="0"/>
                      <a:endParaRPr lang="en-US" sz="3200" b="0" dirty="0">
                        <a:effectLst/>
                      </a:endParaRPr>
                    </a:p>
                    <a:p>
                      <a:pPr algn="l" fontAlgn="t" latinLnBrk="0"/>
                      <a:endParaRPr lang="en-US" sz="3200" b="0" dirty="0">
                        <a:effectLst/>
                      </a:endParaRP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3200" b="1" dirty="0">
                          <a:solidFill>
                            <a:srgbClr val="FF0000"/>
                          </a:solidFill>
                          <a:effectLst/>
                        </a:rPr>
                        <a:t>QC is a process which deliberates on fulfilling the quality request.</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32897658"/>
                  </a:ext>
                </a:extLst>
              </a:tr>
              <a:tr h="1051248">
                <a:tc>
                  <a:txBody>
                    <a:bodyPr/>
                    <a:lstStyle/>
                    <a:p>
                      <a:pPr algn="l" fontAlgn="t" latinLnBrk="0"/>
                      <a:endParaRPr lang="en-US" sz="3200" b="0" dirty="0">
                        <a:effectLst/>
                      </a:endParaRPr>
                    </a:p>
                    <a:p>
                      <a:pPr algn="l" fontAlgn="t" latinLnBrk="0"/>
                      <a:r>
                        <a:rPr lang="en-US" sz="3200" b="0" dirty="0">
                          <a:effectLst/>
                        </a:rPr>
                        <a:t>QA is the technique of managing quality..</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3200" b="1" i="1" dirty="0">
                          <a:solidFill>
                            <a:srgbClr val="FF0000"/>
                          </a:solidFill>
                          <a:effectLst/>
                        </a:rPr>
                        <a:t>QC is a method to verify quality.</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533170"/>
                  </a:ext>
                </a:extLst>
              </a:tr>
            </a:tbl>
          </a:graphicData>
        </a:graphic>
      </p:graphicFrame>
    </p:spTree>
    <p:extLst>
      <p:ext uri="{BB962C8B-B14F-4D97-AF65-F5344CB8AC3E}">
        <p14:creationId xmlns:p14="http://schemas.microsoft.com/office/powerpoint/2010/main" val="3493480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M">
            <a:extLst>
              <a:ext uri="{FF2B5EF4-FFF2-40B4-BE49-F238E27FC236}">
                <a16:creationId xmlns:a16="http://schemas.microsoft.com/office/drawing/2014/main" id="{F616DA39-DA23-4BB5-8D50-536D44D10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21" y="0"/>
            <a:ext cx="5410986" cy="67118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s">
            <a:extLst>
              <a:ext uri="{FF2B5EF4-FFF2-40B4-BE49-F238E27FC236}">
                <a16:creationId xmlns:a16="http://schemas.microsoft.com/office/drawing/2014/main" id="{E9CD80A5-2180-422E-A437-FB9ECA5709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351" y="188537"/>
            <a:ext cx="4830108" cy="632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85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15C356-1F70-46B5-8463-25FD68574980}"/>
              </a:ext>
            </a:extLst>
          </p:cNvPr>
          <p:cNvGraphicFramePr>
            <a:graphicFrameLocks noGrp="1"/>
          </p:cNvGraphicFramePr>
          <p:nvPr>
            <p:extLst>
              <p:ext uri="{D42A27DB-BD31-4B8C-83A1-F6EECF244321}">
                <p14:modId xmlns:p14="http://schemas.microsoft.com/office/powerpoint/2010/main" val="2710526195"/>
              </p:ext>
            </p:extLst>
          </p:nvPr>
        </p:nvGraphicFramePr>
        <p:xfrm>
          <a:off x="424206" y="788676"/>
          <a:ext cx="11641318" cy="5464224"/>
        </p:xfrm>
        <a:graphic>
          <a:graphicData uri="http://schemas.openxmlformats.org/drawingml/2006/table">
            <a:tbl>
              <a:tblPr/>
              <a:tblGrid>
                <a:gridCol w="5753743">
                  <a:extLst>
                    <a:ext uri="{9D8B030D-6E8A-4147-A177-3AD203B41FA5}">
                      <a16:colId xmlns:a16="http://schemas.microsoft.com/office/drawing/2014/main" val="2542869133"/>
                    </a:ext>
                  </a:extLst>
                </a:gridCol>
                <a:gridCol w="5887575">
                  <a:extLst>
                    <a:ext uri="{9D8B030D-6E8A-4147-A177-3AD203B41FA5}">
                      <a16:colId xmlns:a16="http://schemas.microsoft.com/office/drawing/2014/main" val="1079796565"/>
                    </a:ext>
                  </a:extLst>
                </a:gridCol>
              </a:tblGrid>
              <a:tr h="2051359">
                <a:tc>
                  <a:txBody>
                    <a:bodyPr/>
                    <a:lstStyle/>
                    <a:p>
                      <a:pPr algn="l" fontAlgn="t" latinLnBrk="0"/>
                      <a:r>
                        <a:rPr lang="en-US" sz="3200" b="0" dirty="0">
                          <a:effectLst/>
                        </a:rPr>
                        <a:t>QA Defines standards and methodologies to followed in order to meet the </a:t>
                      </a:r>
                      <a:r>
                        <a:rPr lang="en-US" sz="3200" b="0" dirty="0">
                          <a:solidFill>
                            <a:srgbClr val="FF0000"/>
                          </a:solidFill>
                          <a:effectLst/>
                        </a:rPr>
                        <a:t>customer requirements.</a:t>
                      </a:r>
                    </a:p>
                    <a:p>
                      <a:pPr algn="l" fontAlgn="t" latinLnBrk="0"/>
                      <a:endParaRPr lang="en-US" sz="3200" b="0" dirty="0">
                        <a:effectLst/>
                      </a:endParaRPr>
                    </a:p>
                    <a:p>
                      <a:pPr algn="l" fontAlgn="t" latinLnBrk="0"/>
                      <a:endParaRPr lang="en-US" sz="3200" b="0" dirty="0">
                        <a:effectLst/>
                      </a:endParaRP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3200" b="0" dirty="0">
                          <a:effectLst/>
                        </a:rPr>
                        <a:t>QC ensures that the standards are followed while working on the product.</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666543496"/>
                  </a:ext>
                </a:extLst>
              </a:tr>
              <a:tr h="1051248">
                <a:tc>
                  <a:txBody>
                    <a:bodyPr/>
                    <a:lstStyle/>
                    <a:p>
                      <a:pPr algn="l" fontAlgn="t" latinLnBrk="0"/>
                      <a:r>
                        <a:rPr lang="en-US" sz="3200" b="0" dirty="0">
                          <a:effectLst/>
                        </a:rPr>
                        <a:t>QA is the process to create the </a:t>
                      </a:r>
                      <a:r>
                        <a:rPr lang="en-US" sz="3200" b="0" dirty="0">
                          <a:solidFill>
                            <a:srgbClr val="FF0000"/>
                          </a:solidFill>
                          <a:effectLst/>
                        </a:rPr>
                        <a:t>deliverables.</a:t>
                      </a:r>
                    </a:p>
                    <a:p>
                      <a:pPr algn="l" fontAlgn="t" latinLnBrk="0"/>
                      <a:r>
                        <a:rPr lang="en-US" sz="3200" b="0" dirty="0" err="1">
                          <a:solidFill>
                            <a:srgbClr val="FF0000"/>
                          </a:solidFill>
                          <a:effectLst/>
                        </a:rPr>
                        <a:t>Eg</a:t>
                      </a:r>
                      <a:r>
                        <a:rPr lang="en-US" sz="3200" b="0" dirty="0">
                          <a:solidFill>
                            <a:srgbClr val="FF0000"/>
                          </a:solidFill>
                          <a:effectLst/>
                        </a:rPr>
                        <a:t>: SGPI</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endParaRPr lang="en-US" sz="3200" b="0" dirty="0">
                        <a:effectLst/>
                      </a:endParaRPr>
                    </a:p>
                    <a:p>
                      <a:pPr algn="l" fontAlgn="t" latinLnBrk="0"/>
                      <a:r>
                        <a:rPr lang="en-US" sz="3200" b="1" i="1" dirty="0">
                          <a:solidFill>
                            <a:srgbClr val="002060"/>
                          </a:solidFill>
                          <a:effectLst/>
                        </a:rPr>
                        <a:t>QC is the process to verify that deliverables.</a:t>
                      </a:r>
                    </a:p>
                    <a:p>
                      <a:pPr algn="l" fontAlgn="t" latinLnBrk="0"/>
                      <a:r>
                        <a:rPr lang="en-US" sz="3200" b="1" i="1" dirty="0" err="1">
                          <a:solidFill>
                            <a:srgbClr val="002060"/>
                          </a:solidFill>
                          <a:effectLst/>
                        </a:rPr>
                        <a:t>Eg</a:t>
                      </a:r>
                      <a:r>
                        <a:rPr lang="en-US" sz="3200" b="1" i="1" dirty="0">
                          <a:solidFill>
                            <a:srgbClr val="002060"/>
                          </a:solidFill>
                          <a:effectLst/>
                        </a:rPr>
                        <a:t>: Grade status  </a:t>
                      </a:r>
                      <a:endParaRPr lang="en-US" sz="800" b="1" i="1" dirty="0">
                        <a:solidFill>
                          <a:srgbClr val="FF0000"/>
                        </a:solidFill>
                        <a:effectLst/>
                      </a:endParaRPr>
                    </a:p>
                    <a:p>
                      <a:pPr algn="l" fontAlgn="t" latinLnBrk="0"/>
                      <a:endParaRPr lang="en-US" sz="3200" b="1" i="1" dirty="0">
                        <a:solidFill>
                          <a:srgbClr val="002060"/>
                        </a:solidFill>
                        <a:effectLst/>
                      </a:endParaRP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7720702"/>
                  </a:ext>
                </a:extLst>
              </a:tr>
            </a:tbl>
          </a:graphicData>
        </a:graphic>
      </p:graphicFrame>
    </p:spTree>
    <p:extLst>
      <p:ext uri="{BB962C8B-B14F-4D97-AF65-F5344CB8AC3E}">
        <p14:creationId xmlns:p14="http://schemas.microsoft.com/office/powerpoint/2010/main" val="3241576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36D9238-C63B-41F9-83F6-40022DAFC39D}"/>
              </a:ext>
            </a:extLst>
          </p:cNvPr>
          <p:cNvGraphicFramePr>
            <a:graphicFrameLocks noGrp="1"/>
          </p:cNvGraphicFramePr>
          <p:nvPr>
            <p:extLst>
              <p:ext uri="{D42A27DB-BD31-4B8C-83A1-F6EECF244321}">
                <p14:modId xmlns:p14="http://schemas.microsoft.com/office/powerpoint/2010/main" val="2255209848"/>
              </p:ext>
            </p:extLst>
          </p:nvPr>
        </p:nvGraphicFramePr>
        <p:xfrm>
          <a:off x="197178" y="609567"/>
          <a:ext cx="11641318" cy="2000592"/>
        </p:xfrm>
        <a:graphic>
          <a:graphicData uri="http://schemas.openxmlformats.org/drawingml/2006/table">
            <a:tbl>
              <a:tblPr/>
              <a:tblGrid>
                <a:gridCol w="5609734">
                  <a:extLst>
                    <a:ext uri="{9D8B030D-6E8A-4147-A177-3AD203B41FA5}">
                      <a16:colId xmlns:a16="http://schemas.microsoft.com/office/drawing/2014/main" val="1425656354"/>
                    </a:ext>
                  </a:extLst>
                </a:gridCol>
                <a:gridCol w="6031584">
                  <a:extLst>
                    <a:ext uri="{9D8B030D-6E8A-4147-A177-3AD203B41FA5}">
                      <a16:colId xmlns:a16="http://schemas.microsoft.com/office/drawing/2014/main" val="1258882240"/>
                    </a:ext>
                  </a:extLst>
                </a:gridCol>
              </a:tblGrid>
              <a:tr h="1051248">
                <a:tc>
                  <a:txBody>
                    <a:bodyPr/>
                    <a:lstStyle/>
                    <a:p>
                      <a:pPr algn="l" fontAlgn="t" latinLnBrk="0"/>
                      <a:r>
                        <a:rPr lang="en-US" sz="3200" b="0" dirty="0">
                          <a:effectLst/>
                        </a:rPr>
                        <a:t>QA is responsible for full </a:t>
                      </a:r>
                      <a:r>
                        <a:rPr lang="en-US" sz="3200" b="0" dirty="0">
                          <a:solidFill>
                            <a:srgbClr val="FF0000"/>
                          </a:solidFill>
                          <a:effectLst/>
                        </a:rPr>
                        <a:t>software development life cycle.</a:t>
                      </a:r>
                    </a:p>
                  </a:txBody>
                  <a:tcPr marL="24936" marR="24936" marT="24936" marB="24936">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endParaRPr lang="en-US" sz="3200" b="0" dirty="0">
                        <a:effectLst/>
                      </a:endParaRPr>
                    </a:p>
                    <a:p>
                      <a:pPr algn="l" fontAlgn="t" latinLnBrk="0"/>
                      <a:endParaRPr lang="en-US" sz="3200" b="0" dirty="0">
                        <a:effectLst/>
                      </a:endParaRPr>
                    </a:p>
                    <a:p>
                      <a:pPr algn="l" fontAlgn="t" latinLnBrk="0"/>
                      <a:r>
                        <a:rPr lang="en-US" sz="3200" b="0" dirty="0">
                          <a:effectLst/>
                        </a:rPr>
                        <a:t>QC is responsible for </a:t>
                      </a:r>
                      <a:r>
                        <a:rPr lang="en-US" sz="3200" b="0" u="none" strike="noStrike" dirty="0">
                          <a:solidFill>
                            <a:srgbClr val="DB0700"/>
                          </a:solidFill>
                          <a:effectLst/>
                          <a:hlinkClick r:id="rId2"/>
                        </a:rPr>
                        <a:t>software testing life cycle.</a:t>
                      </a:r>
                      <a:endParaRPr lang="en-US" sz="3200" b="0" dirty="0">
                        <a:effectLst/>
                      </a:endParaRPr>
                    </a:p>
                  </a:txBody>
                  <a:tcPr marL="24936" marR="24936" marT="24936" marB="24936">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1392408985"/>
                  </a:ext>
                </a:extLst>
              </a:tr>
            </a:tbl>
          </a:graphicData>
        </a:graphic>
      </p:graphicFrame>
      <p:graphicFrame>
        <p:nvGraphicFramePr>
          <p:cNvPr id="3" name="Table 2">
            <a:extLst>
              <a:ext uri="{FF2B5EF4-FFF2-40B4-BE49-F238E27FC236}">
                <a16:creationId xmlns:a16="http://schemas.microsoft.com/office/drawing/2014/main" id="{015178DD-DA6D-419F-AA9D-F71DE43218C3}"/>
              </a:ext>
            </a:extLst>
          </p:cNvPr>
          <p:cNvGraphicFramePr>
            <a:graphicFrameLocks noGrp="1"/>
          </p:cNvGraphicFramePr>
          <p:nvPr>
            <p:extLst>
              <p:ext uri="{D42A27DB-BD31-4B8C-83A1-F6EECF244321}">
                <p14:modId xmlns:p14="http://schemas.microsoft.com/office/powerpoint/2010/main" val="592402233"/>
              </p:ext>
            </p:extLst>
          </p:nvPr>
        </p:nvGraphicFramePr>
        <p:xfrm>
          <a:off x="310299" y="3305634"/>
          <a:ext cx="11755225" cy="2000592"/>
        </p:xfrm>
        <a:graphic>
          <a:graphicData uri="http://schemas.openxmlformats.org/drawingml/2006/table">
            <a:tbl>
              <a:tblPr/>
              <a:tblGrid>
                <a:gridCol w="5867650">
                  <a:extLst>
                    <a:ext uri="{9D8B030D-6E8A-4147-A177-3AD203B41FA5}">
                      <a16:colId xmlns:a16="http://schemas.microsoft.com/office/drawing/2014/main" val="2105970125"/>
                    </a:ext>
                  </a:extLst>
                </a:gridCol>
                <a:gridCol w="5887575">
                  <a:extLst>
                    <a:ext uri="{9D8B030D-6E8A-4147-A177-3AD203B41FA5}">
                      <a16:colId xmlns:a16="http://schemas.microsoft.com/office/drawing/2014/main" val="3453801845"/>
                    </a:ext>
                  </a:extLst>
                </a:gridCol>
              </a:tblGrid>
              <a:tr h="1051248">
                <a:tc>
                  <a:txBody>
                    <a:bodyPr/>
                    <a:lstStyle/>
                    <a:p>
                      <a:pPr algn="l" fontAlgn="t" latinLnBrk="0"/>
                      <a:r>
                        <a:rPr lang="en-US" sz="3200" b="0" dirty="0">
                          <a:effectLst/>
                        </a:rPr>
                        <a:t>QA means Planning for </a:t>
                      </a:r>
                      <a:r>
                        <a:rPr lang="en-US" sz="3200" b="0" dirty="0">
                          <a:solidFill>
                            <a:srgbClr val="FF0000"/>
                          </a:solidFill>
                          <a:effectLst/>
                        </a:rPr>
                        <a:t>doing</a:t>
                      </a:r>
                      <a:r>
                        <a:rPr lang="en-US" sz="3200" b="0" dirty="0">
                          <a:effectLst/>
                        </a:rPr>
                        <a:t> a process.</a:t>
                      </a:r>
                    </a:p>
                    <a:p>
                      <a:pPr algn="l" fontAlgn="t" latinLnBrk="0"/>
                      <a:endParaRPr lang="en-US" sz="3200" b="0" dirty="0">
                        <a:effectLst/>
                      </a:endParaRPr>
                    </a:p>
                    <a:p>
                      <a:pPr algn="l" fontAlgn="t" latinLnBrk="0"/>
                      <a:r>
                        <a:rPr lang="en-US" sz="3200" b="0" dirty="0" err="1">
                          <a:effectLst/>
                        </a:rPr>
                        <a:t>Eg.</a:t>
                      </a:r>
                      <a:r>
                        <a:rPr lang="en-US" sz="3200" b="0" dirty="0">
                          <a:effectLst/>
                        </a:rPr>
                        <a:t> Designing</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endParaRPr lang="en-US" sz="3200" b="0" dirty="0">
                        <a:effectLst/>
                      </a:endParaRPr>
                    </a:p>
                    <a:p>
                      <a:pPr algn="l" fontAlgn="t" latinLnBrk="0"/>
                      <a:r>
                        <a:rPr lang="en-US" sz="3200" b="0" dirty="0">
                          <a:effectLst/>
                        </a:rPr>
                        <a:t>QC Means Action for </a:t>
                      </a:r>
                      <a:r>
                        <a:rPr lang="en-US" sz="3200" b="0" dirty="0">
                          <a:solidFill>
                            <a:srgbClr val="FF0000"/>
                          </a:solidFill>
                          <a:effectLst/>
                        </a:rPr>
                        <a:t>executing</a:t>
                      </a:r>
                      <a:r>
                        <a:rPr lang="en-US" sz="3200" b="0" dirty="0">
                          <a:effectLst/>
                        </a:rPr>
                        <a:t> the planned process.</a:t>
                      </a:r>
                    </a:p>
                    <a:p>
                      <a:pPr algn="l" fontAlgn="t" latinLnBrk="0"/>
                      <a:r>
                        <a:rPr lang="en-US" sz="3200" b="0" dirty="0" err="1">
                          <a:effectLst/>
                        </a:rPr>
                        <a:t>Eg.</a:t>
                      </a:r>
                      <a:r>
                        <a:rPr lang="en-US" sz="3200" b="0" dirty="0">
                          <a:effectLst/>
                        </a:rPr>
                        <a:t> Coding</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17213510"/>
                  </a:ext>
                </a:extLst>
              </a:tr>
            </a:tbl>
          </a:graphicData>
        </a:graphic>
      </p:graphicFrame>
    </p:spTree>
    <p:extLst>
      <p:ext uri="{BB962C8B-B14F-4D97-AF65-F5344CB8AC3E}">
        <p14:creationId xmlns:p14="http://schemas.microsoft.com/office/powerpoint/2010/main" val="4268944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AB543E-40EE-48A7-83FE-23959A38DC01}"/>
              </a:ext>
            </a:extLst>
          </p:cNvPr>
          <p:cNvGraphicFramePr>
            <a:graphicFrameLocks noGrp="1"/>
          </p:cNvGraphicFramePr>
          <p:nvPr>
            <p:extLst>
              <p:ext uri="{D42A27DB-BD31-4B8C-83A1-F6EECF244321}">
                <p14:modId xmlns:p14="http://schemas.microsoft.com/office/powerpoint/2010/main" val="4138800507"/>
              </p:ext>
            </p:extLst>
          </p:nvPr>
        </p:nvGraphicFramePr>
        <p:xfrm>
          <a:off x="218387" y="580913"/>
          <a:ext cx="11755225" cy="4107374"/>
        </p:xfrm>
        <a:graphic>
          <a:graphicData uri="http://schemas.openxmlformats.org/drawingml/2006/table">
            <a:tbl>
              <a:tblPr/>
              <a:tblGrid>
                <a:gridCol w="5867650">
                  <a:extLst>
                    <a:ext uri="{9D8B030D-6E8A-4147-A177-3AD203B41FA5}">
                      <a16:colId xmlns:a16="http://schemas.microsoft.com/office/drawing/2014/main" val="4032630717"/>
                    </a:ext>
                  </a:extLst>
                </a:gridCol>
                <a:gridCol w="5887575">
                  <a:extLst>
                    <a:ext uri="{9D8B030D-6E8A-4147-A177-3AD203B41FA5}">
                      <a16:colId xmlns:a16="http://schemas.microsoft.com/office/drawing/2014/main" val="2144979367"/>
                    </a:ext>
                  </a:extLst>
                </a:gridCol>
              </a:tblGrid>
              <a:tr h="1410276">
                <a:tc>
                  <a:txBody>
                    <a:bodyPr/>
                    <a:lstStyle/>
                    <a:p>
                      <a:pPr algn="l" fontAlgn="t" latinLnBrk="0"/>
                      <a:r>
                        <a:rPr lang="en-US" sz="2900" b="0" dirty="0">
                          <a:effectLst/>
                        </a:rPr>
                        <a:t>Statistical Technique used on QA is known as Statistical Process Control (</a:t>
                      </a:r>
                      <a:r>
                        <a:rPr lang="en-US" sz="2900" b="0" dirty="0">
                          <a:solidFill>
                            <a:srgbClr val="FF0000"/>
                          </a:solidFill>
                          <a:effectLst/>
                        </a:rPr>
                        <a:t>SPC.</a:t>
                      </a:r>
                      <a:r>
                        <a:rPr lang="en-US" sz="2900" b="0" dirty="0">
                          <a:effectLst/>
                        </a:rPr>
                        <a:t>)</a:t>
                      </a:r>
                    </a:p>
                  </a:txBody>
                  <a:tcPr marL="24936" marR="24936" marT="22669" marB="2266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endParaRPr lang="en-US" sz="2900" b="0" dirty="0">
                        <a:effectLst/>
                      </a:endParaRPr>
                    </a:p>
                    <a:p>
                      <a:pPr algn="l" fontAlgn="t" latinLnBrk="0"/>
                      <a:r>
                        <a:rPr lang="en-US" sz="2900" b="0" dirty="0">
                          <a:effectLst/>
                        </a:rPr>
                        <a:t>Statistical Technique used on QC is known as Statistical Quality Control (</a:t>
                      </a:r>
                      <a:r>
                        <a:rPr lang="en-US" sz="2900" b="0" dirty="0">
                          <a:solidFill>
                            <a:srgbClr val="FF0000"/>
                          </a:solidFill>
                          <a:effectLst/>
                        </a:rPr>
                        <a:t>SQC.</a:t>
                      </a:r>
                      <a:r>
                        <a:rPr lang="en-US" sz="2900" b="0" dirty="0">
                          <a:effectLst/>
                        </a:rPr>
                        <a:t>)</a:t>
                      </a:r>
                    </a:p>
                    <a:p>
                      <a:pPr algn="l" fontAlgn="t" latinLnBrk="0"/>
                      <a:endParaRPr lang="en-US" sz="2900" b="0" dirty="0">
                        <a:effectLst/>
                      </a:endParaRPr>
                    </a:p>
                    <a:p>
                      <a:pPr algn="l" fontAlgn="t" latinLnBrk="0"/>
                      <a:endParaRPr lang="en-US" sz="2900" b="0" dirty="0">
                        <a:effectLst/>
                      </a:endParaRPr>
                    </a:p>
                  </a:txBody>
                  <a:tcPr marL="24936" marR="24936" marT="22669" marB="2266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203792756"/>
                  </a:ext>
                </a:extLst>
              </a:tr>
              <a:tr h="1410276">
                <a:tc>
                  <a:txBody>
                    <a:bodyPr/>
                    <a:lstStyle/>
                    <a:p>
                      <a:pPr algn="l" fontAlgn="t" latinLnBrk="0"/>
                      <a:r>
                        <a:rPr lang="en-US" sz="2900" b="0" dirty="0">
                          <a:effectLst/>
                        </a:rPr>
                        <a:t>QA makes sure you are doing the right things.</a:t>
                      </a:r>
                    </a:p>
                  </a:txBody>
                  <a:tcPr marL="24936" marR="24936" marT="22669" marB="2266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endParaRPr lang="en-US" sz="2900" b="0" dirty="0">
                        <a:effectLst/>
                      </a:endParaRPr>
                    </a:p>
                    <a:p>
                      <a:pPr algn="l" fontAlgn="t" latinLnBrk="0"/>
                      <a:r>
                        <a:rPr lang="en-US" sz="2900" b="0" dirty="0">
                          <a:effectLst/>
                        </a:rPr>
                        <a:t>QC makes sure the results of what is done is what is expected.</a:t>
                      </a:r>
                    </a:p>
                  </a:txBody>
                  <a:tcPr marL="24936" marR="24936" marT="22669" marB="2266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2230652"/>
                  </a:ext>
                </a:extLst>
              </a:tr>
            </a:tbl>
          </a:graphicData>
        </a:graphic>
      </p:graphicFrame>
    </p:spTree>
    <p:extLst>
      <p:ext uri="{BB962C8B-B14F-4D97-AF65-F5344CB8AC3E}">
        <p14:creationId xmlns:p14="http://schemas.microsoft.com/office/powerpoint/2010/main" val="2398640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7BB086-FC86-4175-BD2B-B9E654528080}"/>
              </a:ext>
            </a:extLst>
          </p:cNvPr>
          <p:cNvGraphicFramePr>
            <a:graphicFrameLocks noGrp="1"/>
          </p:cNvGraphicFramePr>
          <p:nvPr>
            <p:extLst>
              <p:ext uri="{D42A27DB-BD31-4B8C-83A1-F6EECF244321}">
                <p14:modId xmlns:p14="http://schemas.microsoft.com/office/powerpoint/2010/main" val="2716495313"/>
              </p:ext>
            </p:extLst>
          </p:nvPr>
        </p:nvGraphicFramePr>
        <p:xfrm>
          <a:off x="218387" y="487019"/>
          <a:ext cx="11755225" cy="4538736"/>
        </p:xfrm>
        <a:graphic>
          <a:graphicData uri="http://schemas.openxmlformats.org/drawingml/2006/table">
            <a:tbl>
              <a:tblPr/>
              <a:tblGrid>
                <a:gridCol w="5867650">
                  <a:extLst>
                    <a:ext uri="{9D8B030D-6E8A-4147-A177-3AD203B41FA5}">
                      <a16:colId xmlns:a16="http://schemas.microsoft.com/office/drawing/2014/main" val="1541657192"/>
                    </a:ext>
                  </a:extLst>
                </a:gridCol>
                <a:gridCol w="5887575">
                  <a:extLst>
                    <a:ext uri="{9D8B030D-6E8A-4147-A177-3AD203B41FA5}">
                      <a16:colId xmlns:a16="http://schemas.microsoft.com/office/drawing/2014/main" val="2033586235"/>
                    </a:ext>
                  </a:extLst>
                </a:gridCol>
              </a:tblGrid>
              <a:tr h="1051248">
                <a:tc>
                  <a:txBody>
                    <a:bodyPr/>
                    <a:lstStyle/>
                    <a:p>
                      <a:pPr algn="l" fontAlgn="t" latinLnBrk="0"/>
                      <a:r>
                        <a:rPr lang="en-US" sz="3200" b="0" dirty="0">
                          <a:effectLst/>
                        </a:rPr>
                        <a:t>QA does </a:t>
                      </a:r>
                      <a:r>
                        <a:rPr lang="en-US" sz="3200" b="0" dirty="0">
                          <a:solidFill>
                            <a:srgbClr val="FF0000"/>
                          </a:solidFill>
                          <a:effectLst/>
                        </a:rPr>
                        <a:t>not involve executing </a:t>
                      </a:r>
                      <a:r>
                        <a:rPr lang="en-US" sz="3200" b="0" dirty="0">
                          <a:effectLst/>
                        </a:rPr>
                        <a:t>the program.</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3200" b="0" dirty="0">
                          <a:effectLst/>
                        </a:rPr>
                        <a:t>QC always involves executing the program.</a:t>
                      </a:r>
                    </a:p>
                    <a:p>
                      <a:pPr algn="l" fontAlgn="t" latinLnBrk="0"/>
                      <a:endParaRPr lang="en-US" sz="3200" b="0" dirty="0">
                        <a:effectLst/>
                      </a:endParaRP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382054963"/>
                  </a:ext>
                </a:extLst>
              </a:tr>
              <a:tr h="1051248">
                <a:tc>
                  <a:txBody>
                    <a:bodyPr/>
                    <a:lstStyle/>
                    <a:p>
                      <a:pPr algn="l" fontAlgn="t" latinLnBrk="0"/>
                      <a:r>
                        <a:rPr lang="en-US" sz="3200" b="0" dirty="0">
                          <a:solidFill>
                            <a:srgbClr val="FF0000"/>
                          </a:solidFill>
                          <a:effectLst/>
                        </a:rPr>
                        <a:t>All team members </a:t>
                      </a:r>
                      <a:r>
                        <a:rPr lang="en-US" sz="3200" b="0" dirty="0">
                          <a:effectLst/>
                        </a:rPr>
                        <a:t>are responsible for QA.</a:t>
                      </a:r>
                    </a:p>
                    <a:p>
                      <a:pPr algn="l" fontAlgn="t" latinLnBrk="0"/>
                      <a:endParaRPr lang="en-US" sz="3200" b="0" dirty="0">
                        <a:effectLst/>
                      </a:endParaRP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3200" b="0" dirty="0">
                          <a:effectLst/>
                        </a:rPr>
                        <a:t>Testing team is responsible for QC.</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23266184"/>
                  </a:ext>
                </a:extLst>
              </a:tr>
              <a:tr h="551193">
                <a:tc>
                  <a:txBody>
                    <a:bodyPr/>
                    <a:lstStyle/>
                    <a:p>
                      <a:pPr algn="l" fontAlgn="t" latinLnBrk="0"/>
                      <a:r>
                        <a:rPr lang="en-IN" sz="3200" b="0" dirty="0">
                          <a:effectLst/>
                        </a:rPr>
                        <a:t>QA Example: Verification</a:t>
                      </a: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endParaRPr lang="en-IN" sz="3200" b="0" dirty="0">
                        <a:effectLst/>
                      </a:endParaRPr>
                    </a:p>
                    <a:p>
                      <a:pPr algn="l" fontAlgn="t" latinLnBrk="0"/>
                      <a:r>
                        <a:rPr lang="en-IN" sz="3200" b="0" dirty="0">
                          <a:effectLst/>
                        </a:rPr>
                        <a:t>QC Example: Validation.</a:t>
                      </a:r>
                    </a:p>
                    <a:p>
                      <a:pPr algn="l" fontAlgn="t" latinLnBrk="0"/>
                      <a:endParaRPr lang="en-IN" sz="3200" b="0" dirty="0">
                        <a:effectLst/>
                      </a:endParaRPr>
                    </a:p>
                  </a:txBody>
                  <a:tcPr marL="24936" marR="24936" marT="24936" marB="24936">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96588265"/>
                  </a:ext>
                </a:extLst>
              </a:tr>
            </a:tbl>
          </a:graphicData>
        </a:graphic>
      </p:graphicFrame>
    </p:spTree>
    <p:extLst>
      <p:ext uri="{BB962C8B-B14F-4D97-AF65-F5344CB8AC3E}">
        <p14:creationId xmlns:p14="http://schemas.microsoft.com/office/powerpoint/2010/main" val="1986360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00C810-B117-4847-8E90-C1E7A976E8C2}"/>
              </a:ext>
            </a:extLst>
          </p:cNvPr>
          <p:cNvSpPr/>
          <p:nvPr/>
        </p:nvSpPr>
        <p:spPr>
          <a:xfrm>
            <a:off x="823274" y="423563"/>
            <a:ext cx="9960990" cy="6247864"/>
          </a:xfrm>
          <a:prstGeom prst="rect">
            <a:avLst/>
          </a:prstGeom>
        </p:spPr>
        <p:txBody>
          <a:bodyPr wrap="square">
            <a:spAutoFit/>
          </a:bodyPr>
          <a:lstStyle/>
          <a:p>
            <a:r>
              <a:rPr lang="en-US" sz="3200" b="1" dirty="0">
                <a:solidFill>
                  <a:srgbClr val="222222"/>
                </a:solidFill>
                <a:latin typeface="Source Sans Pro" panose="020B0503030403020204" pitchFamily="34" charset="0"/>
              </a:rPr>
              <a:t>Consider the following scenario:  </a:t>
            </a:r>
            <a:r>
              <a:rPr lang="en-US" sz="3200" b="1" dirty="0" err="1">
                <a:solidFill>
                  <a:srgbClr val="222222"/>
                </a:solidFill>
                <a:highlight>
                  <a:srgbClr val="FF0000"/>
                </a:highlight>
                <a:latin typeface="Source Sans Pro" panose="020B0503030403020204" pitchFamily="34" charset="0"/>
              </a:rPr>
              <a:t>Eg.</a:t>
            </a:r>
            <a:r>
              <a:rPr lang="en-US" sz="3200" b="1" dirty="0">
                <a:solidFill>
                  <a:srgbClr val="222222"/>
                </a:solidFill>
                <a:highlight>
                  <a:srgbClr val="FF0000"/>
                </a:highlight>
                <a:latin typeface="Source Sans Pro" panose="020B0503030403020204" pitchFamily="34" charset="0"/>
              </a:rPr>
              <a:t>..................              Antivirus Application</a:t>
            </a:r>
          </a:p>
          <a:p>
            <a:endParaRPr lang="en-US" sz="3200" b="1" dirty="0">
              <a:solidFill>
                <a:srgbClr val="222222"/>
              </a:solidFill>
              <a:latin typeface="Source Sans Pro" panose="020B0503030403020204" pitchFamily="34" charset="0"/>
            </a:endParaRPr>
          </a:p>
          <a:p>
            <a:pPr>
              <a:lnSpc>
                <a:spcPct val="150000"/>
              </a:lnSpc>
              <a:buFont typeface="Arial" panose="020B0604020202020204" pitchFamily="34" charset="0"/>
              <a:buChar char="•"/>
            </a:pPr>
            <a:r>
              <a:rPr lang="en-US" sz="3200" dirty="0">
                <a:solidFill>
                  <a:srgbClr val="C00000"/>
                </a:solidFill>
                <a:latin typeface="Source Sans Pro" panose="020B0503030403020204" pitchFamily="34" charset="0"/>
              </a:rPr>
              <a:t>When project is large</a:t>
            </a:r>
          </a:p>
          <a:p>
            <a:pPr>
              <a:lnSpc>
                <a:spcPct val="150000"/>
              </a:lnSpc>
              <a:buFont typeface="Arial" panose="020B0604020202020204" pitchFamily="34" charset="0"/>
              <a:buChar char="•"/>
            </a:pPr>
            <a:r>
              <a:rPr lang="en-US" sz="3200" dirty="0">
                <a:solidFill>
                  <a:srgbClr val="C00000"/>
                </a:solidFill>
                <a:latin typeface="Source Sans Pro" panose="020B0503030403020204" pitchFamily="34" charset="0"/>
              </a:rPr>
              <a:t>When releases are required to be frequent</a:t>
            </a:r>
          </a:p>
          <a:p>
            <a:pPr>
              <a:lnSpc>
                <a:spcPct val="150000"/>
              </a:lnSpc>
              <a:buFont typeface="Arial" panose="020B0604020202020204" pitchFamily="34" charset="0"/>
              <a:buChar char="•"/>
            </a:pPr>
            <a:r>
              <a:rPr lang="en-US" sz="3200" dirty="0">
                <a:solidFill>
                  <a:srgbClr val="C00000"/>
                </a:solidFill>
                <a:latin typeface="Source Sans Pro" panose="020B0503030403020204" pitchFamily="34" charset="0"/>
              </a:rPr>
              <a:t>When creation of a prototype is applicable</a:t>
            </a:r>
          </a:p>
          <a:p>
            <a:pPr>
              <a:buFont typeface="Arial" panose="020B0604020202020204" pitchFamily="34" charset="0"/>
              <a:buChar char="•"/>
            </a:pPr>
            <a:r>
              <a:rPr lang="en-US" sz="3200" dirty="0">
                <a:solidFill>
                  <a:srgbClr val="222222"/>
                </a:solidFill>
                <a:highlight>
                  <a:srgbClr val="FFFF00"/>
                </a:highlight>
                <a:latin typeface="Source Sans Pro" panose="020B0503030403020204" pitchFamily="34" charset="0"/>
              </a:rPr>
              <a:t>When risk and costs evaluation is important</a:t>
            </a:r>
          </a:p>
          <a:p>
            <a:pPr>
              <a:buFont typeface="Arial" panose="020B0604020202020204" pitchFamily="34" charset="0"/>
              <a:buChar char="•"/>
            </a:pPr>
            <a:r>
              <a:rPr lang="en-US" sz="3200" dirty="0">
                <a:solidFill>
                  <a:srgbClr val="222222"/>
                </a:solidFill>
                <a:highlight>
                  <a:srgbClr val="FFFF00"/>
                </a:highlight>
                <a:latin typeface="Source Sans Pro" panose="020B0503030403020204" pitchFamily="34" charset="0"/>
              </a:rPr>
              <a:t>When requirements are unclear and complex</a:t>
            </a:r>
          </a:p>
          <a:p>
            <a:pPr>
              <a:buFont typeface="Arial" panose="020B0604020202020204" pitchFamily="34" charset="0"/>
              <a:buChar char="•"/>
            </a:pPr>
            <a:endParaRPr lang="en-US" sz="3200" dirty="0">
              <a:solidFill>
                <a:srgbClr val="222222"/>
              </a:solidFill>
              <a:highlight>
                <a:srgbClr val="FFFF00"/>
              </a:highlight>
              <a:latin typeface="Source Sans Pro" panose="020B0503030403020204" pitchFamily="34" charset="0"/>
            </a:endParaRPr>
          </a:p>
          <a:p>
            <a:pPr>
              <a:buFont typeface="Arial" panose="020B0604020202020204" pitchFamily="34" charset="0"/>
              <a:buChar char="•"/>
            </a:pPr>
            <a:r>
              <a:rPr lang="en-US" sz="3200" b="1" dirty="0">
                <a:solidFill>
                  <a:srgbClr val="002060"/>
                </a:solidFill>
                <a:latin typeface="Source Sans Pro" panose="020B0503030403020204" pitchFamily="34" charset="0"/>
              </a:rPr>
              <a:t>When changes may require at any time</a:t>
            </a:r>
          </a:p>
          <a:p>
            <a:pPr>
              <a:buFont typeface="Arial" panose="020B0604020202020204" pitchFamily="34" charset="0"/>
              <a:buChar char="•"/>
            </a:pPr>
            <a:r>
              <a:rPr lang="en-US" sz="3200" b="1" dirty="0">
                <a:solidFill>
                  <a:srgbClr val="002060"/>
                </a:solidFill>
                <a:latin typeface="Source Sans Pro" panose="020B0503030403020204" pitchFamily="34" charset="0"/>
              </a:rPr>
              <a:t>When long term project commitment is not feasible </a:t>
            </a:r>
            <a:endParaRPr lang="en-US" sz="3200" b="1" i="0" dirty="0">
              <a:solidFill>
                <a:srgbClr val="002060"/>
              </a:solidFill>
              <a:effectLst/>
              <a:latin typeface="Source Sans Pro" panose="020B0503030403020204" pitchFamily="34" charset="0"/>
            </a:endParaRPr>
          </a:p>
        </p:txBody>
      </p:sp>
    </p:spTree>
    <p:extLst>
      <p:ext uri="{BB962C8B-B14F-4D97-AF65-F5344CB8AC3E}">
        <p14:creationId xmlns:p14="http://schemas.microsoft.com/office/powerpoint/2010/main" val="740947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a:extLst>
              <a:ext uri="{FF2B5EF4-FFF2-40B4-BE49-F238E27FC236}">
                <a16:creationId xmlns:a16="http://schemas.microsoft.com/office/drawing/2014/main" id="{4CEDB906-5233-47C4-AB71-8BB96C0E2F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476" y="650450"/>
            <a:ext cx="9903495" cy="605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84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3EED7C-0706-4716-BFC2-FDF1B613BE93}"/>
              </a:ext>
            </a:extLst>
          </p:cNvPr>
          <p:cNvSpPr/>
          <p:nvPr/>
        </p:nvSpPr>
        <p:spPr>
          <a:xfrm>
            <a:off x="97015" y="0"/>
            <a:ext cx="10005773" cy="7263527"/>
          </a:xfrm>
          <a:prstGeom prst="rect">
            <a:avLst/>
          </a:prstGeom>
        </p:spPr>
        <p:txBody>
          <a:bodyPr wrap="square">
            <a:spAutoFit/>
          </a:bodyPr>
          <a:lstStyle/>
          <a:p>
            <a:pPr algn="just"/>
            <a:r>
              <a:rPr lang="en-US" sz="2800" b="1" dirty="0">
                <a:solidFill>
                  <a:srgbClr val="777777"/>
                </a:solidFill>
                <a:latin typeface="Times New Roman" panose="02020603050405020304" pitchFamily="18" charset="0"/>
              </a:rPr>
              <a:t>Example:</a:t>
            </a:r>
            <a:r>
              <a:rPr lang="en-US" sz="2800" dirty="0">
                <a:solidFill>
                  <a:srgbClr val="777777"/>
                </a:solidFill>
                <a:latin typeface="Times New Roman" panose="02020603050405020304" pitchFamily="18" charset="0"/>
              </a:rPr>
              <a:t> </a:t>
            </a:r>
            <a:r>
              <a:rPr lang="en-US" sz="2800" dirty="0">
                <a:solidFill>
                  <a:srgbClr val="777777"/>
                </a:solidFill>
                <a:highlight>
                  <a:srgbClr val="FFFF00"/>
                </a:highlight>
                <a:latin typeface="Times New Roman" panose="02020603050405020304" pitchFamily="18" charset="0"/>
              </a:rPr>
              <a:t>let as take a Example of making a website of 7 pages for any shop. </a:t>
            </a:r>
          </a:p>
          <a:p>
            <a:pPr algn="just"/>
            <a:endParaRPr lang="en-US" sz="2800" dirty="0">
              <a:solidFill>
                <a:srgbClr val="777777"/>
              </a:solidFill>
              <a:latin typeface="Times New Roman" panose="02020603050405020304" pitchFamily="18" charset="0"/>
            </a:endParaRPr>
          </a:p>
          <a:p>
            <a:pPr algn="just"/>
            <a:r>
              <a:rPr lang="en-US" sz="2800" dirty="0">
                <a:solidFill>
                  <a:srgbClr val="777777"/>
                </a:solidFill>
                <a:latin typeface="Times New Roman" panose="02020603050405020304" pitchFamily="18" charset="0"/>
              </a:rPr>
              <a:t>This is a small website which is developed </a:t>
            </a:r>
            <a:r>
              <a:rPr lang="en-US" sz="2800" b="1" dirty="0">
                <a:solidFill>
                  <a:srgbClr val="FF0000"/>
                </a:solidFill>
                <a:latin typeface="Times New Roman" panose="02020603050405020304" pitchFamily="18" charset="0"/>
              </a:rPr>
              <a:t>using a testing  model</a:t>
            </a:r>
            <a:r>
              <a:rPr lang="en-US" sz="2800" dirty="0">
                <a:solidFill>
                  <a:srgbClr val="777777"/>
                </a:solidFill>
                <a:latin typeface="Times New Roman" panose="02020603050405020304" pitchFamily="18" charset="0"/>
              </a:rPr>
              <a:t> and it require less time to developed .</a:t>
            </a:r>
            <a:endParaRPr lang="en-US" sz="2800" dirty="0">
              <a:solidFill>
                <a:srgbClr val="777777"/>
              </a:solidFill>
              <a:latin typeface="Open Sans" panose="020B0606030504020204" pitchFamily="34" charset="0"/>
            </a:endParaRPr>
          </a:p>
          <a:p>
            <a:pPr algn="just"/>
            <a:r>
              <a:rPr lang="en-US" sz="2800" dirty="0">
                <a:solidFill>
                  <a:srgbClr val="777777"/>
                </a:solidFill>
                <a:latin typeface="Times New Roman" panose="02020603050405020304" pitchFamily="18" charset="0"/>
              </a:rPr>
              <a:t>1) </a:t>
            </a:r>
            <a:r>
              <a:rPr lang="en-US" sz="2800" b="1" u="sng" dirty="0">
                <a:solidFill>
                  <a:srgbClr val="FF0000"/>
                </a:solidFill>
                <a:latin typeface="Times New Roman" panose="02020603050405020304" pitchFamily="18" charset="0"/>
              </a:rPr>
              <a:t>Requirement Gathering and analysis</a:t>
            </a:r>
            <a:r>
              <a:rPr lang="en-US" sz="2800" b="1" dirty="0">
                <a:solidFill>
                  <a:srgbClr val="FF0000"/>
                </a:solidFill>
                <a:latin typeface="Times New Roman" panose="02020603050405020304" pitchFamily="18" charset="0"/>
              </a:rPr>
              <a:t> : </a:t>
            </a:r>
          </a:p>
          <a:p>
            <a:pPr algn="just"/>
            <a:r>
              <a:rPr lang="en-US" sz="2800" dirty="0">
                <a:solidFill>
                  <a:srgbClr val="777777"/>
                </a:solidFill>
                <a:latin typeface="Times New Roman" panose="02020603050405020304" pitchFamily="18" charset="0"/>
              </a:rPr>
              <a:t>All the client requirements about the website is gathered and prepare a SRS document. Requirements like their is </a:t>
            </a:r>
          </a:p>
          <a:p>
            <a:pPr marL="457200" indent="-457200" algn="just">
              <a:buFont typeface="Arial" panose="020B0604020202020204" pitchFamily="34" charset="0"/>
              <a:buChar char="•"/>
            </a:pPr>
            <a:r>
              <a:rPr lang="en-US" sz="2800" dirty="0">
                <a:solidFill>
                  <a:srgbClr val="777777"/>
                </a:solidFill>
                <a:latin typeface="Times New Roman" panose="02020603050405020304" pitchFamily="18" charset="0"/>
              </a:rPr>
              <a:t>one registration page, </a:t>
            </a:r>
          </a:p>
          <a:p>
            <a:pPr marL="457200" indent="-457200" algn="just">
              <a:buFont typeface="Arial" panose="020B0604020202020204" pitchFamily="34" charset="0"/>
              <a:buChar char="•"/>
            </a:pPr>
            <a:r>
              <a:rPr lang="en-US" sz="2800" dirty="0">
                <a:solidFill>
                  <a:srgbClr val="777777"/>
                </a:solidFill>
                <a:latin typeface="Times New Roman" panose="02020603050405020304" pitchFamily="18" charset="0"/>
              </a:rPr>
              <a:t>one login page,</a:t>
            </a:r>
          </a:p>
          <a:p>
            <a:pPr marL="457200" indent="-457200" algn="just">
              <a:buFont typeface="Arial" panose="020B0604020202020204" pitchFamily="34" charset="0"/>
              <a:buChar char="•"/>
            </a:pPr>
            <a:r>
              <a:rPr lang="en-US" sz="2800" dirty="0">
                <a:solidFill>
                  <a:srgbClr val="777777"/>
                </a:solidFill>
                <a:latin typeface="Times New Roman" panose="02020603050405020304" pitchFamily="18" charset="0"/>
              </a:rPr>
              <a:t>user profile page, </a:t>
            </a:r>
          </a:p>
          <a:p>
            <a:pPr marL="457200" indent="-457200" algn="just">
              <a:buFont typeface="Arial" panose="020B0604020202020204" pitchFamily="34" charset="0"/>
              <a:buChar char="•"/>
            </a:pPr>
            <a:r>
              <a:rPr lang="en-US" sz="2800" dirty="0">
                <a:solidFill>
                  <a:srgbClr val="777777"/>
                </a:solidFill>
                <a:latin typeface="Times New Roman" panose="02020603050405020304" pitchFamily="18" charset="0"/>
              </a:rPr>
              <a:t>products view page, </a:t>
            </a:r>
          </a:p>
          <a:p>
            <a:pPr marL="457200" indent="-457200" algn="just">
              <a:buFont typeface="Arial" panose="020B0604020202020204" pitchFamily="34" charset="0"/>
              <a:buChar char="•"/>
            </a:pPr>
            <a:r>
              <a:rPr lang="en-US" sz="2800" dirty="0">
                <a:solidFill>
                  <a:srgbClr val="777777"/>
                </a:solidFill>
                <a:latin typeface="Times New Roman" panose="02020603050405020304" pitchFamily="18" charset="0"/>
              </a:rPr>
              <a:t>product buy, </a:t>
            </a:r>
          </a:p>
          <a:p>
            <a:pPr marL="457200" indent="-457200" algn="just">
              <a:buFont typeface="Arial" panose="020B0604020202020204" pitchFamily="34" charset="0"/>
              <a:buChar char="•"/>
            </a:pPr>
            <a:r>
              <a:rPr lang="en-US" sz="2800" dirty="0">
                <a:solidFill>
                  <a:srgbClr val="777777"/>
                </a:solidFill>
                <a:latin typeface="Times New Roman" panose="02020603050405020304" pitchFamily="18" charset="0"/>
              </a:rPr>
              <a:t>add to cart , </a:t>
            </a:r>
          </a:p>
          <a:p>
            <a:pPr marL="457200" indent="-457200" algn="just">
              <a:buFont typeface="Arial" panose="020B0604020202020204" pitchFamily="34" charset="0"/>
              <a:buChar char="•"/>
            </a:pPr>
            <a:r>
              <a:rPr lang="en-US" sz="2800" dirty="0">
                <a:solidFill>
                  <a:srgbClr val="777777"/>
                </a:solidFill>
                <a:latin typeface="Times New Roman" panose="02020603050405020304" pitchFamily="18" charset="0"/>
              </a:rPr>
              <a:t>Billing. </a:t>
            </a:r>
          </a:p>
          <a:p>
            <a:pPr algn="just"/>
            <a:r>
              <a:rPr lang="en-US" sz="2800" dirty="0">
                <a:solidFill>
                  <a:srgbClr val="777777"/>
                </a:solidFill>
                <a:latin typeface="Times New Roman" panose="02020603050405020304" pitchFamily="18" charset="0"/>
              </a:rPr>
              <a:t>All the requirements are clear, documented and well understood.</a:t>
            </a:r>
            <a:endParaRPr lang="en-US" sz="2800" dirty="0">
              <a:solidFill>
                <a:srgbClr val="777777"/>
              </a:solidFill>
              <a:latin typeface="Open Sans" panose="020B0606030504020204" pitchFamily="34" charset="0"/>
            </a:endParaRPr>
          </a:p>
          <a:p>
            <a:pPr algn="just"/>
            <a:endParaRPr lang="en-US" dirty="0">
              <a:solidFill>
                <a:srgbClr val="777777"/>
              </a:solidFill>
              <a:latin typeface="Open Sans" panose="020B0606030504020204" pitchFamily="34" charset="0"/>
            </a:endParaRPr>
          </a:p>
        </p:txBody>
      </p:sp>
    </p:spTree>
    <p:extLst>
      <p:ext uri="{BB962C8B-B14F-4D97-AF65-F5344CB8AC3E}">
        <p14:creationId xmlns:p14="http://schemas.microsoft.com/office/powerpoint/2010/main" val="462390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670320-25FF-4F00-84C6-58F595B7D603}"/>
              </a:ext>
            </a:extLst>
          </p:cNvPr>
          <p:cNvSpPr/>
          <p:nvPr/>
        </p:nvSpPr>
        <p:spPr>
          <a:xfrm>
            <a:off x="133166" y="1326679"/>
            <a:ext cx="9676659" cy="5138458"/>
          </a:xfrm>
          <a:prstGeom prst="rect">
            <a:avLst/>
          </a:prstGeom>
        </p:spPr>
        <p:txBody>
          <a:bodyPr wrap="square">
            <a:spAutoFit/>
          </a:bodyPr>
          <a:lstStyle/>
          <a:p>
            <a:pPr algn="just">
              <a:lnSpc>
                <a:spcPct val="200000"/>
              </a:lnSpc>
            </a:pPr>
            <a:r>
              <a:rPr lang="en-US" sz="2800" dirty="0">
                <a:solidFill>
                  <a:srgbClr val="777777"/>
                </a:solidFill>
                <a:latin typeface="Times New Roman" panose="02020603050405020304" pitchFamily="18" charset="0"/>
              </a:rPr>
              <a:t>3) </a:t>
            </a:r>
            <a:r>
              <a:rPr lang="en-US" sz="2800" b="1" u="sng" dirty="0">
                <a:solidFill>
                  <a:srgbClr val="FF0000"/>
                </a:solidFill>
                <a:highlight>
                  <a:srgbClr val="FFFF00"/>
                </a:highlight>
                <a:latin typeface="Times New Roman" panose="02020603050405020304" pitchFamily="18" charset="0"/>
              </a:rPr>
              <a:t>Implementation</a:t>
            </a:r>
            <a:r>
              <a:rPr lang="en-US" sz="2800" dirty="0">
                <a:solidFill>
                  <a:srgbClr val="777777"/>
                </a:solidFill>
                <a:highlight>
                  <a:srgbClr val="FFFF00"/>
                </a:highlight>
                <a:latin typeface="Times New Roman" panose="02020603050405020304" pitchFamily="18" charset="0"/>
              </a:rPr>
              <a:t> :</a:t>
            </a:r>
            <a:r>
              <a:rPr lang="en-US" sz="2800" dirty="0">
                <a:solidFill>
                  <a:srgbClr val="777777"/>
                </a:solidFill>
                <a:latin typeface="Times New Roman" panose="02020603050405020304" pitchFamily="18" charset="0"/>
              </a:rPr>
              <a:t> Once the programming language is finalized the coding starts in  Implementation phase and small units are prepare like all the pages are coded  one by one.</a:t>
            </a:r>
            <a:endParaRPr lang="en-US" sz="2800" dirty="0">
              <a:solidFill>
                <a:srgbClr val="777777"/>
              </a:solidFill>
              <a:latin typeface="Open Sans" panose="020B0606030504020204" pitchFamily="34" charset="0"/>
            </a:endParaRPr>
          </a:p>
          <a:p>
            <a:pPr algn="just">
              <a:lnSpc>
                <a:spcPct val="200000"/>
              </a:lnSpc>
            </a:pPr>
            <a:r>
              <a:rPr lang="en-US" sz="2800" dirty="0">
                <a:solidFill>
                  <a:srgbClr val="777777"/>
                </a:solidFill>
                <a:latin typeface="Times New Roman" panose="02020603050405020304" pitchFamily="18" charset="0"/>
              </a:rPr>
              <a:t>4) </a:t>
            </a:r>
            <a:r>
              <a:rPr lang="en-US" sz="2800" b="1" u="sng" dirty="0">
                <a:solidFill>
                  <a:srgbClr val="FF0000"/>
                </a:solidFill>
                <a:highlight>
                  <a:srgbClr val="FFFF00"/>
                </a:highlight>
                <a:latin typeface="Times New Roman" panose="02020603050405020304" pitchFamily="18" charset="0"/>
              </a:rPr>
              <a:t>Testing</a:t>
            </a:r>
            <a:r>
              <a:rPr lang="en-US" sz="2800" b="1" dirty="0">
                <a:solidFill>
                  <a:srgbClr val="FF0000"/>
                </a:solidFill>
                <a:highlight>
                  <a:srgbClr val="FFFF00"/>
                </a:highlight>
                <a:latin typeface="Times New Roman" panose="02020603050405020304" pitchFamily="18" charset="0"/>
              </a:rPr>
              <a:t>:</a:t>
            </a:r>
            <a:r>
              <a:rPr lang="en-US" sz="2800" dirty="0">
                <a:solidFill>
                  <a:srgbClr val="777777"/>
                </a:solidFill>
                <a:latin typeface="Times New Roman" panose="02020603050405020304" pitchFamily="18" charset="0"/>
              </a:rPr>
              <a:t> All the pages are integrated or linking with each other and performing system testing to check the functionality of the website it is according to the customer requirement or not.</a:t>
            </a:r>
            <a:endParaRPr lang="en-US" sz="2800" dirty="0">
              <a:solidFill>
                <a:srgbClr val="777777"/>
              </a:solidFill>
              <a:latin typeface="Open Sans" panose="020B0606030504020204" pitchFamily="34" charset="0"/>
            </a:endParaRPr>
          </a:p>
        </p:txBody>
      </p:sp>
      <p:sp>
        <p:nvSpPr>
          <p:cNvPr id="3" name="Rectangle 2">
            <a:extLst>
              <a:ext uri="{FF2B5EF4-FFF2-40B4-BE49-F238E27FC236}">
                <a16:creationId xmlns:a16="http://schemas.microsoft.com/office/drawing/2014/main" id="{BF6550CB-BFF7-46C5-9AE1-6BE96903B56B}"/>
              </a:ext>
            </a:extLst>
          </p:cNvPr>
          <p:cNvSpPr/>
          <p:nvPr/>
        </p:nvSpPr>
        <p:spPr>
          <a:xfrm>
            <a:off x="216024" y="277401"/>
            <a:ext cx="9487270" cy="1384995"/>
          </a:xfrm>
          <a:prstGeom prst="rect">
            <a:avLst/>
          </a:prstGeom>
        </p:spPr>
        <p:txBody>
          <a:bodyPr wrap="square">
            <a:spAutoFit/>
          </a:bodyPr>
          <a:lstStyle/>
          <a:p>
            <a:pPr algn="just"/>
            <a:r>
              <a:rPr lang="en-US" dirty="0">
                <a:solidFill>
                  <a:srgbClr val="777777"/>
                </a:solidFill>
                <a:latin typeface="Times New Roman" panose="02020603050405020304" pitchFamily="18" charset="0"/>
              </a:rPr>
              <a:t>2)</a:t>
            </a:r>
            <a:r>
              <a:rPr lang="en-US" dirty="0">
                <a:solidFill>
                  <a:srgbClr val="777777"/>
                </a:solidFill>
                <a:latin typeface="Open Sans" panose="020B0606030504020204" pitchFamily="34" charset="0"/>
              </a:rPr>
              <a:t> </a:t>
            </a:r>
            <a:r>
              <a:rPr lang="en-US" sz="2800" b="1" u="sng" dirty="0">
                <a:solidFill>
                  <a:srgbClr val="FF0000"/>
                </a:solidFill>
                <a:highlight>
                  <a:srgbClr val="FFFF00"/>
                </a:highlight>
                <a:latin typeface="Times New Roman" panose="02020603050405020304" pitchFamily="18" charset="0"/>
              </a:rPr>
              <a:t>System Design</a:t>
            </a:r>
            <a:r>
              <a:rPr lang="en-US" sz="2800" u="sng" dirty="0">
                <a:solidFill>
                  <a:srgbClr val="777777"/>
                </a:solidFill>
                <a:highlight>
                  <a:srgbClr val="FFFF00"/>
                </a:highlight>
                <a:latin typeface="Open Sans" panose="020B0606030504020204" pitchFamily="34" charset="0"/>
              </a:rPr>
              <a:t> </a:t>
            </a:r>
            <a:r>
              <a:rPr lang="en-US" sz="2800" dirty="0">
                <a:solidFill>
                  <a:srgbClr val="777777"/>
                </a:solidFill>
                <a:highlight>
                  <a:srgbClr val="FFFF00"/>
                </a:highlight>
                <a:latin typeface="Times New Roman" panose="02020603050405020304" pitchFamily="18" charset="0"/>
              </a:rPr>
              <a:t>:</a:t>
            </a:r>
            <a:r>
              <a:rPr lang="en-US" sz="2800" dirty="0">
                <a:solidFill>
                  <a:srgbClr val="777777"/>
                </a:solidFill>
                <a:latin typeface="Times New Roman" panose="02020603050405020304" pitchFamily="18" charset="0"/>
              </a:rPr>
              <a:t> what type of programming language php, java or </a:t>
            </a:r>
            <a:r>
              <a:rPr lang="en-US" sz="2800" dirty="0" err="1">
                <a:solidFill>
                  <a:srgbClr val="777777"/>
                </a:solidFill>
                <a:latin typeface="Times New Roman" panose="02020603050405020304" pitchFamily="18" charset="0"/>
              </a:rPr>
              <a:t>.net</a:t>
            </a:r>
            <a:r>
              <a:rPr lang="en-US" sz="2800" dirty="0">
                <a:solidFill>
                  <a:srgbClr val="777777"/>
                </a:solidFill>
                <a:latin typeface="Times New Roman" panose="02020603050405020304" pitchFamily="18" charset="0"/>
              </a:rPr>
              <a:t> or what type of database is used to develop the website is planned in this phase.</a:t>
            </a:r>
          </a:p>
        </p:txBody>
      </p:sp>
    </p:spTree>
    <p:extLst>
      <p:ext uri="{BB962C8B-B14F-4D97-AF65-F5344CB8AC3E}">
        <p14:creationId xmlns:p14="http://schemas.microsoft.com/office/powerpoint/2010/main" val="2655168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7DC919-EF95-4C05-94C0-8E56DF55A63A}"/>
              </a:ext>
            </a:extLst>
          </p:cNvPr>
          <p:cNvSpPr/>
          <p:nvPr/>
        </p:nvSpPr>
        <p:spPr>
          <a:xfrm>
            <a:off x="100613" y="168675"/>
            <a:ext cx="9034509" cy="2246769"/>
          </a:xfrm>
          <a:prstGeom prst="rect">
            <a:avLst/>
          </a:prstGeom>
        </p:spPr>
        <p:txBody>
          <a:bodyPr wrap="square">
            <a:spAutoFit/>
          </a:bodyPr>
          <a:lstStyle/>
          <a:p>
            <a:pPr algn="just"/>
            <a:r>
              <a:rPr lang="en-US" sz="2800" dirty="0">
                <a:solidFill>
                  <a:srgbClr val="777777"/>
                </a:solidFill>
                <a:latin typeface="Times New Roman" panose="02020603050405020304" pitchFamily="18" charset="0"/>
              </a:rPr>
              <a:t>5)</a:t>
            </a:r>
            <a:r>
              <a:rPr lang="en-US" sz="2800" dirty="0">
                <a:solidFill>
                  <a:srgbClr val="777777"/>
                </a:solidFill>
                <a:latin typeface="Open Sans" panose="020B0606030504020204" pitchFamily="34" charset="0"/>
              </a:rPr>
              <a:t> </a:t>
            </a:r>
            <a:r>
              <a:rPr lang="en-US" sz="2800" b="1" u="sng" dirty="0" err="1">
                <a:solidFill>
                  <a:srgbClr val="FF0000"/>
                </a:solidFill>
                <a:latin typeface="Times New Roman" panose="02020603050405020304" pitchFamily="18" charset="0"/>
              </a:rPr>
              <a:t>Deployment</a:t>
            </a:r>
            <a:r>
              <a:rPr lang="en-US" sz="2800" dirty="0" err="1">
                <a:solidFill>
                  <a:srgbClr val="777777"/>
                </a:solidFill>
                <a:latin typeface="Times New Roman" panose="02020603050405020304" pitchFamily="18" charset="0"/>
              </a:rPr>
              <a:t>:Once</a:t>
            </a:r>
            <a:r>
              <a:rPr lang="en-US" sz="2800" dirty="0">
                <a:solidFill>
                  <a:srgbClr val="777777"/>
                </a:solidFill>
                <a:latin typeface="Times New Roman" panose="02020603050405020304" pitchFamily="18" charset="0"/>
              </a:rPr>
              <a:t> the website is completed it is deployed in the customer system for the acceptance .</a:t>
            </a:r>
          </a:p>
          <a:p>
            <a:pPr algn="just"/>
            <a:endParaRPr lang="en-US" sz="2800" dirty="0">
              <a:solidFill>
                <a:srgbClr val="777777"/>
              </a:solidFill>
              <a:latin typeface="Open Sans" panose="020B0606030504020204" pitchFamily="34" charset="0"/>
            </a:endParaRPr>
          </a:p>
          <a:p>
            <a:pPr algn="just"/>
            <a:r>
              <a:rPr lang="en-US" sz="2800" dirty="0">
                <a:solidFill>
                  <a:srgbClr val="777777"/>
                </a:solidFill>
                <a:latin typeface="Times New Roman" panose="02020603050405020304" pitchFamily="18" charset="0"/>
              </a:rPr>
              <a:t>6)</a:t>
            </a:r>
            <a:r>
              <a:rPr lang="en-US" sz="2800" dirty="0">
                <a:solidFill>
                  <a:srgbClr val="777777"/>
                </a:solidFill>
                <a:latin typeface="Open Sans" panose="020B0606030504020204" pitchFamily="34" charset="0"/>
              </a:rPr>
              <a:t> </a:t>
            </a:r>
            <a:r>
              <a:rPr lang="en-US" sz="2800" b="1" u="sng" dirty="0">
                <a:solidFill>
                  <a:srgbClr val="FF0000"/>
                </a:solidFill>
                <a:latin typeface="Times New Roman" panose="02020603050405020304" pitchFamily="18" charset="0"/>
              </a:rPr>
              <a:t>Maintenance:</a:t>
            </a:r>
            <a:r>
              <a:rPr lang="en-US" sz="2800" dirty="0">
                <a:solidFill>
                  <a:srgbClr val="777777"/>
                </a:solidFill>
                <a:latin typeface="Times New Roman" panose="02020603050405020304" pitchFamily="18" charset="0"/>
              </a:rPr>
              <a:t> If any issue comes after deploying the website then patches are released to resolve those issues.</a:t>
            </a:r>
            <a:endParaRPr lang="en-US" sz="2800" dirty="0">
              <a:solidFill>
                <a:srgbClr val="777777"/>
              </a:solidFill>
              <a:latin typeface="Open Sans" panose="020B0606030504020204" pitchFamily="34" charset="0"/>
            </a:endParaRPr>
          </a:p>
        </p:txBody>
      </p:sp>
      <p:sp>
        <p:nvSpPr>
          <p:cNvPr id="3" name="Rectangle 2">
            <a:extLst>
              <a:ext uri="{FF2B5EF4-FFF2-40B4-BE49-F238E27FC236}">
                <a16:creationId xmlns:a16="http://schemas.microsoft.com/office/drawing/2014/main" id="{415809CC-3705-4820-A2D0-20A0E6E22D93}"/>
              </a:ext>
            </a:extLst>
          </p:cNvPr>
          <p:cNvSpPr/>
          <p:nvPr/>
        </p:nvSpPr>
        <p:spPr>
          <a:xfrm>
            <a:off x="100614" y="3165284"/>
            <a:ext cx="9505026" cy="3539430"/>
          </a:xfrm>
          <a:prstGeom prst="rect">
            <a:avLst/>
          </a:prstGeom>
        </p:spPr>
        <p:txBody>
          <a:bodyPr wrap="square">
            <a:spAutoFit/>
          </a:bodyPr>
          <a:lstStyle/>
          <a:p>
            <a:r>
              <a:rPr lang="en-US" sz="3200" b="1" u="sng" dirty="0">
                <a:solidFill>
                  <a:srgbClr val="FF0000"/>
                </a:solidFill>
                <a:highlight>
                  <a:srgbClr val="FFFF00"/>
                </a:highlight>
                <a:latin typeface="Times New Roman" panose="02020603050405020304" pitchFamily="18" charset="0"/>
              </a:rPr>
              <a:t>Example:</a:t>
            </a:r>
            <a:r>
              <a:rPr lang="en-US" sz="3200" dirty="0">
                <a:solidFill>
                  <a:srgbClr val="777777"/>
                </a:solidFill>
                <a:latin typeface="Times New Roman" panose="02020603050405020304" pitchFamily="18" charset="0"/>
              </a:rPr>
              <a:t> Let as take a Example for making a website for shopping mall which contains many shops. </a:t>
            </a:r>
          </a:p>
          <a:p>
            <a:r>
              <a:rPr lang="en-US" sz="3200" dirty="0">
                <a:solidFill>
                  <a:srgbClr val="777777"/>
                </a:solidFill>
                <a:latin typeface="Times New Roman" panose="02020603050405020304" pitchFamily="18" charset="0"/>
              </a:rPr>
              <a:t>Making a website for a shopping mall is not a easy task because it require lots of time. It is also not possible to gather all the requirements of all the shops at once . </a:t>
            </a:r>
          </a:p>
          <a:p>
            <a:r>
              <a:rPr lang="en-US" sz="3200" dirty="0">
                <a:solidFill>
                  <a:srgbClr val="777777"/>
                </a:solidFill>
                <a:latin typeface="Times New Roman" panose="02020603050405020304" pitchFamily="18" charset="0"/>
              </a:rPr>
              <a:t>So developing a Website for a mall the </a:t>
            </a:r>
            <a:r>
              <a:rPr lang="en-US" sz="3200" dirty="0">
                <a:solidFill>
                  <a:srgbClr val="777777"/>
                </a:solidFill>
                <a:highlight>
                  <a:srgbClr val="FFFF00"/>
                </a:highlight>
                <a:latin typeface="Times New Roman" panose="02020603050405020304" pitchFamily="18" charset="0"/>
              </a:rPr>
              <a:t>waterfall model is not appropriate.</a:t>
            </a:r>
            <a:endParaRPr lang="en-IN" sz="3200" dirty="0">
              <a:highlight>
                <a:srgbClr val="FFFF00"/>
              </a:highlight>
            </a:endParaRPr>
          </a:p>
        </p:txBody>
      </p:sp>
    </p:spTree>
    <p:extLst>
      <p:ext uri="{BB962C8B-B14F-4D97-AF65-F5344CB8AC3E}">
        <p14:creationId xmlns:p14="http://schemas.microsoft.com/office/powerpoint/2010/main" val="2653293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171376-DEC9-495A-ADF5-30D13A4E7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881" y="150919"/>
            <a:ext cx="6835804" cy="649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93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900960-925F-4F0E-8A94-12CEB881518F}"/>
              </a:ext>
            </a:extLst>
          </p:cNvPr>
          <p:cNvSpPr/>
          <p:nvPr/>
        </p:nvSpPr>
        <p:spPr>
          <a:xfrm>
            <a:off x="276520" y="409769"/>
            <a:ext cx="6096000" cy="1015663"/>
          </a:xfrm>
          <a:prstGeom prst="rect">
            <a:avLst/>
          </a:prstGeom>
        </p:spPr>
        <p:txBody>
          <a:bodyPr>
            <a:spAutoFit/>
          </a:bodyPr>
          <a:lstStyle/>
          <a:p>
            <a:r>
              <a:rPr lang="en-US" sz="2800" dirty="0">
                <a:solidFill>
                  <a:srgbClr val="3A3A3A"/>
                </a:solidFill>
                <a:latin typeface="Work Sans"/>
              </a:rPr>
              <a:t>Real-life scenario Examples for QA/QC</a:t>
            </a:r>
          </a:p>
          <a:p>
            <a:r>
              <a:rPr lang="en-US" sz="3200" b="1" dirty="0">
                <a:solidFill>
                  <a:srgbClr val="FF6600"/>
                </a:solidFill>
                <a:latin typeface="Work Sans"/>
              </a:rPr>
              <a:t>QA Example:</a:t>
            </a:r>
            <a:endParaRPr lang="en-US" sz="3200" b="0" i="0" dirty="0">
              <a:solidFill>
                <a:srgbClr val="3A3A3A"/>
              </a:solidFill>
              <a:effectLst/>
              <a:latin typeface="Work Sans"/>
            </a:endParaRPr>
          </a:p>
        </p:txBody>
      </p:sp>
      <p:sp>
        <p:nvSpPr>
          <p:cNvPr id="3" name="Rectangle 2">
            <a:extLst>
              <a:ext uri="{FF2B5EF4-FFF2-40B4-BE49-F238E27FC236}">
                <a16:creationId xmlns:a16="http://schemas.microsoft.com/office/drawing/2014/main" id="{8E0556E7-F3E1-4550-B322-69717ACB50D0}"/>
              </a:ext>
            </a:extLst>
          </p:cNvPr>
          <p:cNvSpPr/>
          <p:nvPr/>
        </p:nvSpPr>
        <p:spPr>
          <a:xfrm>
            <a:off x="197963" y="1855021"/>
            <a:ext cx="10020693" cy="3894015"/>
          </a:xfrm>
          <a:prstGeom prst="rect">
            <a:avLst/>
          </a:prstGeom>
        </p:spPr>
        <p:txBody>
          <a:bodyPr wrap="square">
            <a:spAutoFit/>
          </a:bodyPr>
          <a:lstStyle/>
          <a:p>
            <a:pPr>
              <a:lnSpc>
                <a:spcPct val="200000"/>
              </a:lnSpc>
            </a:pPr>
            <a:r>
              <a:rPr lang="en-US" sz="3200" dirty="0">
                <a:solidFill>
                  <a:srgbClr val="3A3A3A"/>
                </a:solidFill>
                <a:latin typeface="Work Sans"/>
              </a:rPr>
              <a:t>Suppose a team has to work on completely new technology for an upcoming project. Team members are new to technology. So, we need to create a plan for getting the team members trained in the new technology.</a:t>
            </a:r>
          </a:p>
        </p:txBody>
      </p:sp>
    </p:spTree>
    <p:extLst>
      <p:ext uri="{BB962C8B-B14F-4D97-AF65-F5344CB8AC3E}">
        <p14:creationId xmlns:p14="http://schemas.microsoft.com/office/powerpoint/2010/main" val="1216797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738B5B-2CFE-4E1F-AEC9-C3FD41FD223D}"/>
              </a:ext>
            </a:extLst>
          </p:cNvPr>
          <p:cNvSpPr/>
          <p:nvPr/>
        </p:nvSpPr>
        <p:spPr>
          <a:xfrm>
            <a:off x="-62144" y="343050"/>
            <a:ext cx="11452194" cy="5676682"/>
          </a:xfrm>
          <a:prstGeom prst="rect">
            <a:avLst/>
          </a:prstGeom>
        </p:spPr>
        <p:txBody>
          <a:bodyPr wrap="square">
            <a:spAutoFit/>
          </a:bodyPr>
          <a:lstStyle/>
          <a:p>
            <a:r>
              <a:rPr lang="en-US" sz="3200" b="1" dirty="0">
                <a:solidFill>
                  <a:srgbClr val="333333"/>
                </a:solidFill>
                <a:highlight>
                  <a:srgbClr val="FFFF00"/>
                </a:highlight>
                <a:latin typeface="open sans" panose="020B0606030504020204" pitchFamily="34" charset="0"/>
              </a:rPr>
              <a:t>Consider a scenario: </a:t>
            </a:r>
            <a:r>
              <a:rPr lang="en-US" sz="3200" b="1" dirty="0" err="1">
                <a:solidFill>
                  <a:srgbClr val="333333"/>
                </a:solidFill>
                <a:highlight>
                  <a:srgbClr val="FFFF00"/>
                </a:highlight>
                <a:latin typeface="open sans" panose="020B0606030504020204" pitchFamily="34" charset="0"/>
              </a:rPr>
              <a:t>Eg</a:t>
            </a:r>
            <a:r>
              <a:rPr lang="en-US" sz="3200" b="1" dirty="0">
                <a:solidFill>
                  <a:srgbClr val="333333"/>
                </a:solidFill>
                <a:highlight>
                  <a:srgbClr val="FFFF00"/>
                </a:highlight>
                <a:latin typeface="open sans" panose="020B0606030504020204" pitchFamily="34" charset="0"/>
              </a:rPr>
              <a:t>…………………………</a:t>
            </a:r>
            <a:endParaRPr lang="en-US" sz="3200" dirty="0">
              <a:solidFill>
                <a:srgbClr val="333333"/>
              </a:solidFill>
              <a:highlight>
                <a:srgbClr val="FFFF00"/>
              </a:highlight>
              <a:latin typeface="open sans" panose="020B0606030504020204" pitchFamily="34" charset="0"/>
            </a:endParaRPr>
          </a:p>
          <a:p>
            <a:pPr>
              <a:lnSpc>
                <a:spcPct val="150000"/>
              </a:lnSpc>
              <a:buFont typeface="Arial" panose="020B0604020202020204" pitchFamily="34" charset="0"/>
              <a:buChar char="•"/>
            </a:pPr>
            <a:r>
              <a:rPr lang="en-US" sz="3200" dirty="0">
                <a:solidFill>
                  <a:srgbClr val="333333"/>
                </a:solidFill>
                <a:latin typeface="open sans" panose="020B0606030504020204" pitchFamily="34" charset="0"/>
              </a:rPr>
              <a:t>Requirements of the complete system are clearly defined and understood.</a:t>
            </a:r>
          </a:p>
          <a:p>
            <a:pPr>
              <a:lnSpc>
                <a:spcPct val="150000"/>
              </a:lnSpc>
              <a:buFont typeface="Arial" panose="020B0604020202020204" pitchFamily="34" charset="0"/>
              <a:buChar char="•"/>
            </a:pPr>
            <a:r>
              <a:rPr lang="en-US" sz="3200" dirty="0">
                <a:solidFill>
                  <a:srgbClr val="333333"/>
                </a:solidFill>
                <a:latin typeface="open sans" panose="020B0606030504020204" pitchFamily="34" charset="0"/>
              </a:rPr>
              <a:t>Some details may evolve with time.</a:t>
            </a:r>
          </a:p>
          <a:p>
            <a:pPr>
              <a:lnSpc>
                <a:spcPct val="150000"/>
              </a:lnSpc>
              <a:buFont typeface="Arial" panose="020B0604020202020204" pitchFamily="34" charset="0"/>
              <a:buChar char="•"/>
            </a:pPr>
            <a:r>
              <a:rPr lang="en-US" sz="3200" dirty="0">
                <a:solidFill>
                  <a:srgbClr val="333333"/>
                </a:solidFill>
                <a:latin typeface="open sans" panose="020B0606030504020204" pitchFamily="34" charset="0"/>
              </a:rPr>
              <a:t>Need to get a product to the market early.</a:t>
            </a:r>
          </a:p>
          <a:p>
            <a:pPr>
              <a:lnSpc>
                <a:spcPct val="150000"/>
              </a:lnSpc>
              <a:buFont typeface="Arial" panose="020B0604020202020204" pitchFamily="34" charset="0"/>
              <a:buChar char="•"/>
            </a:pPr>
            <a:r>
              <a:rPr lang="en-US" sz="3200" dirty="0">
                <a:solidFill>
                  <a:srgbClr val="333333"/>
                </a:solidFill>
                <a:latin typeface="open sans" panose="020B0606030504020204" pitchFamily="34" charset="0"/>
              </a:rPr>
              <a:t>A new technology is being used</a:t>
            </a:r>
          </a:p>
          <a:p>
            <a:pPr>
              <a:lnSpc>
                <a:spcPct val="150000"/>
              </a:lnSpc>
              <a:buFont typeface="Arial" panose="020B0604020202020204" pitchFamily="34" charset="0"/>
              <a:buChar char="•"/>
            </a:pPr>
            <a:r>
              <a:rPr lang="en-US" sz="3200" dirty="0">
                <a:solidFill>
                  <a:srgbClr val="333333"/>
                </a:solidFill>
                <a:latin typeface="open sans" panose="020B0606030504020204" pitchFamily="34" charset="0"/>
              </a:rPr>
              <a:t>Resources with needed skill set are not available</a:t>
            </a:r>
          </a:p>
          <a:p>
            <a:pPr>
              <a:lnSpc>
                <a:spcPct val="150000"/>
              </a:lnSpc>
              <a:buFont typeface="Arial" panose="020B0604020202020204" pitchFamily="34" charset="0"/>
              <a:buChar char="•"/>
            </a:pPr>
            <a:r>
              <a:rPr lang="en-US" sz="3200" dirty="0">
                <a:solidFill>
                  <a:srgbClr val="333333"/>
                </a:solidFill>
                <a:latin typeface="open sans" panose="020B0606030504020204" pitchFamily="34" charset="0"/>
              </a:rPr>
              <a:t>There are some high risk features and goals.</a:t>
            </a:r>
            <a:endParaRPr lang="en-US" sz="3200" b="0" i="0" dirty="0">
              <a:solidFill>
                <a:srgbClr val="333333"/>
              </a:solidFill>
              <a:effectLst/>
              <a:latin typeface="open sans" panose="020B0606030504020204" pitchFamily="34" charset="0"/>
            </a:endParaRPr>
          </a:p>
        </p:txBody>
      </p:sp>
    </p:spTree>
    <p:extLst>
      <p:ext uri="{BB962C8B-B14F-4D97-AF65-F5344CB8AC3E}">
        <p14:creationId xmlns:p14="http://schemas.microsoft.com/office/powerpoint/2010/main" val="3760313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ncremental lifecycle model in software testing">
            <a:extLst>
              <a:ext uri="{FF2B5EF4-FFF2-40B4-BE49-F238E27FC236}">
                <a16:creationId xmlns:a16="http://schemas.microsoft.com/office/drawing/2014/main" id="{8AA987B0-FB32-4578-8C25-7337E6E3D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04" y="381739"/>
            <a:ext cx="8972438" cy="5965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584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A1400-7170-45A9-9365-B158247B95E5}"/>
              </a:ext>
            </a:extLst>
          </p:cNvPr>
          <p:cNvSpPr/>
          <p:nvPr/>
        </p:nvSpPr>
        <p:spPr>
          <a:xfrm>
            <a:off x="257453" y="440664"/>
            <a:ext cx="10715347" cy="6678751"/>
          </a:xfrm>
          <a:prstGeom prst="rect">
            <a:avLst/>
          </a:prstGeom>
        </p:spPr>
        <p:txBody>
          <a:bodyPr wrap="square">
            <a:spAutoFit/>
          </a:bodyPr>
          <a:lstStyle/>
          <a:p>
            <a:r>
              <a:rPr lang="en-US" sz="3200" dirty="0">
                <a:solidFill>
                  <a:srgbClr val="FF0000"/>
                </a:solidFill>
                <a:highlight>
                  <a:srgbClr val="FFFF00"/>
                </a:highlight>
                <a:latin typeface="Avenir LT Std"/>
              </a:rPr>
              <a:t>Consider a Scenario</a:t>
            </a:r>
            <a:r>
              <a:rPr lang="en-US" sz="3200" dirty="0">
                <a:solidFill>
                  <a:srgbClr val="000000"/>
                </a:solidFill>
                <a:latin typeface="Avenir LT Std"/>
              </a:rPr>
              <a:t>:</a:t>
            </a:r>
          </a:p>
          <a:p>
            <a:pPr>
              <a:buFont typeface="+mj-lt"/>
              <a:buAutoNum type="arabicPeriod"/>
            </a:pPr>
            <a:r>
              <a:rPr lang="en-US" sz="3200" dirty="0">
                <a:solidFill>
                  <a:srgbClr val="000000"/>
                </a:solidFill>
                <a:latin typeface="Avenir LT Std"/>
              </a:rPr>
              <a:t>Establish few initial requirements</a:t>
            </a:r>
          </a:p>
          <a:p>
            <a:pPr>
              <a:buFont typeface="+mj-lt"/>
              <a:buAutoNum type="arabicPeriod"/>
            </a:pPr>
            <a:r>
              <a:rPr lang="en-US" sz="3200" dirty="0">
                <a:solidFill>
                  <a:srgbClr val="000000"/>
                </a:solidFill>
                <a:latin typeface="Avenir LT Std"/>
              </a:rPr>
              <a:t>Design</a:t>
            </a:r>
          </a:p>
          <a:p>
            <a:pPr>
              <a:buFont typeface="+mj-lt"/>
              <a:buAutoNum type="arabicPeriod"/>
            </a:pPr>
            <a:r>
              <a:rPr lang="en-US" sz="3200" dirty="0">
                <a:solidFill>
                  <a:srgbClr val="000000"/>
                </a:solidFill>
                <a:latin typeface="Avenir LT Std"/>
              </a:rPr>
              <a:t>Develop</a:t>
            </a:r>
          </a:p>
          <a:p>
            <a:pPr>
              <a:buFont typeface="+mj-lt"/>
              <a:buAutoNum type="arabicPeriod"/>
            </a:pPr>
            <a:r>
              <a:rPr lang="en-US" sz="3200" dirty="0">
                <a:solidFill>
                  <a:srgbClr val="000000"/>
                </a:solidFill>
                <a:latin typeface="Avenir LT Std"/>
              </a:rPr>
              <a:t>Test</a:t>
            </a:r>
          </a:p>
          <a:p>
            <a:pPr>
              <a:buFont typeface="+mj-lt"/>
              <a:buAutoNum type="arabicPeriod"/>
            </a:pPr>
            <a:r>
              <a:rPr lang="en-US" sz="3200" dirty="0">
                <a:solidFill>
                  <a:srgbClr val="000000"/>
                </a:solidFill>
                <a:latin typeface="Avenir LT Std"/>
              </a:rPr>
              <a:t>Deploy</a:t>
            </a:r>
          </a:p>
          <a:p>
            <a:pPr>
              <a:buFont typeface="+mj-lt"/>
              <a:buAutoNum type="arabicPeriod"/>
            </a:pPr>
            <a:r>
              <a:rPr lang="en-US" sz="3200" dirty="0">
                <a:solidFill>
                  <a:srgbClr val="000000"/>
                </a:solidFill>
                <a:latin typeface="Avenir LT Std"/>
              </a:rPr>
              <a:t>Evaluate the resulting micro outcome (</a:t>
            </a:r>
            <a:r>
              <a:rPr lang="en-US" sz="3200" dirty="0" err="1">
                <a:solidFill>
                  <a:srgbClr val="000000"/>
                </a:solidFill>
                <a:latin typeface="Avenir LT Std"/>
              </a:rPr>
              <a:t>ie</a:t>
            </a:r>
            <a:r>
              <a:rPr lang="en-US" sz="3200" dirty="0">
                <a:solidFill>
                  <a:srgbClr val="000000"/>
                </a:solidFill>
                <a:latin typeface="Avenir LT Std"/>
              </a:rPr>
              <a:t> a product feature)</a:t>
            </a:r>
          </a:p>
          <a:p>
            <a:pPr>
              <a:buFont typeface="+mj-lt"/>
              <a:buAutoNum type="arabicPeriod"/>
            </a:pPr>
            <a:r>
              <a:rPr lang="en-US" sz="3200" dirty="0">
                <a:solidFill>
                  <a:srgbClr val="000000"/>
                </a:solidFill>
                <a:latin typeface="Avenir LT Std"/>
              </a:rPr>
              <a:t>Collect feedback on what’s been presented thus far</a:t>
            </a:r>
          </a:p>
          <a:p>
            <a:pPr>
              <a:buFont typeface="+mj-lt"/>
              <a:buAutoNum type="arabicPeriod"/>
            </a:pPr>
            <a:r>
              <a:rPr lang="en-US" sz="3200" dirty="0">
                <a:solidFill>
                  <a:srgbClr val="000000"/>
                </a:solidFill>
                <a:latin typeface="Avenir LT Std"/>
              </a:rPr>
              <a:t>Establish new requirements for next sprint based on feedback &amp; repeat the micro outcome cycles until you achieve the final desired product</a:t>
            </a:r>
          </a:p>
          <a:p>
            <a:endParaRPr lang="en-US" dirty="0"/>
          </a:p>
          <a:p>
            <a:r>
              <a:rPr lang="en-US" sz="3200" dirty="0" err="1">
                <a:solidFill>
                  <a:srgbClr val="FF0000"/>
                </a:solidFill>
              </a:rPr>
              <a:t>Eg</a:t>
            </a:r>
            <a:r>
              <a:rPr lang="en-US" sz="3200" dirty="0">
                <a:solidFill>
                  <a:srgbClr val="FF0000"/>
                </a:solidFill>
              </a:rPr>
              <a:t>………………………………………………</a:t>
            </a:r>
            <a:br>
              <a:rPr lang="en-US" dirty="0"/>
            </a:br>
            <a:r>
              <a:rPr lang="en-US" dirty="0"/>
              <a:t>                                                                                                                                                                                              </a:t>
            </a:r>
            <a:endParaRPr lang="en-IN" sz="800" dirty="0"/>
          </a:p>
        </p:txBody>
      </p:sp>
    </p:spTree>
    <p:extLst>
      <p:ext uri="{BB962C8B-B14F-4D97-AF65-F5344CB8AC3E}">
        <p14:creationId xmlns:p14="http://schemas.microsoft.com/office/powerpoint/2010/main" val="39963476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 vs agile: agile development methodology">
            <a:extLst>
              <a:ext uri="{FF2B5EF4-FFF2-40B4-BE49-F238E27FC236}">
                <a16:creationId xmlns:a16="http://schemas.microsoft.com/office/drawing/2014/main" id="{3E8E3039-DE90-417E-9EE2-96BE998E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716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1441E1-E55B-4CA8-AF9B-FCF0D71AA149}"/>
              </a:ext>
            </a:extLst>
          </p:cNvPr>
          <p:cNvSpPr/>
          <p:nvPr/>
        </p:nvSpPr>
        <p:spPr>
          <a:xfrm>
            <a:off x="229339" y="0"/>
            <a:ext cx="10743461" cy="7123232"/>
          </a:xfrm>
          <a:prstGeom prst="rect">
            <a:avLst/>
          </a:prstGeom>
        </p:spPr>
        <p:txBody>
          <a:bodyPr wrap="square">
            <a:spAutoFit/>
          </a:bodyPr>
          <a:lstStyle/>
          <a:p>
            <a:r>
              <a:rPr lang="en-US" b="1" dirty="0">
                <a:solidFill>
                  <a:srgbClr val="FF0000"/>
                </a:solidFill>
                <a:highlight>
                  <a:srgbClr val="FFFF00"/>
                </a:highlight>
                <a:latin typeface="Open Sans" panose="020B0606030504020204" pitchFamily="34" charset="0"/>
              </a:rPr>
              <a:t>What Projects Are a Better Fit for Agile</a:t>
            </a:r>
            <a:r>
              <a:rPr lang="en-US" b="1" dirty="0">
                <a:solidFill>
                  <a:srgbClr val="4D4D4D"/>
                </a:solidFill>
                <a:latin typeface="Open Sans" panose="020B0606030504020204" pitchFamily="34" charset="0"/>
              </a:rPr>
              <a:t>?</a:t>
            </a:r>
          </a:p>
          <a:p>
            <a:r>
              <a:rPr lang="en-US" sz="3200" dirty="0">
                <a:solidFill>
                  <a:srgbClr val="222222"/>
                </a:solidFill>
                <a:latin typeface="Open Sans" panose="020B0606030504020204" pitchFamily="34" charset="0"/>
              </a:rPr>
              <a:t>There are several factors that can make a project a better fit for agile over waterfall. These include:</a:t>
            </a:r>
          </a:p>
          <a:p>
            <a:pPr>
              <a:lnSpc>
                <a:spcPct val="200000"/>
              </a:lnSpc>
              <a:buFont typeface="Arial" panose="020B0604020202020204" pitchFamily="34" charset="0"/>
              <a:buChar char="•"/>
            </a:pPr>
            <a:r>
              <a:rPr lang="en-US" sz="3200" dirty="0">
                <a:solidFill>
                  <a:srgbClr val="222222"/>
                </a:solidFill>
                <a:latin typeface="Open Sans" panose="020B0606030504020204" pitchFamily="34" charset="0"/>
              </a:rPr>
              <a:t>Unclear requirements/deliverables</a:t>
            </a:r>
          </a:p>
          <a:p>
            <a:pPr>
              <a:lnSpc>
                <a:spcPct val="200000"/>
              </a:lnSpc>
              <a:buFont typeface="Arial" panose="020B0604020202020204" pitchFamily="34" charset="0"/>
              <a:buChar char="•"/>
            </a:pPr>
            <a:r>
              <a:rPr lang="en-US" sz="3200" dirty="0">
                <a:solidFill>
                  <a:srgbClr val="222222"/>
                </a:solidFill>
                <a:latin typeface="Open Sans" panose="020B0606030504020204" pitchFamily="34" charset="0"/>
              </a:rPr>
              <a:t>Level of participation/input from customers</a:t>
            </a:r>
          </a:p>
          <a:p>
            <a:pPr>
              <a:lnSpc>
                <a:spcPct val="200000"/>
              </a:lnSpc>
              <a:buFont typeface="Arial" panose="020B0604020202020204" pitchFamily="34" charset="0"/>
              <a:buChar char="•"/>
            </a:pPr>
            <a:r>
              <a:rPr lang="en-US" sz="3200" dirty="0">
                <a:solidFill>
                  <a:srgbClr val="222222"/>
                </a:solidFill>
                <a:latin typeface="Open Sans" panose="020B0606030504020204" pitchFamily="34" charset="0"/>
              </a:rPr>
              <a:t>Cost of change is minimal</a:t>
            </a:r>
          </a:p>
          <a:p>
            <a:pPr>
              <a:lnSpc>
                <a:spcPct val="200000"/>
              </a:lnSpc>
              <a:buFont typeface="Arial" panose="020B0604020202020204" pitchFamily="34" charset="0"/>
              <a:buChar char="•"/>
            </a:pPr>
            <a:r>
              <a:rPr lang="en-US" sz="3200" dirty="0">
                <a:solidFill>
                  <a:srgbClr val="222222"/>
                </a:solidFill>
                <a:latin typeface="Open Sans" panose="020B0606030504020204" pitchFamily="34" charset="0"/>
              </a:rPr>
              <a:t>Emphasis on teamwork, transparency and continuous improvement  </a:t>
            </a:r>
          </a:p>
          <a:p>
            <a:pPr>
              <a:lnSpc>
                <a:spcPct val="200000"/>
              </a:lnSpc>
            </a:pPr>
            <a:r>
              <a:rPr lang="en-US" sz="3200" dirty="0">
                <a:solidFill>
                  <a:srgbClr val="222222"/>
                </a:solidFill>
                <a:latin typeface="Open Sans" panose="020B0606030504020204" pitchFamily="34" charset="0"/>
              </a:rPr>
              <a:t>                                                                            </a:t>
            </a:r>
            <a:r>
              <a:rPr lang="en-US" sz="800" dirty="0">
                <a:solidFill>
                  <a:srgbClr val="FF0000"/>
                </a:solidFill>
                <a:latin typeface="Open Sans" panose="020B0606030504020204" pitchFamily="34" charset="0"/>
              </a:rPr>
              <a:t>B </a:t>
            </a:r>
            <a:r>
              <a:rPr lang="en-US" sz="800" dirty="0" err="1">
                <a:solidFill>
                  <a:srgbClr val="FF0000"/>
                </a:solidFill>
                <a:latin typeface="Open Sans" panose="020B0606030504020204" pitchFamily="34" charset="0"/>
              </a:rPr>
              <a:t>Div</a:t>
            </a:r>
            <a:r>
              <a:rPr lang="en-US" sz="800" dirty="0">
                <a:solidFill>
                  <a:srgbClr val="FF0000"/>
                </a:solidFill>
                <a:latin typeface="Open Sans" panose="020B0606030504020204" pitchFamily="34" charset="0"/>
              </a:rPr>
              <a:t> 26</a:t>
            </a:r>
            <a:r>
              <a:rPr lang="en-US" sz="800" baseline="30000" dirty="0">
                <a:solidFill>
                  <a:srgbClr val="FF0000"/>
                </a:solidFill>
                <a:latin typeface="Open Sans" panose="020B0606030504020204" pitchFamily="34" charset="0"/>
              </a:rPr>
              <a:t>th</a:t>
            </a:r>
            <a:r>
              <a:rPr lang="en-US" sz="800" dirty="0">
                <a:solidFill>
                  <a:srgbClr val="FF0000"/>
                </a:solidFill>
                <a:latin typeface="Open Sans" panose="020B0606030504020204" pitchFamily="34" charset="0"/>
              </a:rPr>
              <a:t> June</a:t>
            </a:r>
            <a:endParaRPr lang="en-US" sz="800" b="0" i="0" dirty="0">
              <a:solidFill>
                <a:srgbClr val="FF0000"/>
              </a:solidFill>
              <a:effectLst/>
              <a:latin typeface="Open Sans" panose="020B0606030504020204" pitchFamily="34" charset="0"/>
            </a:endParaRPr>
          </a:p>
        </p:txBody>
      </p:sp>
    </p:spTree>
    <p:extLst>
      <p:ext uri="{BB962C8B-B14F-4D97-AF65-F5344CB8AC3E}">
        <p14:creationId xmlns:p14="http://schemas.microsoft.com/office/powerpoint/2010/main" val="3417222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4257F3C-49B3-4554-9F63-AC226BB33CD4}"/>
              </a:ext>
            </a:extLst>
          </p:cNvPr>
          <p:cNvGraphicFramePr>
            <a:graphicFrameLocks noGrp="1"/>
          </p:cNvGraphicFramePr>
          <p:nvPr>
            <p:extLst>
              <p:ext uri="{D42A27DB-BD31-4B8C-83A1-F6EECF244321}">
                <p14:modId xmlns:p14="http://schemas.microsoft.com/office/powerpoint/2010/main" val="3254628781"/>
              </p:ext>
            </p:extLst>
          </p:nvPr>
        </p:nvGraphicFramePr>
        <p:xfrm>
          <a:off x="0" y="656224"/>
          <a:ext cx="11203621" cy="6191755"/>
        </p:xfrm>
        <a:graphic>
          <a:graphicData uri="http://schemas.openxmlformats.org/drawingml/2006/table">
            <a:tbl>
              <a:tblPr>
                <a:tableStyleId>{5C22544A-7EE6-4342-B048-85BDC9FD1C3A}</a:tableStyleId>
              </a:tblPr>
              <a:tblGrid>
                <a:gridCol w="1144031">
                  <a:extLst>
                    <a:ext uri="{9D8B030D-6E8A-4147-A177-3AD203B41FA5}">
                      <a16:colId xmlns:a16="http://schemas.microsoft.com/office/drawing/2014/main" val="1309965449"/>
                    </a:ext>
                  </a:extLst>
                </a:gridCol>
                <a:gridCol w="1005959">
                  <a:extLst>
                    <a:ext uri="{9D8B030D-6E8A-4147-A177-3AD203B41FA5}">
                      <a16:colId xmlns:a16="http://schemas.microsoft.com/office/drawing/2014/main" val="2336350149"/>
                    </a:ext>
                  </a:extLst>
                </a:gridCol>
                <a:gridCol w="1005959">
                  <a:extLst>
                    <a:ext uri="{9D8B030D-6E8A-4147-A177-3AD203B41FA5}">
                      <a16:colId xmlns:a16="http://schemas.microsoft.com/office/drawing/2014/main" val="3088437589"/>
                    </a:ext>
                  </a:extLst>
                </a:gridCol>
                <a:gridCol w="1005959">
                  <a:extLst>
                    <a:ext uri="{9D8B030D-6E8A-4147-A177-3AD203B41FA5}">
                      <a16:colId xmlns:a16="http://schemas.microsoft.com/office/drawing/2014/main" val="1994332049"/>
                    </a:ext>
                  </a:extLst>
                </a:gridCol>
                <a:gridCol w="1005959">
                  <a:extLst>
                    <a:ext uri="{9D8B030D-6E8A-4147-A177-3AD203B41FA5}">
                      <a16:colId xmlns:a16="http://schemas.microsoft.com/office/drawing/2014/main" val="2265287280"/>
                    </a:ext>
                  </a:extLst>
                </a:gridCol>
                <a:gridCol w="1005959">
                  <a:extLst>
                    <a:ext uri="{9D8B030D-6E8A-4147-A177-3AD203B41FA5}">
                      <a16:colId xmlns:a16="http://schemas.microsoft.com/office/drawing/2014/main" val="2823160888"/>
                    </a:ext>
                  </a:extLst>
                </a:gridCol>
                <a:gridCol w="1005959">
                  <a:extLst>
                    <a:ext uri="{9D8B030D-6E8A-4147-A177-3AD203B41FA5}">
                      <a16:colId xmlns:a16="http://schemas.microsoft.com/office/drawing/2014/main" val="2553643480"/>
                    </a:ext>
                  </a:extLst>
                </a:gridCol>
                <a:gridCol w="1005959">
                  <a:extLst>
                    <a:ext uri="{9D8B030D-6E8A-4147-A177-3AD203B41FA5}">
                      <a16:colId xmlns:a16="http://schemas.microsoft.com/office/drawing/2014/main" val="2535767501"/>
                    </a:ext>
                  </a:extLst>
                </a:gridCol>
                <a:gridCol w="1005959">
                  <a:extLst>
                    <a:ext uri="{9D8B030D-6E8A-4147-A177-3AD203B41FA5}">
                      <a16:colId xmlns:a16="http://schemas.microsoft.com/office/drawing/2014/main" val="3564649620"/>
                    </a:ext>
                  </a:extLst>
                </a:gridCol>
                <a:gridCol w="1005959">
                  <a:extLst>
                    <a:ext uri="{9D8B030D-6E8A-4147-A177-3AD203B41FA5}">
                      <a16:colId xmlns:a16="http://schemas.microsoft.com/office/drawing/2014/main" val="4150312475"/>
                    </a:ext>
                  </a:extLst>
                </a:gridCol>
                <a:gridCol w="1005959">
                  <a:extLst>
                    <a:ext uri="{9D8B030D-6E8A-4147-A177-3AD203B41FA5}">
                      <a16:colId xmlns:a16="http://schemas.microsoft.com/office/drawing/2014/main" val="847761236"/>
                    </a:ext>
                  </a:extLst>
                </a:gridCol>
              </a:tblGrid>
              <a:tr h="369127">
                <a:tc gridSpan="2">
                  <a:txBody>
                    <a:bodyPr/>
                    <a:lstStyle/>
                    <a:p>
                      <a:pPr algn="l" fontAlgn="t"/>
                      <a:r>
                        <a:rPr lang="en-IN" sz="1600" u="none" strike="noStrike" dirty="0">
                          <a:solidFill>
                            <a:srgbClr val="FF0000"/>
                          </a:solidFill>
                          <a:effectLst/>
                        </a:rPr>
                        <a:t>Test Case ID</a:t>
                      </a:r>
                      <a:endParaRPr lang="en-IN" sz="1600" b="1"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a:txBody>
                    <a:bodyPr/>
                    <a:lstStyle/>
                    <a:p>
                      <a:pPr algn="r" fontAlgn="t"/>
                      <a:r>
                        <a:rPr lang="en-IN" sz="1600" u="none" strike="noStrike" dirty="0">
                          <a:effectLst/>
                        </a:rPr>
                        <a:t>456</a:t>
                      </a:r>
                      <a:endParaRPr lang="en-IN" sz="1600" b="0" i="0" u="none" strike="noStrike" dirty="0">
                        <a:effectLst/>
                        <a:latin typeface="Calibri" panose="020F0502020204030204" pitchFamily="34" charset="0"/>
                      </a:endParaRPr>
                    </a:p>
                  </a:txBody>
                  <a:tcPr marL="4542" marR="4542" marT="4542" marB="0"/>
                </a:tc>
                <a:tc gridSpan="2">
                  <a:txBody>
                    <a:bodyPr/>
                    <a:lstStyle/>
                    <a:p>
                      <a:pPr algn="l" fontAlgn="t"/>
                      <a:r>
                        <a:rPr lang="en-IN" sz="1600" u="none" strike="noStrike" dirty="0">
                          <a:solidFill>
                            <a:srgbClr val="FF0000"/>
                          </a:solidFill>
                          <a:effectLst/>
                        </a:rPr>
                        <a:t>Test Case Description</a:t>
                      </a:r>
                      <a:endParaRPr lang="en-IN" sz="1600" b="1"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gridSpan="6">
                  <a:txBody>
                    <a:bodyPr/>
                    <a:lstStyle/>
                    <a:p>
                      <a:pPr algn="l" fontAlgn="t"/>
                      <a:r>
                        <a:rPr lang="en-IN" sz="1600" u="none" strike="noStrike" dirty="0">
                          <a:solidFill>
                            <a:srgbClr val="FF0000"/>
                          </a:solidFill>
                          <a:effectLst/>
                          <a:highlight>
                            <a:srgbClr val="FFFF00"/>
                          </a:highlight>
                        </a:rPr>
                        <a:t>Test the Login Functionality </a:t>
                      </a:r>
                      <a:endParaRPr lang="en-IN" sz="1600" b="0" i="0" u="none" strike="noStrike" dirty="0">
                        <a:solidFill>
                          <a:srgbClr val="FF0000"/>
                        </a:solidFill>
                        <a:effectLst/>
                        <a:highlight>
                          <a:srgbClr val="FFFF00"/>
                        </a:highligh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4731873"/>
                  </a:ext>
                </a:extLst>
              </a:tr>
              <a:tr h="339034">
                <a:tc gridSpan="2">
                  <a:txBody>
                    <a:bodyPr/>
                    <a:lstStyle/>
                    <a:p>
                      <a:pPr algn="l" fontAlgn="t"/>
                      <a:r>
                        <a:rPr lang="en-IN" sz="1600" u="none" strike="noStrike" dirty="0">
                          <a:solidFill>
                            <a:srgbClr val="FF0000"/>
                          </a:solidFill>
                          <a:effectLst/>
                        </a:rPr>
                        <a:t>Created By</a:t>
                      </a:r>
                      <a:endParaRPr lang="en-IN" sz="1600" b="1"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a:txBody>
                    <a:bodyPr/>
                    <a:lstStyle/>
                    <a:p>
                      <a:pPr algn="l" fontAlgn="t"/>
                      <a:r>
                        <a:rPr lang="en-US" sz="1600" b="0" i="0" u="none" strike="noStrike" dirty="0">
                          <a:effectLst/>
                          <a:latin typeface="Calibri" panose="020F0502020204030204" pitchFamily="34" charset="0"/>
                        </a:rPr>
                        <a:t>A</a:t>
                      </a:r>
                      <a:r>
                        <a:rPr lang="en-IN" sz="1600" b="0" i="0" u="none" strike="noStrike" dirty="0">
                          <a:effectLst/>
                          <a:latin typeface="Calibri" panose="020F0502020204030204" pitchFamily="34" charset="0"/>
                        </a:rPr>
                        <a:t>SHISH</a:t>
                      </a:r>
                    </a:p>
                  </a:txBody>
                  <a:tcPr marL="4542" marR="4542" marT="4542" marB="0"/>
                </a:tc>
                <a:tc gridSpan="2">
                  <a:txBody>
                    <a:bodyPr/>
                    <a:lstStyle/>
                    <a:p>
                      <a:pPr algn="l" fontAlgn="t"/>
                      <a:r>
                        <a:rPr lang="en-IN" sz="1600" u="none" strike="noStrike" dirty="0">
                          <a:solidFill>
                            <a:srgbClr val="FF0000"/>
                          </a:solidFill>
                          <a:effectLst/>
                        </a:rPr>
                        <a:t>Reviewed By</a:t>
                      </a:r>
                      <a:endParaRPr lang="en-IN" sz="1600" b="1"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gridSpan="2">
                  <a:txBody>
                    <a:bodyPr/>
                    <a:lstStyle/>
                    <a:p>
                      <a:pPr algn="l" fontAlgn="t"/>
                      <a:r>
                        <a:rPr lang="en-US" sz="1600" b="0" i="0" u="none" strike="noStrike" dirty="0">
                          <a:effectLst/>
                          <a:latin typeface="Calibri" panose="020F0502020204030204" pitchFamily="34" charset="0"/>
                        </a:rPr>
                        <a:t>G</a:t>
                      </a:r>
                      <a:r>
                        <a:rPr lang="en-IN" sz="1600" b="0" i="0" u="none" strike="noStrike" dirty="0">
                          <a:effectLst/>
                          <a:latin typeface="Calibri" panose="020F0502020204030204" pitchFamily="34" charset="0"/>
                        </a:rPr>
                        <a:t>IRISH</a:t>
                      </a:r>
                    </a:p>
                  </a:txBody>
                  <a:tcPr marL="4542" marR="4542" marT="4542" marB="0"/>
                </a:tc>
                <a:tc hMerge="1">
                  <a:txBody>
                    <a:bodyPr/>
                    <a:lstStyle/>
                    <a:p>
                      <a:endParaRPr lang="en-IN"/>
                    </a:p>
                  </a:txBody>
                  <a:tcPr/>
                </a:tc>
                <a:tc gridSpan="2">
                  <a:txBody>
                    <a:bodyPr/>
                    <a:lstStyle/>
                    <a:p>
                      <a:pPr algn="l" fontAlgn="t"/>
                      <a:r>
                        <a:rPr lang="en-IN" sz="2000" u="none" strike="noStrike" dirty="0">
                          <a:solidFill>
                            <a:srgbClr val="FF0000"/>
                          </a:solidFill>
                          <a:effectLst/>
                        </a:rPr>
                        <a:t>Version</a:t>
                      </a:r>
                      <a:endParaRPr lang="en-IN" sz="2000" b="1"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gridSpan="2">
                  <a:txBody>
                    <a:bodyPr/>
                    <a:lstStyle/>
                    <a:p>
                      <a:pPr algn="ctr" fontAlgn="t"/>
                      <a:r>
                        <a:rPr lang="en-IN" sz="2000" u="none" strike="noStrike" dirty="0">
                          <a:effectLst/>
                        </a:rPr>
                        <a:t>4.5</a:t>
                      </a:r>
                      <a:endParaRPr lang="en-IN" sz="2000" b="0" i="0" u="none" strike="noStrike" dirty="0">
                        <a:effectLst/>
                        <a:latin typeface="Calibri" panose="020F0502020204030204" pitchFamily="34" charset="0"/>
                      </a:endParaRPr>
                    </a:p>
                  </a:txBody>
                  <a:tcPr marL="4542" marR="4542" marT="4542" marB="0"/>
                </a:tc>
                <a:tc hMerge="1">
                  <a:txBody>
                    <a:bodyPr/>
                    <a:lstStyle/>
                    <a:p>
                      <a:endParaRPr lang="en-IN"/>
                    </a:p>
                  </a:txBody>
                  <a:tcPr/>
                </a:tc>
                <a:extLst>
                  <a:ext uri="{0D108BD9-81ED-4DB2-BD59-A6C34878D82A}">
                    <a16:rowId xmlns:a16="http://schemas.microsoft.com/office/drawing/2014/main" val="2250508119"/>
                  </a:ext>
                </a:extLst>
              </a:tr>
              <a:tr h="272223">
                <a:tc>
                  <a:txBody>
                    <a:bodyPr/>
                    <a:lstStyle/>
                    <a:p>
                      <a:pPr algn="l" fontAlgn="t"/>
                      <a:endParaRPr lang="en-IN" sz="1600" b="0" i="0" u="none" strike="noStrike" dirty="0">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000" b="0" i="0" u="none" strike="noStrike">
                        <a:effectLst/>
                        <a:latin typeface="Calibri" panose="020F0502020204030204" pitchFamily="34" charset="0"/>
                      </a:endParaRPr>
                    </a:p>
                  </a:txBody>
                  <a:tcPr marL="4542" marR="4542" marT="4542" marB="0"/>
                </a:tc>
                <a:tc>
                  <a:txBody>
                    <a:bodyPr/>
                    <a:lstStyle/>
                    <a:p>
                      <a:pPr algn="l" fontAlgn="t"/>
                      <a:endParaRPr lang="en-IN" sz="1000" b="0" i="0" u="none" strike="noStrike">
                        <a:effectLst/>
                        <a:latin typeface="Calibri" panose="020F0502020204030204" pitchFamily="34" charset="0"/>
                      </a:endParaRPr>
                    </a:p>
                  </a:txBody>
                  <a:tcPr marL="4542" marR="4542" marT="4542" marB="0"/>
                </a:tc>
                <a:extLst>
                  <a:ext uri="{0D108BD9-81ED-4DB2-BD59-A6C34878D82A}">
                    <a16:rowId xmlns:a16="http://schemas.microsoft.com/office/drawing/2014/main" val="2800112154"/>
                  </a:ext>
                </a:extLst>
              </a:tr>
              <a:tr h="369127">
                <a:tc gridSpan="2">
                  <a:txBody>
                    <a:bodyPr/>
                    <a:lstStyle/>
                    <a:p>
                      <a:pPr algn="l" fontAlgn="t"/>
                      <a:r>
                        <a:rPr lang="en-IN" sz="1600" u="sng" strike="noStrike" dirty="0">
                          <a:solidFill>
                            <a:srgbClr val="FF0000"/>
                          </a:solidFill>
                          <a:effectLst/>
                        </a:rPr>
                        <a:t>QA Tester’s Log</a:t>
                      </a:r>
                      <a:endParaRPr lang="en-IN" sz="1600" b="1" i="0" u="sng"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gridSpan="8">
                  <a:txBody>
                    <a:bodyPr/>
                    <a:lstStyle/>
                    <a:p>
                      <a:pPr algn="l" fontAlgn="t"/>
                      <a:r>
                        <a:rPr lang="en-US" sz="1600" u="none" strike="noStrike">
                          <a:effectLst/>
                        </a:rPr>
                        <a:t>Review comments from XYZ incorprate in version 4.5</a:t>
                      </a:r>
                      <a:endParaRPr lang="en-US" sz="1600" b="0"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t"/>
                      <a:endParaRPr lang="en-IN" sz="1000" b="0" i="0" u="none" strike="noStrike">
                        <a:effectLst/>
                        <a:latin typeface="Calibri" panose="020F0502020204030204" pitchFamily="34" charset="0"/>
                      </a:endParaRPr>
                    </a:p>
                  </a:txBody>
                  <a:tcPr marL="4542" marR="4542" marT="4542" marB="0"/>
                </a:tc>
                <a:extLst>
                  <a:ext uri="{0D108BD9-81ED-4DB2-BD59-A6C34878D82A}">
                    <a16:rowId xmlns:a16="http://schemas.microsoft.com/office/drawing/2014/main" val="1567630203"/>
                  </a:ext>
                </a:extLst>
              </a:tr>
              <a:tr h="272223">
                <a:tc>
                  <a:txBody>
                    <a:bodyPr/>
                    <a:lstStyle/>
                    <a:p>
                      <a:pPr algn="l" fontAlgn="t"/>
                      <a:endParaRPr lang="en-IN" sz="1600" b="1" i="0" u="none" strike="noStrike" dirty="0">
                        <a:effectLst/>
                        <a:latin typeface="Calibri" panose="020F0502020204030204" pitchFamily="34" charset="0"/>
                      </a:endParaRPr>
                    </a:p>
                  </a:txBody>
                  <a:tcPr marL="4542" marR="4542" marT="4542" marB="0"/>
                </a:tc>
                <a:tc>
                  <a:txBody>
                    <a:bodyPr/>
                    <a:lstStyle/>
                    <a:p>
                      <a:pPr algn="l" fontAlgn="t"/>
                      <a:endParaRPr lang="en-IN" sz="1600" b="1" i="0" u="none" strike="noStrike">
                        <a:effectLst/>
                        <a:latin typeface="Calibri" panose="020F0502020204030204" pitchFamily="34" charset="0"/>
                      </a:endParaRPr>
                    </a:p>
                  </a:txBody>
                  <a:tcPr marL="4542" marR="4542" marT="4542" marB="0"/>
                </a:tc>
                <a:tc>
                  <a:txBody>
                    <a:bodyPr/>
                    <a:lstStyle/>
                    <a:p>
                      <a:pPr algn="l" fontAlgn="t"/>
                      <a:endParaRPr lang="en-IN" sz="1600" b="1" i="0" u="none" strike="noStrike" dirty="0">
                        <a:effectLst/>
                        <a:latin typeface="Calibri" panose="020F0502020204030204" pitchFamily="34" charset="0"/>
                      </a:endParaRPr>
                    </a:p>
                  </a:txBody>
                  <a:tcPr marL="4542" marR="4542" marT="4542" marB="0"/>
                </a:tc>
                <a:tc>
                  <a:txBody>
                    <a:bodyPr/>
                    <a:lstStyle/>
                    <a:p>
                      <a:pPr algn="l" fontAlgn="t"/>
                      <a:endParaRPr lang="en-IN" sz="1600" b="1" i="0" u="none" strike="noStrike">
                        <a:effectLst/>
                        <a:latin typeface="Calibri" panose="020F0502020204030204" pitchFamily="34" charset="0"/>
                      </a:endParaRPr>
                    </a:p>
                  </a:txBody>
                  <a:tcPr marL="4542" marR="4542" marT="4542" marB="0"/>
                </a:tc>
                <a:tc>
                  <a:txBody>
                    <a:bodyPr/>
                    <a:lstStyle/>
                    <a:p>
                      <a:pPr algn="l" fontAlgn="t"/>
                      <a:endParaRPr lang="en-IN" sz="1600" b="1" i="0" u="none" strike="noStrike">
                        <a:effectLst/>
                        <a:latin typeface="Calibri" panose="020F0502020204030204" pitchFamily="34" charset="0"/>
                      </a:endParaRPr>
                    </a:p>
                  </a:txBody>
                  <a:tcPr marL="4542" marR="4542" marT="4542" marB="0"/>
                </a:tc>
                <a:tc>
                  <a:txBody>
                    <a:bodyPr/>
                    <a:lstStyle/>
                    <a:p>
                      <a:pPr algn="l" fontAlgn="t"/>
                      <a:endParaRPr lang="en-IN" sz="1600" b="1"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000" b="0" i="0" u="none" strike="noStrike">
                        <a:effectLst/>
                        <a:latin typeface="Calibri" panose="020F0502020204030204" pitchFamily="34" charset="0"/>
                      </a:endParaRPr>
                    </a:p>
                  </a:txBody>
                  <a:tcPr marL="4542" marR="4542" marT="4542" marB="0"/>
                </a:tc>
                <a:tc>
                  <a:txBody>
                    <a:bodyPr/>
                    <a:lstStyle/>
                    <a:p>
                      <a:pPr algn="l" fontAlgn="t"/>
                      <a:endParaRPr lang="en-IN" sz="1000" b="0" i="0" u="none" strike="noStrike">
                        <a:effectLst/>
                        <a:latin typeface="Calibri" panose="020F0502020204030204" pitchFamily="34" charset="0"/>
                      </a:endParaRPr>
                    </a:p>
                  </a:txBody>
                  <a:tcPr marL="4542" marR="4542" marT="4542" marB="0"/>
                </a:tc>
                <a:extLst>
                  <a:ext uri="{0D108BD9-81ED-4DB2-BD59-A6C34878D82A}">
                    <a16:rowId xmlns:a16="http://schemas.microsoft.com/office/drawing/2014/main" val="2878325107"/>
                  </a:ext>
                </a:extLst>
              </a:tr>
              <a:tr h="550852">
                <a:tc gridSpan="2">
                  <a:txBody>
                    <a:bodyPr/>
                    <a:lstStyle/>
                    <a:p>
                      <a:pPr algn="l" fontAlgn="t"/>
                      <a:r>
                        <a:rPr lang="en-IN" sz="1600" u="none" strike="noStrike" dirty="0">
                          <a:solidFill>
                            <a:srgbClr val="FF0000"/>
                          </a:solidFill>
                          <a:effectLst/>
                        </a:rPr>
                        <a:t>Tester's Name</a:t>
                      </a:r>
                      <a:r>
                        <a:rPr lang="en-IN" sz="1600" u="none" strike="noStrike" dirty="0">
                          <a:effectLst/>
                        </a:rPr>
                        <a:t> </a:t>
                      </a:r>
                      <a:endParaRPr lang="en-IN" sz="1600" b="1" i="0" u="none" strike="noStrike" dirty="0">
                        <a:effectLst/>
                        <a:latin typeface="Calibri" panose="020F0502020204030204" pitchFamily="34" charset="0"/>
                      </a:endParaRPr>
                    </a:p>
                  </a:txBody>
                  <a:tcPr marL="4542" marR="4542" marT="4542" marB="0"/>
                </a:tc>
                <a:tc hMerge="1">
                  <a:txBody>
                    <a:bodyPr/>
                    <a:lstStyle/>
                    <a:p>
                      <a:endParaRPr lang="en-IN"/>
                    </a:p>
                  </a:txBody>
                  <a:tcPr/>
                </a:tc>
                <a:tc>
                  <a:txBody>
                    <a:bodyPr/>
                    <a:lstStyle/>
                    <a:p>
                      <a:pPr algn="l" fontAlgn="t"/>
                      <a:r>
                        <a:rPr lang="en-IN" sz="1600" u="none" strike="noStrike">
                          <a:effectLst/>
                        </a:rPr>
                        <a:t>Ashish</a:t>
                      </a:r>
                      <a:endParaRPr lang="en-IN" sz="1600" b="0" i="0" u="none" strike="noStrike">
                        <a:effectLst/>
                        <a:latin typeface="Calibri" panose="020F0502020204030204" pitchFamily="34" charset="0"/>
                      </a:endParaRPr>
                    </a:p>
                  </a:txBody>
                  <a:tcPr marL="4542" marR="4542" marT="4542" marB="0"/>
                </a:tc>
                <a:tc gridSpan="2">
                  <a:txBody>
                    <a:bodyPr/>
                    <a:lstStyle/>
                    <a:p>
                      <a:pPr algn="l" fontAlgn="t"/>
                      <a:r>
                        <a:rPr lang="en-IN" sz="1600" u="none" strike="noStrike" dirty="0">
                          <a:solidFill>
                            <a:srgbClr val="FF0000"/>
                          </a:solidFill>
                          <a:effectLst/>
                        </a:rPr>
                        <a:t>Date Tested</a:t>
                      </a:r>
                      <a:endParaRPr lang="en-IN" sz="1600" b="1"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gridSpan="2">
                  <a:txBody>
                    <a:bodyPr/>
                    <a:lstStyle/>
                    <a:p>
                      <a:pPr algn="l" fontAlgn="t"/>
                      <a:r>
                        <a:rPr lang="en-IN" sz="1600" u="none" strike="noStrike">
                          <a:effectLst/>
                        </a:rPr>
                        <a:t>June 27, 2019</a:t>
                      </a:r>
                      <a:endParaRPr lang="en-IN" sz="1600" b="0" i="0" u="none" strike="noStrike">
                        <a:effectLst/>
                        <a:latin typeface="Calibri" panose="020F0502020204030204" pitchFamily="34" charset="0"/>
                      </a:endParaRPr>
                    </a:p>
                  </a:txBody>
                  <a:tcPr marL="4542" marR="4542" marT="4542" marB="0"/>
                </a:tc>
                <a:tc hMerge="1">
                  <a:txBody>
                    <a:bodyPr/>
                    <a:lstStyle/>
                    <a:p>
                      <a:endParaRPr lang="en-IN"/>
                    </a:p>
                  </a:txBody>
                  <a:tcPr/>
                </a:tc>
                <a:tc gridSpan="2">
                  <a:txBody>
                    <a:bodyPr/>
                    <a:lstStyle/>
                    <a:p>
                      <a:pPr algn="l" fontAlgn="t"/>
                      <a:r>
                        <a:rPr lang="en-US" sz="1600" u="none" strike="noStrike" dirty="0">
                          <a:solidFill>
                            <a:srgbClr val="FF0000"/>
                          </a:solidFill>
                          <a:effectLst/>
                        </a:rPr>
                        <a:t>Test Case</a:t>
                      </a:r>
                      <a:r>
                        <a:rPr lang="en-US" sz="1600" u="none" strike="noStrike" dirty="0">
                          <a:effectLst/>
                        </a:rPr>
                        <a:t> (Pass/Fail/Not Executed)</a:t>
                      </a:r>
                      <a:endParaRPr lang="en-US" sz="1600" b="1" i="0" u="none" strike="noStrike" dirty="0">
                        <a:effectLst/>
                        <a:latin typeface="Calibri" panose="020F0502020204030204" pitchFamily="34" charset="0"/>
                      </a:endParaRPr>
                    </a:p>
                  </a:txBody>
                  <a:tcPr marL="4542" marR="4542" marT="4542" marB="0"/>
                </a:tc>
                <a:tc hMerge="1">
                  <a:txBody>
                    <a:bodyPr/>
                    <a:lstStyle/>
                    <a:p>
                      <a:endParaRPr lang="en-IN"/>
                    </a:p>
                  </a:txBody>
                  <a:tcPr/>
                </a:tc>
                <a:tc gridSpan="2">
                  <a:txBody>
                    <a:bodyPr/>
                    <a:lstStyle/>
                    <a:p>
                      <a:pPr algn="l" fontAlgn="t"/>
                      <a:r>
                        <a:rPr lang="en-IN" sz="2800" b="1" u="none" strike="noStrike" dirty="0">
                          <a:solidFill>
                            <a:srgbClr val="FF0000"/>
                          </a:solidFill>
                          <a:effectLst/>
                          <a:highlight>
                            <a:srgbClr val="FFFF00"/>
                          </a:highlight>
                        </a:rPr>
                        <a:t>Pass</a:t>
                      </a:r>
                      <a:endParaRPr lang="en-IN" sz="2800" b="1" i="0" u="none" strike="noStrike" dirty="0">
                        <a:solidFill>
                          <a:srgbClr val="FF0000"/>
                        </a:solidFill>
                        <a:effectLst/>
                        <a:highlight>
                          <a:srgbClr val="FFFF00"/>
                        </a:highlight>
                        <a:latin typeface="Calibri" panose="020F0502020204030204" pitchFamily="34" charset="0"/>
                      </a:endParaRPr>
                    </a:p>
                  </a:txBody>
                  <a:tcPr marL="4542" marR="4542" marT="4542" marB="0"/>
                </a:tc>
                <a:tc hMerge="1">
                  <a:txBody>
                    <a:bodyPr/>
                    <a:lstStyle/>
                    <a:p>
                      <a:endParaRPr lang="en-IN"/>
                    </a:p>
                  </a:txBody>
                  <a:tcPr/>
                </a:tc>
                <a:extLst>
                  <a:ext uri="{0D108BD9-81ED-4DB2-BD59-A6C34878D82A}">
                    <a16:rowId xmlns:a16="http://schemas.microsoft.com/office/drawing/2014/main" val="3275608769"/>
                  </a:ext>
                </a:extLst>
              </a:tr>
              <a:tr h="272223">
                <a:tc>
                  <a:txBody>
                    <a:bodyPr/>
                    <a:lstStyle/>
                    <a:p>
                      <a:pPr algn="l" fontAlgn="t"/>
                      <a:endParaRPr lang="en-IN" sz="1600" b="1" i="0" u="none" strike="noStrike" dirty="0">
                        <a:effectLst/>
                        <a:latin typeface="Calibri" panose="020F0502020204030204" pitchFamily="34" charset="0"/>
                      </a:endParaRPr>
                    </a:p>
                  </a:txBody>
                  <a:tcPr marL="4542" marR="4542" marT="4542" marB="0"/>
                </a:tc>
                <a:tc>
                  <a:txBody>
                    <a:bodyPr/>
                    <a:lstStyle/>
                    <a:p>
                      <a:pPr algn="l" fontAlgn="t"/>
                      <a:endParaRPr lang="en-IN" sz="1600" b="1" i="0" u="none" strike="noStrike">
                        <a:effectLst/>
                        <a:latin typeface="Calibri" panose="020F0502020204030204" pitchFamily="34" charset="0"/>
                      </a:endParaRPr>
                    </a:p>
                  </a:txBody>
                  <a:tcPr marL="4542" marR="4542" marT="4542" marB="0"/>
                </a:tc>
                <a:tc>
                  <a:txBody>
                    <a:bodyPr/>
                    <a:lstStyle/>
                    <a:p>
                      <a:pPr algn="l" fontAlgn="t"/>
                      <a:endParaRPr lang="en-IN" sz="1600" b="1" i="0" u="none" strike="noStrike">
                        <a:effectLst/>
                        <a:latin typeface="Calibri" panose="020F0502020204030204" pitchFamily="34" charset="0"/>
                      </a:endParaRPr>
                    </a:p>
                  </a:txBody>
                  <a:tcPr marL="4542" marR="4542" marT="4542" marB="0"/>
                </a:tc>
                <a:tc>
                  <a:txBody>
                    <a:bodyPr/>
                    <a:lstStyle/>
                    <a:p>
                      <a:pPr algn="l" fontAlgn="t"/>
                      <a:endParaRPr lang="en-IN" sz="1600" b="1" i="0" u="none" strike="noStrike">
                        <a:effectLst/>
                        <a:latin typeface="Calibri" panose="020F0502020204030204" pitchFamily="34" charset="0"/>
                      </a:endParaRPr>
                    </a:p>
                  </a:txBody>
                  <a:tcPr marL="4542" marR="4542" marT="4542" marB="0"/>
                </a:tc>
                <a:tc>
                  <a:txBody>
                    <a:bodyPr/>
                    <a:lstStyle/>
                    <a:p>
                      <a:pPr algn="l" fontAlgn="t"/>
                      <a:endParaRPr lang="en-IN" sz="1600" b="1"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l" fontAlgn="t"/>
                      <a:endParaRPr lang="en-IN" sz="1000" b="0" i="0" u="none" strike="noStrike">
                        <a:effectLst/>
                        <a:latin typeface="Calibri" panose="020F0502020204030204" pitchFamily="34" charset="0"/>
                      </a:endParaRPr>
                    </a:p>
                  </a:txBody>
                  <a:tcPr marL="4542" marR="4542" marT="4542" marB="0"/>
                </a:tc>
                <a:tc>
                  <a:txBody>
                    <a:bodyPr/>
                    <a:lstStyle/>
                    <a:p>
                      <a:pPr algn="l" fontAlgn="t"/>
                      <a:endParaRPr lang="en-IN" sz="1000" b="0" i="0" u="none" strike="noStrike">
                        <a:effectLst/>
                        <a:latin typeface="Calibri" panose="020F0502020204030204" pitchFamily="34" charset="0"/>
                      </a:endParaRPr>
                    </a:p>
                  </a:txBody>
                  <a:tcPr marL="4542" marR="4542" marT="4542" marB="0"/>
                </a:tc>
                <a:extLst>
                  <a:ext uri="{0D108BD9-81ED-4DB2-BD59-A6C34878D82A}">
                    <a16:rowId xmlns:a16="http://schemas.microsoft.com/office/drawing/2014/main" val="1009701471"/>
                  </a:ext>
                </a:extLst>
              </a:tr>
              <a:tr h="272223">
                <a:tc>
                  <a:txBody>
                    <a:bodyPr/>
                    <a:lstStyle/>
                    <a:p>
                      <a:pPr algn="ctr" fontAlgn="t"/>
                      <a:r>
                        <a:rPr lang="en-IN" sz="1600" u="none" strike="noStrike" dirty="0">
                          <a:effectLst/>
                        </a:rPr>
                        <a:t>S #</a:t>
                      </a:r>
                      <a:endParaRPr lang="en-IN" sz="1600" b="1" i="0" u="none" strike="noStrike" dirty="0">
                        <a:effectLst/>
                        <a:latin typeface="Calibri" panose="020F0502020204030204" pitchFamily="34" charset="0"/>
                      </a:endParaRPr>
                    </a:p>
                  </a:txBody>
                  <a:tcPr marL="4542" marR="4542" marT="4542" marB="0"/>
                </a:tc>
                <a:tc gridSpan="3">
                  <a:txBody>
                    <a:bodyPr/>
                    <a:lstStyle/>
                    <a:p>
                      <a:pPr algn="l" fontAlgn="t"/>
                      <a:r>
                        <a:rPr lang="en-IN" sz="1600" u="none" strike="noStrike">
                          <a:effectLst/>
                        </a:rPr>
                        <a:t>Prerequisites:</a:t>
                      </a:r>
                      <a:endParaRPr lang="en-IN" sz="1600" b="1"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a:txBody>
                    <a:bodyPr/>
                    <a:lstStyle/>
                    <a:p>
                      <a:pPr algn="ctr" fontAlgn="t"/>
                      <a:endParaRPr lang="en-IN" sz="1600" b="1" i="0" u="none" strike="noStrike">
                        <a:effectLst/>
                        <a:latin typeface="Calibri" panose="020F0502020204030204" pitchFamily="34" charset="0"/>
                      </a:endParaRPr>
                    </a:p>
                  </a:txBody>
                  <a:tcPr marL="4542" marR="4542" marT="4542" marB="0"/>
                </a:tc>
                <a:tc>
                  <a:txBody>
                    <a:bodyPr/>
                    <a:lstStyle/>
                    <a:p>
                      <a:pPr algn="ctr" fontAlgn="t"/>
                      <a:r>
                        <a:rPr lang="en-IN" sz="1600" u="none" strike="noStrike">
                          <a:effectLst/>
                        </a:rPr>
                        <a:t>S #</a:t>
                      </a:r>
                      <a:endParaRPr lang="en-IN" sz="1600" b="1" i="0" u="none" strike="noStrike">
                        <a:effectLst/>
                        <a:latin typeface="Calibri" panose="020F0502020204030204" pitchFamily="34" charset="0"/>
                      </a:endParaRPr>
                    </a:p>
                  </a:txBody>
                  <a:tcPr marL="4542" marR="4542" marT="4542" marB="0"/>
                </a:tc>
                <a:tc gridSpan="5">
                  <a:txBody>
                    <a:bodyPr/>
                    <a:lstStyle/>
                    <a:p>
                      <a:pPr algn="l" fontAlgn="t"/>
                      <a:r>
                        <a:rPr lang="en-IN" sz="1600" u="none" strike="noStrike" dirty="0">
                          <a:solidFill>
                            <a:srgbClr val="FF0000"/>
                          </a:solidFill>
                          <a:effectLst/>
                        </a:rPr>
                        <a:t>Test Data</a:t>
                      </a:r>
                      <a:endParaRPr lang="en-IN" sz="1600" b="1"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55393191"/>
                  </a:ext>
                </a:extLst>
              </a:tr>
              <a:tr h="369127">
                <a:tc>
                  <a:txBody>
                    <a:bodyPr/>
                    <a:lstStyle/>
                    <a:p>
                      <a:pPr algn="ctr" fontAlgn="t"/>
                      <a:r>
                        <a:rPr lang="en-IN" sz="1600" u="none" strike="noStrike" dirty="0">
                          <a:effectLst/>
                        </a:rPr>
                        <a:t>1</a:t>
                      </a:r>
                      <a:endParaRPr lang="en-IN" sz="1600" b="0" i="0" u="none" strike="noStrike" dirty="0">
                        <a:effectLst/>
                        <a:latin typeface="Calibri" panose="020F0502020204030204" pitchFamily="34" charset="0"/>
                      </a:endParaRPr>
                    </a:p>
                  </a:txBody>
                  <a:tcPr marL="4542" marR="4542" marT="4542" marB="0"/>
                </a:tc>
                <a:tc gridSpan="3">
                  <a:txBody>
                    <a:bodyPr/>
                    <a:lstStyle/>
                    <a:p>
                      <a:pPr algn="l" fontAlgn="t"/>
                      <a:r>
                        <a:rPr lang="en-IN" sz="1600" u="none" strike="noStrike" dirty="0">
                          <a:effectLst/>
                          <a:highlight>
                            <a:srgbClr val="FFFF00"/>
                          </a:highlight>
                        </a:rPr>
                        <a:t>Access to Mozilla  Browser</a:t>
                      </a:r>
                      <a:endParaRPr lang="en-IN" sz="1600" b="0" i="0" u="none" strike="noStrike" dirty="0">
                        <a:effectLst/>
                        <a:highlight>
                          <a:srgbClr val="FFFF00"/>
                        </a:highligh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ctr" fontAlgn="t"/>
                      <a:r>
                        <a:rPr lang="en-IN" sz="1600" u="none" strike="noStrike">
                          <a:effectLst/>
                        </a:rPr>
                        <a:t>1</a:t>
                      </a:r>
                      <a:endParaRPr lang="en-IN" sz="1600" b="0" i="0" u="none" strike="noStrike">
                        <a:effectLst/>
                        <a:latin typeface="Calibri" panose="020F0502020204030204" pitchFamily="34" charset="0"/>
                      </a:endParaRPr>
                    </a:p>
                  </a:txBody>
                  <a:tcPr marL="4542" marR="4542" marT="4542" marB="0"/>
                </a:tc>
                <a:tc gridSpan="5">
                  <a:txBody>
                    <a:bodyPr/>
                    <a:lstStyle/>
                    <a:p>
                      <a:pPr algn="l" fontAlgn="t"/>
                      <a:r>
                        <a:rPr lang="en-IN" sz="1600" u="none" strike="noStrike">
                          <a:effectLst/>
                        </a:rPr>
                        <a:t>Userid = abc456</a:t>
                      </a:r>
                      <a:endParaRPr lang="en-IN" sz="1600" b="0"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0540401"/>
                  </a:ext>
                </a:extLst>
              </a:tr>
              <a:tr h="272223">
                <a:tc>
                  <a:txBody>
                    <a:bodyPr/>
                    <a:lstStyle/>
                    <a:p>
                      <a:pPr algn="ctr" fontAlgn="t"/>
                      <a:r>
                        <a:rPr lang="en-IN" sz="1600" u="none" strike="noStrike" dirty="0">
                          <a:effectLst/>
                        </a:rPr>
                        <a:t>2</a:t>
                      </a:r>
                      <a:endParaRPr lang="en-IN" sz="1600" b="0" i="0" u="none" strike="noStrike" dirty="0">
                        <a:effectLst/>
                        <a:latin typeface="Calibri" panose="020F0502020204030204" pitchFamily="34" charset="0"/>
                      </a:endParaRPr>
                    </a:p>
                  </a:txBody>
                  <a:tcPr marL="4542" marR="4542" marT="4542" marB="0"/>
                </a:tc>
                <a:tc gridSpan="3">
                  <a:txBody>
                    <a:bodyPr/>
                    <a:lstStyle/>
                    <a:p>
                      <a:pPr algn="l" fontAlgn="t"/>
                      <a:r>
                        <a:rPr lang="en-IN" sz="1600" u="none" strike="noStrike">
                          <a:effectLst/>
                        </a:rPr>
                        <a:t> </a:t>
                      </a:r>
                      <a:endParaRPr lang="en-IN" sz="1600" b="0"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a:txBody>
                    <a:bodyPr/>
                    <a:lstStyle/>
                    <a:p>
                      <a:pPr algn="l" fontAlgn="t"/>
                      <a:endParaRPr lang="en-IN" sz="1600" b="0" i="0" u="none" strike="noStrike">
                        <a:effectLst/>
                        <a:latin typeface="Calibri" panose="020F0502020204030204" pitchFamily="34" charset="0"/>
                      </a:endParaRPr>
                    </a:p>
                  </a:txBody>
                  <a:tcPr marL="4542" marR="4542" marT="4542" marB="0"/>
                </a:tc>
                <a:tc>
                  <a:txBody>
                    <a:bodyPr/>
                    <a:lstStyle/>
                    <a:p>
                      <a:pPr algn="ctr" fontAlgn="t"/>
                      <a:r>
                        <a:rPr lang="en-IN" sz="1600" u="none" strike="noStrike">
                          <a:effectLst/>
                        </a:rPr>
                        <a:t>2</a:t>
                      </a:r>
                      <a:endParaRPr lang="en-IN" sz="1600" b="0" i="0" u="none" strike="noStrike">
                        <a:effectLst/>
                        <a:latin typeface="Calibri" panose="020F0502020204030204" pitchFamily="34" charset="0"/>
                      </a:endParaRPr>
                    </a:p>
                  </a:txBody>
                  <a:tcPr marL="4542" marR="4542" marT="4542" marB="0"/>
                </a:tc>
                <a:tc gridSpan="5">
                  <a:txBody>
                    <a:bodyPr/>
                    <a:lstStyle/>
                    <a:p>
                      <a:pPr algn="l" fontAlgn="t"/>
                      <a:r>
                        <a:rPr lang="en-IN" sz="1600" u="none" strike="noStrike">
                          <a:effectLst/>
                        </a:rPr>
                        <a:t>Pass = abc456</a:t>
                      </a:r>
                      <a:endParaRPr lang="en-IN" sz="1600" b="0"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867914902"/>
                  </a:ext>
                </a:extLst>
              </a:tr>
              <a:tr h="550852">
                <a:tc>
                  <a:txBody>
                    <a:bodyPr/>
                    <a:lstStyle/>
                    <a:p>
                      <a:pPr algn="l" fontAlgn="t"/>
                      <a:r>
                        <a:rPr lang="en-IN" sz="1600" b="1" u="sng" strike="noStrike" dirty="0">
                          <a:solidFill>
                            <a:srgbClr val="FF0000"/>
                          </a:solidFill>
                          <a:effectLst/>
                        </a:rPr>
                        <a:t>Test Scenario</a:t>
                      </a:r>
                      <a:endParaRPr lang="en-IN" sz="1600" b="1" i="0" u="sng" strike="noStrike" dirty="0">
                        <a:solidFill>
                          <a:srgbClr val="FF0000"/>
                        </a:solidFill>
                        <a:effectLst/>
                        <a:latin typeface="Calibri" panose="020F0502020204030204" pitchFamily="34" charset="0"/>
                      </a:endParaRPr>
                    </a:p>
                  </a:txBody>
                  <a:tcPr marL="4542" marR="4542" marT="4542" marB="0"/>
                </a:tc>
                <a:tc gridSpan="10">
                  <a:txBody>
                    <a:bodyPr/>
                    <a:lstStyle/>
                    <a:p>
                      <a:pPr algn="l" fontAlgn="t"/>
                      <a:r>
                        <a:rPr lang="en-US" sz="2800" u="none" strike="noStrike" dirty="0">
                          <a:solidFill>
                            <a:srgbClr val="FF0000"/>
                          </a:solidFill>
                          <a:effectLst/>
                          <a:highlight>
                            <a:srgbClr val="FFFF00"/>
                          </a:highlight>
                        </a:rPr>
                        <a:t>Verify on entering valid </a:t>
                      </a:r>
                      <a:r>
                        <a:rPr lang="en-US" sz="2800" u="none" strike="noStrike" dirty="0" err="1">
                          <a:solidFill>
                            <a:srgbClr val="FF0000"/>
                          </a:solidFill>
                          <a:effectLst/>
                          <a:highlight>
                            <a:srgbClr val="FFFF00"/>
                          </a:highlight>
                        </a:rPr>
                        <a:t>userid</a:t>
                      </a:r>
                      <a:r>
                        <a:rPr lang="en-US" sz="2800" u="none" strike="noStrike" dirty="0">
                          <a:solidFill>
                            <a:srgbClr val="FF0000"/>
                          </a:solidFill>
                          <a:effectLst/>
                          <a:highlight>
                            <a:srgbClr val="FFFF00"/>
                          </a:highlight>
                        </a:rPr>
                        <a:t> and password, the customer can login</a:t>
                      </a:r>
                      <a:endParaRPr lang="en-US" sz="2800" b="0" i="0" u="none" strike="noStrike" dirty="0">
                        <a:solidFill>
                          <a:srgbClr val="FF0000"/>
                        </a:solidFill>
                        <a:effectLst/>
                        <a:highlight>
                          <a:srgbClr val="FFFF00"/>
                        </a:highligh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37563250"/>
                  </a:ext>
                </a:extLst>
              </a:tr>
              <a:tr h="272223">
                <a:tc>
                  <a:txBody>
                    <a:bodyPr/>
                    <a:lstStyle/>
                    <a:p>
                      <a:pPr algn="l" fontAlgn="b"/>
                      <a:endParaRPr lang="en-IN" sz="1600" b="0" i="0" u="none" strike="noStrike" dirty="0">
                        <a:effectLst/>
                        <a:latin typeface="Calibri" panose="020F0502020204030204" pitchFamily="34" charset="0"/>
                      </a:endParaRPr>
                    </a:p>
                  </a:txBody>
                  <a:tcPr marL="4542" marR="4542" marT="4542" marB="0" anchor="b"/>
                </a:tc>
                <a:tc>
                  <a:txBody>
                    <a:bodyPr/>
                    <a:lstStyle/>
                    <a:p>
                      <a:pPr algn="l" fontAlgn="b"/>
                      <a:endParaRPr lang="en-IN" sz="1600" b="0" i="0" u="none" strike="noStrike" dirty="0">
                        <a:effectLst/>
                        <a:latin typeface="Calibri" panose="020F0502020204030204" pitchFamily="34" charset="0"/>
                      </a:endParaRPr>
                    </a:p>
                  </a:txBody>
                  <a:tcPr marL="4542" marR="4542" marT="4542" marB="0" anchor="b"/>
                </a:tc>
                <a:tc>
                  <a:txBody>
                    <a:bodyPr/>
                    <a:lstStyle/>
                    <a:p>
                      <a:pPr algn="l" fontAlgn="b"/>
                      <a:endParaRPr lang="en-IN" sz="1600" b="0" i="0" u="none" strike="noStrike">
                        <a:effectLst/>
                        <a:latin typeface="Calibri" panose="020F0502020204030204" pitchFamily="34" charset="0"/>
                      </a:endParaRPr>
                    </a:p>
                  </a:txBody>
                  <a:tcPr marL="4542" marR="4542" marT="4542" marB="0" anchor="b"/>
                </a:tc>
                <a:tc>
                  <a:txBody>
                    <a:bodyPr/>
                    <a:lstStyle/>
                    <a:p>
                      <a:pPr algn="l" fontAlgn="b"/>
                      <a:endParaRPr lang="en-IN" sz="1600" b="0" i="0" u="none" strike="noStrike">
                        <a:effectLst/>
                        <a:latin typeface="Calibri" panose="020F0502020204030204" pitchFamily="34" charset="0"/>
                      </a:endParaRPr>
                    </a:p>
                  </a:txBody>
                  <a:tcPr marL="4542" marR="4542" marT="4542" marB="0" anchor="b"/>
                </a:tc>
                <a:tc>
                  <a:txBody>
                    <a:bodyPr/>
                    <a:lstStyle/>
                    <a:p>
                      <a:pPr algn="l" fontAlgn="b"/>
                      <a:endParaRPr lang="en-IN" sz="1600" b="0" i="0" u="none" strike="noStrike">
                        <a:effectLst/>
                        <a:latin typeface="Calibri" panose="020F0502020204030204" pitchFamily="34" charset="0"/>
                      </a:endParaRPr>
                    </a:p>
                  </a:txBody>
                  <a:tcPr marL="4542" marR="4542" marT="4542" marB="0" anchor="b"/>
                </a:tc>
                <a:tc>
                  <a:txBody>
                    <a:bodyPr/>
                    <a:lstStyle/>
                    <a:p>
                      <a:pPr algn="l" fontAlgn="b"/>
                      <a:endParaRPr lang="en-IN" sz="1600" b="0" i="0" u="none" strike="noStrike">
                        <a:effectLst/>
                        <a:latin typeface="Calibri" panose="020F0502020204030204" pitchFamily="34" charset="0"/>
                      </a:endParaRPr>
                    </a:p>
                  </a:txBody>
                  <a:tcPr marL="4542" marR="4542" marT="4542" marB="0" anchor="b"/>
                </a:tc>
                <a:tc>
                  <a:txBody>
                    <a:bodyPr/>
                    <a:lstStyle/>
                    <a:p>
                      <a:pPr algn="l" fontAlgn="b"/>
                      <a:endParaRPr lang="en-IN" sz="1600" b="0" i="0" u="none" strike="noStrike">
                        <a:effectLst/>
                        <a:latin typeface="Calibri" panose="020F0502020204030204" pitchFamily="34" charset="0"/>
                      </a:endParaRPr>
                    </a:p>
                  </a:txBody>
                  <a:tcPr marL="4542" marR="4542" marT="4542" marB="0" anchor="b"/>
                </a:tc>
                <a:tc>
                  <a:txBody>
                    <a:bodyPr/>
                    <a:lstStyle/>
                    <a:p>
                      <a:pPr algn="l" fontAlgn="b"/>
                      <a:endParaRPr lang="en-IN" sz="1600" b="0" i="0" u="none" strike="noStrike">
                        <a:effectLst/>
                        <a:latin typeface="Calibri" panose="020F0502020204030204" pitchFamily="34" charset="0"/>
                      </a:endParaRPr>
                    </a:p>
                  </a:txBody>
                  <a:tcPr marL="4542" marR="4542" marT="4542" marB="0" anchor="b"/>
                </a:tc>
                <a:tc>
                  <a:txBody>
                    <a:bodyPr/>
                    <a:lstStyle/>
                    <a:p>
                      <a:pPr algn="l" fontAlgn="b"/>
                      <a:endParaRPr lang="en-IN" sz="1600" b="0" i="0" u="none" strike="noStrike">
                        <a:effectLst/>
                        <a:latin typeface="Calibri" panose="020F0502020204030204" pitchFamily="34" charset="0"/>
                      </a:endParaRPr>
                    </a:p>
                  </a:txBody>
                  <a:tcPr marL="4542" marR="4542" marT="4542" marB="0" anchor="b"/>
                </a:tc>
                <a:tc>
                  <a:txBody>
                    <a:bodyPr/>
                    <a:lstStyle/>
                    <a:p>
                      <a:pPr algn="l" fontAlgn="b"/>
                      <a:endParaRPr lang="en-IN" sz="1000" b="0" i="0" u="none" strike="noStrike">
                        <a:effectLst/>
                        <a:latin typeface="Calibri" panose="020F0502020204030204" pitchFamily="34" charset="0"/>
                      </a:endParaRPr>
                    </a:p>
                  </a:txBody>
                  <a:tcPr marL="4542" marR="4542" marT="4542" marB="0" anchor="b"/>
                </a:tc>
                <a:tc>
                  <a:txBody>
                    <a:bodyPr/>
                    <a:lstStyle/>
                    <a:p>
                      <a:pPr algn="l" fontAlgn="b"/>
                      <a:endParaRPr lang="en-IN" sz="1000" b="0" i="0" u="none" strike="noStrike">
                        <a:effectLst/>
                        <a:latin typeface="Calibri" panose="020F0502020204030204" pitchFamily="34" charset="0"/>
                      </a:endParaRPr>
                    </a:p>
                  </a:txBody>
                  <a:tcPr marL="4542" marR="4542" marT="4542" marB="0" anchor="b"/>
                </a:tc>
                <a:extLst>
                  <a:ext uri="{0D108BD9-81ED-4DB2-BD59-A6C34878D82A}">
                    <a16:rowId xmlns:a16="http://schemas.microsoft.com/office/drawing/2014/main" val="764283897"/>
                  </a:ext>
                </a:extLst>
              </a:tr>
              <a:tr h="550852">
                <a:tc>
                  <a:txBody>
                    <a:bodyPr/>
                    <a:lstStyle/>
                    <a:p>
                      <a:pPr algn="ctr" fontAlgn="t"/>
                      <a:r>
                        <a:rPr lang="en-IN" sz="1600" u="none" strike="noStrike" dirty="0">
                          <a:effectLst/>
                          <a:highlight>
                            <a:srgbClr val="00FF00"/>
                          </a:highlight>
                        </a:rPr>
                        <a:t>Step #</a:t>
                      </a:r>
                      <a:endParaRPr lang="en-IN" sz="1600" b="1" i="0" u="none" strike="noStrike" dirty="0">
                        <a:effectLst/>
                        <a:highlight>
                          <a:srgbClr val="00FF00"/>
                        </a:highlight>
                        <a:latin typeface="Calibri" panose="020F0502020204030204" pitchFamily="34" charset="0"/>
                      </a:endParaRPr>
                    </a:p>
                  </a:txBody>
                  <a:tcPr marL="4542" marR="4542" marT="4542" marB="0"/>
                </a:tc>
                <a:tc gridSpan="2">
                  <a:txBody>
                    <a:bodyPr/>
                    <a:lstStyle/>
                    <a:p>
                      <a:pPr algn="ctr" fontAlgn="t"/>
                      <a:r>
                        <a:rPr lang="en-IN" sz="1600" u="none" strike="noStrike" dirty="0">
                          <a:effectLst/>
                          <a:highlight>
                            <a:srgbClr val="00FF00"/>
                          </a:highlight>
                        </a:rPr>
                        <a:t>Step Details</a:t>
                      </a:r>
                      <a:endParaRPr lang="en-IN" sz="1600" b="1" i="0" u="none" strike="noStrike" dirty="0">
                        <a:effectLst/>
                        <a:highlight>
                          <a:srgbClr val="00FF00"/>
                        </a:highlight>
                        <a:latin typeface="Calibri" panose="020F0502020204030204" pitchFamily="34" charset="0"/>
                      </a:endParaRPr>
                    </a:p>
                  </a:txBody>
                  <a:tcPr marL="4542" marR="4542" marT="4542" marB="0"/>
                </a:tc>
                <a:tc hMerge="1">
                  <a:txBody>
                    <a:bodyPr/>
                    <a:lstStyle/>
                    <a:p>
                      <a:endParaRPr lang="en-IN"/>
                    </a:p>
                  </a:txBody>
                  <a:tcPr/>
                </a:tc>
                <a:tc gridSpan="2">
                  <a:txBody>
                    <a:bodyPr/>
                    <a:lstStyle/>
                    <a:p>
                      <a:pPr algn="ctr" fontAlgn="t"/>
                      <a:r>
                        <a:rPr lang="en-IN" sz="1600" u="none" strike="noStrike" dirty="0">
                          <a:effectLst/>
                          <a:highlight>
                            <a:srgbClr val="00FF00"/>
                          </a:highlight>
                        </a:rPr>
                        <a:t>Expected Results</a:t>
                      </a:r>
                      <a:endParaRPr lang="en-IN" sz="1600" b="1" i="0" u="none" strike="noStrike" dirty="0">
                        <a:effectLst/>
                        <a:highlight>
                          <a:srgbClr val="00FF00"/>
                        </a:highlight>
                        <a:latin typeface="Calibri" panose="020F0502020204030204" pitchFamily="34" charset="0"/>
                      </a:endParaRPr>
                    </a:p>
                  </a:txBody>
                  <a:tcPr marL="4542" marR="4542" marT="4542" marB="0"/>
                </a:tc>
                <a:tc hMerge="1">
                  <a:txBody>
                    <a:bodyPr/>
                    <a:lstStyle/>
                    <a:p>
                      <a:endParaRPr lang="en-IN"/>
                    </a:p>
                  </a:txBody>
                  <a:tcPr/>
                </a:tc>
                <a:tc gridSpan="3">
                  <a:txBody>
                    <a:bodyPr/>
                    <a:lstStyle/>
                    <a:p>
                      <a:pPr algn="ctr" fontAlgn="t"/>
                      <a:r>
                        <a:rPr lang="en-IN" sz="1600" u="none" strike="noStrike" dirty="0">
                          <a:effectLst/>
                          <a:highlight>
                            <a:srgbClr val="00FF00"/>
                          </a:highlight>
                        </a:rPr>
                        <a:t>Actual Results</a:t>
                      </a:r>
                      <a:endParaRPr lang="en-IN" sz="1600" b="1" i="0" u="none" strike="noStrike" dirty="0">
                        <a:effectLst/>
                        <a:highlight>
                          <a:srgbClr val="00FF00"/>
                        </a:highligh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gridSpan="3">
                  <a:txBody>
                    <a:bodyPr/>
                    <a:lstStyle/>
                    <a:p>
                      <a:pPr algn="ctr" fontAlgn="t"/>
                      <a:r>
                        <a:rPr lang="en-US" sz="1600" u="none" strike="noStrike" dirty="0">
                          <a:effectLst/>
                          <a:highlight>
                            <a:srgbClr val="00FF00"/>
                          </a:highlight>
                        </a:rPr>
                        <a:t>Pass / Fail / Not executed / Suspended</a:t>
                      </a:r>
                      <a:endParaRPr lang="en-US" sz="1600" b="1" i="0" u="none" strike="noStrike" dirty="0">
                        <a:effectLst/>
                        <a:highlight>
                          <a:srgbClr val="00FF00"/>
                        </a:highligh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85094456"/>
                  </a:ext>
                </a:extLst>
              </a:tr>
              <a:tr h="550852">
                <a:tc>
                  <a:txBody>
                    <a:bodyPr/>
                    <a:lstStyle/>
                    <a:p>
                      <a:pPr algn="ctr" fontAlgn="t"/>
                      <a:r>
                        <a:rPr lang="en-IN" sz="1600" u="none" strike="noStrike" dirty="0">
                          <a:effectLst/>
                        </a:rPr>
                        <a:t>1</a:t>
                      </a:r>
                      <a:endParaRPr lang="en-IN" sz="1600" b="0" i="0" u="none" strike="noStrike" dirty="0">
                        <a:effectLst/>
                        <a:latin typeface="Calibri" panose="020F0502020204030204" pitchFamily="34" charset="0"/>
                      </a:endParaRPr>
                    </a:p>
                  </a:txBody>
                  <a:tcPr marL="4542" marR="4542" marT="4542" marB="0"/>
                </a:tc>
                <a:tc gridSpan="2">
                  <a:txBody>
                    <a:bodyPr/>
                    <a:lstStyle/>
                    <a:p>
                      <a:pPr algn="l" fontAlgn="t"/>
                      <a:r>
                        <a:rPr lang="en-US" sz="1600" u="none" strike="noStrike" dirty="0">
                          <a:effectLst/>
                          <a:highlight>
                            <a:srgbClr val="FFFF00"/>
                          </a:highlight>
                        </a:rPr>
                        <a:t>Navigate to http://facebook.com</a:t>
                      </a:r>
                      <a:endParaRPr lang="en-US" sz="1600" b="0" i="0" u="none" strike="noStrike" dirty="0">
                        <a:effectLst/>
                        <a:highlight>
                          <a:srgbClr val="FFFF00"/>
                        </a:highlight>
                        <a:latin typeface="Calibri" panose="020F0502020204030204" pitchFamily="34" charset="0"/>
                      </a:endParaRPr>
                    </a:p>
                  </a:txBody>
                  <a:tcPr marL="4542" marR="4542" marT="4542" marB="0"/>
                </a:tc>
                <a:tc hMerge="1">
                  <a:txBody>
                    <a:bodyPr/>
                    <a:lstStyle/>
                    <a:p>
                      <a:endParaRPr lang="en-IN"/>
                    </a:p>
                  </a:txBody>
                  <a:tcPr/>
                </a:tc>
                <a:tc gridSpan="2">
                  <a:txBody>
                    <a:bodyPr/>
                    <a:lstStyle/>
                    <a:p>
                      <a:pPr algn="l" fontAlgn="t"/>
                      <a:r>
                        <a:rPr lang="en-IN" sz="1600" u="none" strike="noStrike" dirty="0">
                          <a:solidFill>
                            <a:srgbClr val="FF0000"/>
                          </a:solidFill>
                          <a:effectLst/>
                        </a:rPr>
                        <a:t>Site should open</a:t>
                      </a:r>
                      <a:endParaRPr lang="en-IN" sz="1600" b="0"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gridSpan="3">
                  <a:txBody>
                    <a:bodyPr/>
                    <a:lstStyle/>
                    <a:p>
                      <a:pPr algn="l" fontAlgn="t"/>
                      <a:r>
                        <a:rPr lang="en-IN" sz="1600" u="none" strike="noStrike">
                          <a:effectLst/>
                        </a:rPr>
                        <a:t>As Expected</a:t>
                      </a:r>
                      <a:endParaRPr lang="en-IN" sz="1600" b="0"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gridSpan="3">
                  <a:txBody>
                    <a:bodyPr/>
                    <a:lstStyle/>
                    <a:p>
                      <a:pPr algn="l" fontAlgn="t"/>
                      <a:r>
                        <a:rPr lang="en-IN" sz="1600" u="none" strike="noStrike">
                          <a:effectLst/>
                        </a:rPr>
                        <a:t>Pass</a:t>
                      </a:r>
                      <a:endParaRPr lang="en-IN" sz="1600" b="0"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97169199"/>
                  </a:ext>
                </a:extLst>
              </a:tr>
              <a:tr h="539467">
                <a:tc>
                  <a:txBody>
                    <a:bodyPr/>
                    <a:lstStyle/>
                    <a:p>
                      <a:pPr algn="ctr" fontAlgn="t"/>
                      <a:r>
                        <a:rPr lang="en-IN" sz="1600" u="none" strike="noStrike" dirty="0">
                          <a:effectLst/>
                        </a:rPr>
                        <a:t>2</a:t>
                      </a:r>
                      <a:endParaRPr lang="en-IN" sz="1600" b="0" i="0" u="none" strike="noStrike" dirty="0">
                        <a:effectLst/>
                        <a:latin typeface="Calibri" panose="020F0502020204030204" pitchFamily="34" charset="0"/>
                      </a:endParaRPr>
                    </a:p>
                  </a:txBody>
                  <a:tcPr marL="4542" marR="4542" marT="4542" marB="0"/>
                </a:tc>
                <a:tc gridSpan="2">
                  <a:txBody>
                    <a:bodyPr/>
                    <a:lstStyle/>
                    <a:p>
                      <a:pPr algn="l" fontAlgn="t"/>
                      <a:r>
                        <a:rPr lang="en-IN" sz="1600" u="none" strike="noStrike" dirty="0">
                          <a:effectLst/>
                          <a:highlight>
                            <a:srgbClr val="00FF00"/>
                          </a:highlight>
                        </a:rPr>
                        <a:t>Enter </a:t>
                      </a:r>
                      <a:r>
                        <a:rPr lang="en-IN" sz="1600" u="none" strike="noStrike" dirty="0" err="1">
                          <a:effectLst/>
                          <a:highlight>
                            <a:srgbClr val="00FF00"/>
                          </a:highlight>
                        </a:rPr>
                        <a:t>Userid</a:t>
                      </a:r>
                      <a:r>
                        <a:rPr lang="en-IN" sz="1600" u="none" strike="noStrike" dirty="0">
                          <a:effectLst/>
                          <a:highlight>
                            <a:srgbClr val="00FF00"/>
                          </a:highlight>
                        </a:rPr>
                        <a:t> &amp; Password</a:t>
                      </a:r>
                      <a:endParaRPr lang="en-IN" sz="1600" b="0" i="0" u="none" strike="noStrike" dirty="0">
                        <a:effectLst/>
                        <a:highlight>
                          <a:srgbClr val="00FF00"/>
                        </a:highlight>
                        <a:latin typeface="Calibri" panose="020F0502020204030204" pitchFamily="34" charset="0"/>
                      </a:endParaRPr>
                    </a:p>
                  </a:txBody>
                  <a:tcPr marL="4542" marR="4542" marT="4542" marB="0"/>
                </a:tc>
                <a:tc hMerge="1">
                  <a:txBody>
                    <a:bodyPr/>
                    <a:lstStyle/>
                    <a:p>
                      <a:endParaRPr lang="en-IN"/>
                    </a:p>
                  </a:txBody>
                  <a:tcPr/>
                </a:tc>
                <a:tc gridSpan="2">
                  <a:txBody>
                    <a:bodyPr/>
                    <a:lstStyle/>
                    <a:p>
                      <a:pPr algn="l" fontAlgn="t"/>
                      <a:r>
                        <a:rPr lang="en-IN" sz="1600" u="none" strike="noStrike" dirty="0">
                          <a:solidFill>
                            <a:srgbClr val="FF0000"/>
                          </a:solidFill>
                          <a:effectLst/>
                        </a:rPr>
                        <a:t>Credential can be entered</a:t>
                      </a:r>
                      <a:endParaRPr lang="en-IN" sz="1600" b="0"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gridSpan="3">
                  <a:txBody>
                    <a:bodyPr/>
                    <a:lstStyle/>
                    <a:p>
                      <a:pPr algn="l" fontAlgn="t"/>
                      <a:r>
                        <a:rPr lang="en-IN" sz="1600" u="none" strike="noStrike">
                          <a:effectLst/>
                        </a:rPr>
                        <a:t>As Expected</a:t>
                      </a:r>
                      <a:endParaRPr lang="en-IN" sz="1600" b="0"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gridSpan="3">
                  <a:txBody>
                    <a:bodyPr/>
                    <a:lstStyle/>
                    <a:p>
                      <a:pPr algn="l" fontAlgn="t"/>
                      <a:r>
                        <a:rPr lang="en-IN" sz="1600" u="none" strike="noStrike">
                          <a:effectLst/>
                        </a:rPr>
                        <a:t>Pass</a:t>
                      </a:r>
                      <a:endParaRPr lang="en-IN" sz="1600" b="0" i="0" u="none" strike="noStrike">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32243024"/>
                  </a:ext>
                </a:extLst>
              </a:tr>
              <a:tr h="369127">
                <a:tc>
                  <a:txBody>
                    <a:bodyPr/>
                    <a:lstStyle/>
                    <a:p>
                      <a:pPr algn="ctr" fontAlgn="t"/>
                      <a:r>
                        <a:rPr lang="en-IN" sz="1600" u="none" strike="noStrike" dirty="0">
                          <a:effectLst/>
                        </a:rPr>
                        <a:t>3</a:t>
                      </a:r>
                      <a:endParaRPr lang="en-IN" sz="1600" b="0" i="0" u="none" strike="noStrike" dirty="0">
                        <a:effectLst/>
                        <a:latin typeface="Calibri" panose="020F0502020204030204" pitchFamily="34" charset="0"/>
                      </a:endParaRPr>
                    </a:p>
                  </a:txBody>
                  <a:tcPr marL="4542" marR="4542" marT="4542" marB="0"/>
                </a:tc>
                <a:tc gridSpan="2">
                  <a:txBody>
                    <a:bodyPr/>
                    <a:lstStyle/>
                    <a:p>
                      <a:pPr algn="l" fontAlgn="t"/>
                      <a:r>
                        <a:rPr lang="en-IN" sz="1600" u="none" strike="noStrike" dirty="0">
                          <a:effectLst/>
                          <a:highlight>
                            <a:srgbClr val="FFFF00"/>
                          </a:highlight>
                        </a:rPr>
                        <a:t>Click Submit</a:t>
                      </a:r>
                      <a:endParaRPr lang="en-IN" sz="1600" b="0" i="0" u="none" strike="noStrike" dirty="0">
                        <a:effectLst/>
                        <a:highlight>
                          <a:srgbClr val="FFFF00"/>
                        </a:highlight>
                        <a:latin typeface="Calibri" panose="020F0502020204030204" pitchFamily="34" charset="0"/>
                      </a:endParaRPr>
                    </a:p>
                  </a:txBody>
                  <a:tcPr marL="4542" marR="4542" marT="4542" marB="0"/>
                </a:tc>
                <a:tc hMerge="1">
                  <a:txBody>
                    <a:bodyPr/>
                    <a:lstStyle/>
                    <a:p>
                      <a:endParaRPr lang="en-IN"/>
                    </a:p>
                  </a:txBody>
                  <a:tcPr/>
                </a:tc>
                <a:tc gridSpan="2">
                  <a:txBody>
                    <a:bodyPr/>
                    <a:lstStyle/>
                    <a:p>
                      <a:pPr algn="l" fontAlgn="t"/>
                      <a:r>
                        <a:rPr lang="en-IN" sz="1600" u="none" strike="noStrike" dirty="0">
                          <a:effectLst/>
                        </a:rPr>
                        <a:t>User  is logged in</a:t>
                      </a:r>
                      <a:endParaRPr lang="en-IN" sz="1600" b="0" i="0" u="none" strike="noStrike" dirty="0">
                        <a:effectLst/>
                        <a:latin typeface="Calibri" panose="020F0502020204030204" pitchFamily="34" charset="0"/>
                      </a:endParaRPr>
                    </a:p>
                  </a:txBody>
                  <a:tcPr marL="4542" marR="4542" marT="4542" marB="0"/>
                </a:tc>
                <a:tc hMerge="1">
                  <a:txBody>
                    <a:bodyPr/>
                    <a:lstStyle/>
                    <a:p>
                      <a:endParaRPr lang="en-IN"/>
                    </a:p>
                  </a:txBody>
                  <a:tcPr/>
                </a:tc>
                <a:tc gridSpan="3">
                  <a:txBody>
                    <a:bodyPr/>
                    <a:lstStyle/>
                    <a:p>
                      <a:pPr algn="l" fontAlgn="t"/>
                      <a:r>
                        <a:rPr lang="en-IN" sz="1600" u="none" strike="noStrike" dirty="0">
                          <a:effectLst/>
                        </a:rPr>
                        <a:t>As Expected</a:t>
                      </a:r>
                      <a:endParaRPr lang="en-IN" sz="1600" b="0" i="0" u="none" strike="noStrike" dirty="0">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tc gridSpan="3">
                  <a:txBody>
                    <a:bodyPr/>
                    <a:lstStyle/>
                    <a:p>
                      <a:pPr algn="l" fontAlgn="t"/>
                      <a:r>
                        <a:rPr lang="en-IN" sz="1600" u="none" strike="noStrike" dirty="0">
                          <a:solidFill>
                            <a:srgbClr val="FF0000"/>
                          </a:solidFill>
                          <a:effectLst/>
                        </a:rPr>
                        <a:t>Pass      </a:t>
                      </a:r>
                      <a:endParaRPr lang="en-IN" sz="1600" b="0" i="0" u="none" strike="noStrike" dirty="0">
                        <a:solidFill>
                          <a:srgbClr val="FF0000"/>
                        </a:solidFill>
                        <a:effectLst/>
                        <a:latin typeface="Calibri" panose="020F0502020204030204" pitchFamily="34" charset="0"/>
                      </a:endParaRPr>
                    </a:p>
                  </a:txBody>
                  <a:tcPr marL="4542" marR="4542" marT="4542"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866803"/>
                  </a:ext>
                </a:extLst>
              </a:tr>
            </a:tbl>
          </a:graphicData>
        </a:graphic>
      </p:graphicFrame>
      <p:sp>
        <p:nvSpPr>
          <p:cNvPr id="4" name="Rectangle 3">
            <a:extLst>
              <a:ext uri="{FF2B5EF4-FFF2-40B4-BE49-F238E27FC236}">
                <a16:creationId xmlns:a16="http://schemas.microsoft.com/office/drawing/2014/main" id="{BC13AB96-92AB-452E-9BC3-B461196DA332}"/>
              </a:ext>
            </a:extLst>
          </p:cNvPr>
          <p:cNvSpPr/>
          <p:nvPr/>
        </p:nvSpPr>
        <p:spPr>
          <a:xfrm>
            <a:off x="2657613" y="-113217"/>
            <a:ext cx="5616153" cy="769441"/>
          </a:xfrm>
          <a:prstGeom prst="rect">
            <a:avLst/>
          </a:prstGeom>
          <a:noFill/>
        </p:spPr>
        <p:txBody>
          <a:bodyPr wrap="none" lIns="91440" tIns="45720" rIns="91440" bIns="45720">
            <a:spAutoFit/>
          </a:bodyPr>
          <a:lstStyle/>
          <a:p>
            <a:pPr algn="ctr"/>
            <a:r>
              <a:rPr lang="en-US" sz="4400" b="1" cap="none" spc="0" dirty="0">
                <a:ln w="22225">
                  <a:solidFill>
                    <a:schemeClr val="accent2"/>
                  </a:solidFill>
                  <a:prstDash val="solid"/>
                </a:ln>
                <a:solidFill>
                  <a:schemeClr val="accent2">
                    <a:lumMod val="40000"/>
                    <a:lumOff val="60000"/>
                  </a:schemeClr>
                </a:solidFill>
                <a:effectLst/>
              </a:rPr>
              <a:t>Test Case Development</a:t>
            </a:r>
          </a:p>
        </p:txBody>
      </p:sp>
    </p:spTree>
    <p:extLst>
      <p:ext uri="{BB962C8B-B14F-4D97-AF65-F5344CB8AC3E}">
        <p14:creationId xmlns:p14="http://schemas.microsoft.com/office/powerpoint/2010/main" val="3859376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D41AA9-2562-4283-9AE9-59E59B662A41}"/>
              </a:ext>
            </a:extLst>
          </p:cNvPr>
          <p:cNvGraphicFramePr>
            <a:graphicFrameLocks noGrp="1"/>
          </p:cNvGraphicFramePr>
          <p:nvPr>
            <p:extLst>
              <p:ext uri="{D42A27DB-BD31-4B8C-83A1-F6EECF244321}">
                <p14:modId xmlns:p14="http://schemas.microsoft.com/office/powerpoint/2010/main" val="2472545739"/>
              </p:ext>
            </p:extLst>
          </p:nvPr>
        </p:nvGraphicFramePr>
        <p:xfrm>
          <a:off x="506027" y="115410"/>
          <a:ext cx="11603116" cy="8266072"/>
        </p:xfrm>
        <a:graphic>
          <a:graphicData uri="http://schemas.openxmlformats.org/drawingml/2006/table">
            <a:tbl>
              <a:tblPr firstRow="1" firstCol="1" bandRow="1">
                <a:tableStyleId>{5C22544A-7EE6-4342-B048-85BDC9FD1C3A}</a:tableStyleId>
              </a:tblPr>
              <a:tblGrid>
                <a:gridCol w="701336">
                  <a:extLst>
                    <a:ext uri="{9D8B030D-6E8A-4147-A177-3AD203B41FA5}">
                      <a16:colId xmlns:a16="http://schemas.microsoft.com/office/drawing/2014/main" val="1869033704"/>
                    </a:ext>
                  </a:extLst>
                </a:gridCol>
                <a:gridCol w="810473">
                  <a:extLst>
                    <a:ext uri="{9D8B030D-6E8A-4147-A177-3AD203B41FA5}">
                      <a16:colId xmlns:a16="http://schemas.microsoft.com/office/drawing/2014/main" val="3656388633"/>
                    </a:ext>
                  </a:extLst>
                </a:gridCol>
                <a:gridCol w="519373">
                  <a:extLst>
                    <a:ext uri="{9D8B030D-6E8A-4147-A177-3AD203B41FA5}">
                      <a16:colId xmlns:a16="http://schemas.microsoft.com/office/drawing/2014/main" val="1537313822"/>
                    </a:ext>
                  </a:extLst>
                </a:gridCol>
                <a:gridCol w="1741828">
                  <a:extLst>
                    <a:ext uri="{9D8B030D-6E8A-4147-A177-3AD203B41FA5}">
                      <a16:colId xmlns:a16="http://schemas.microsoft.com/office/drawing/2014/main" val="206718966"/>
                    </a:ext>
                  </a:extLst>
                </a:gridCol>
                <a:gridCol w="860970">
                  <a:extLst>
                    <a:ext uri="{9D8B030D-6E8A-4147-A177-3AD203B41FA5}">
                      <a16:colId xmlns:a16="http://schemas.microsoft.com/office/drawing/2014/main" val="3086964451"/>
                    </a:ext>
                  </a:extLst>
                </a:gridCol>
                <a:gridCol w="1038746">
                  <a:extLst>
                    <a:ext uri="{9D8B030D-6E8A-4147-A177-3AD203B41FA5}">
                      <a16:colId xmlns:a16="http://schemas.microsoft.com/office/drawing/2014/main" val="342610175"/>
                    </a:ext>
                  </a:extLst>
                </a:gridCol>
                <a:gridCol w="1722373">
                  <a:extLst>
                    <a:ext uri="{9D8B030D-6E8A-4147-A177-3AD203B41FA5}">
                      <a16:colId xmlns:a16="http://schemas.microsoft.com/office/drawing/2014/main" val="4010100973"/>
                    </a:ext>
                  </a:extLst>
                </a:gridCol>
                <a:gridCol w="690515">
                  <a:extLst>
                    <a:ext uri="{9D8B030D-6E8A-4147-A177-3AD203B41FA5}">
                      <a16:colId xmlns:a16="http://schemas.microsoft.com/office/drawing/2014/main" val="4077664928"/>
                    </a:ext>
                  </a:extLst>
                </a:gridCol>
                <a:gridCol w="312662">
                  <a:extLst>
                    <a:ext uri="{9D8B030D-6E8A-4147-A177-3AD203B41FA5}">
                      <a16:colId xmlns:a16="http://schemas.microsoft.com/office/drawing/2014/main" val="1592282743"/>
                    </a:ext>
                  </a:extLst>
                </a:gridCol>
                <a:gridCol w="807868">
                  <a:extLst>
                    <a:ext uri="{9D8B030D-6E8A-4147-A177-3AD203B41FA5}">
                      <a16:colId xmlns:a16="http://schemas.microsoft.com/office/drawing/2014/main" val="2420654757"/>
                    </a:ext>
                  </a:extLst>
                </a:gridCol>
                <a:gridCol w="2396972">
                  <a:extLst>
                    <a:ext uri="{9D8B030D-6E8A-4147-A177-3AD203B41FA5}">
                      <a16:colId xmlns:a16="http://schemas.microsoft.com/office/drawing/2014/main" val="273871075"/>
                    </a:ext>
                  </a:extLst>
                </a:gridCol>
              </a:tblGrid>
              <a:tr h="360762">
                <a:tc gridSpan="2">
                  <a:txBody>
                    <a:bodyPr/>
                    <a:lstStyle/>
                    <a:p>
                      <a:pPr marL="0" marR="0">
                        <a:lnSpc>
                          <a:spcPct val="107000"/>
                        </a:lnSpc>
                        <a:spcBef>
                          <a:spcPts val="0"/>
                        </a:spcBef>
                        <a:spcAft>
                          <a:spcPts val="0"/>
                        </a:spcAft>
                      </a:pPr>
                      <a:r>
                        <a:rPr lang="en-US" sz="1800" dirty="0">
                          <a:effectLst/>
                        </a:rPr>
                        <a:t>Test Scenario ID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gridSpan="3">
                  <a:txBody>
                    <a:bodyPr/>
                    <a:lstStyle/>
                    <a:p>
                      <a:pPr marL="0" marR="0">
                        <a:lnSpc>
                          <a:spcPct val="107000"/>
                        </a:lnSpc>
                        <a:spcBef>
                          <a:spcPts val="0"/>
                        </a:spcBef>
                        <a:spcAft>
                          <a:spcPts val="0"/>
                        </a:spcAft>
                      </a:pPr>
                      <a:r>
                        <a:rPr lang="en-US" sz="1800">
                          <a:effectLst/>
                        </a:rPr>
                        <a:t>Login-1</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hMerge="1">
                  <a:txBody>
                    <a:bodyPr/>
                    <a:lstStyle/>
                    <a:p>
                      <a:endParaRPr lang="en-IN"/>
                    </a:p>
                  </a:txBody>
                  <a:tcPr/>
                </a:tc>
                <a:tc>
                  <a:txBody>
                    <a:bodyPr/>
                    <a:lstStyle/>
                    <a:p>
                      <a:pPr marL="0" marR="0">
                        <a:lnSpc>
                          <a:spcPct val="107000"/>
                        </a:lnSpc>
                        <a:spcBef>
                          <a:spcPts val="0"/>
                        </a:spcBef>
                        <a:spcAft>
                          <a:spcPts val="0"/>
                        </a:spcAft>
                      </a:pPr>
                      <a:r>
                        <a:rPr lang="en-US" sz="1800">
                          <a:effectLst/>
                        </a:rPr>
                        <a:t>Test Case ID</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1800" dirty="0">
                          <a:effectLst/>
                        </a:rPr>
                        <a:t>Login-1B</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gridSpan="3">
                  <a:txBody>
                    <a:bodyPr/>
                    <a:lstStyle/>
                    <a:p>
                      <a:pPr marL="0" marR="0">
                        <a:lnSpc>
                          <a:spcPct val="107000"/>
                        </a:lnSpc>
                        <a:spcBef>
                          <a:spcPts val="0"/>
                        </a:spcBef>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08075921"/>
                  </a:ext>
                </a:extLst>
              </a:tr>
              <a:tr h="360762">
                <a:tc gridSpan="2">
                  <a:txBody>
                    <a:bodyPr/>
                    <a:lstStyle/>
                    <a:p>
                      <a:pPr marL="0" marR="0">
                        <a:lnSpc>
                          <a:spcPct val="107000"/>
                        </a:lnSpc>
                        <a:spcBef>
                          <a:spcPts val="0"/>
                        </a:spcBef>
                        <a:spcAft>
                          <a:spcPts val="0"/>
                        </a:spcAft>
                      </a:pPr>
                      <a:r>
                        <a:rPr lang="en-US" sz="1800" dirty="0">
                          <a:effectLst/>
                        </a:rPr>
                        <a:t>Test Case Description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gridSpan="3">
                  <a:txBody>
                    <a:bodyPr/>
                    <a:lstStyle/>
                    <a:p>
                      <a:pPr marL="0" marR="0">
                        <a:lnSpc>
                          <a:spcPct val="107000"/>
                        </a:lnSpc>
                        <a:spcBef>
                          <a:spcPts val="0"/>
                        </a:spcBef>
                        <a:spcAft>
                          <a:spcPts val="0"/>
                        </a:spcAft>
                      </a:pPr>
                      <a:r>
                        <a:rPr lang="en-US" sz="1800" dirty="0">
                          <a:solidFill>
                            <a:srgbClr val="FF0000"/>
                          </a:solidFill>
                          <a:effectLst/>
                          <a:highlight>
                            <a:srgbClr val="FFFF00"/>
                          </a:highlight>
                        </a:rPr>
                        <a:t>Login – Negative test case</a:t>
                      </a:r>
                      <a:endParaRPr lang="en-IN" sz="1800" dirty="0">
                        <a:solidFill>
                          <a:srgbClr val="FF0000"/>
                        </a:solidFill>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hMerge="1">
                  <a:txBody>
                    <a:bodyPr/>
                    <a:lstStyle/>
                    <a:p>
                      <a:endParaRPr lang="en-IN"/>
                    </a:p>
                  </a:txBody>
                  <a:tcPr/>
                </a:tc>
                <a:tc>
                  <a:txBody>
                    <a:bodyPr/>
                    <a:lstStyle/>
                    <a:p>
                      <a:pPr marL="0" marR="0">
                        <a:lnSpc>
                          <a:spcPct val="107000"/>
                        </a:lnSpc>
                        <a:spcBef>
                          <a:spcPts val="0"/>
                        </a:spcBef>
                        <a:spcAft>
                          <a:spcPts val="0"/>
                        </a:spcAft>
                      </a:pPr>
                      <a:r>
                        <a:rPr lang="en-US" sz="1800" dirty="0">
                          <a:effectLst/>
                        </a:rPr>
                        <a:t>Test Priority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1800" dirty="0">
                          <a:effectLst/>
                        </a:rPr>
                        <a:t>High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gridSpan="3">
                  <a:txBody>
                    <a:bodyPr/>
                    <a:lstStyle/>
                    <a:p>
                      <a:pPr marL="0" marR="0">
                        <a:lnSpc>
                          <a:spcPct val="107000"/>
                        </a:lnSpc>
                        <a:spcBef>
                          <a:spcPts val="0"/>
                        </a:spcBef>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11823297"/>
                  </a:ext>
                </a:extLst>
              </a:tr>
              <a:tr h="360762">
                <a:tc gridSpan="2">
                  <a:txBody>
                    <a:bodyPr/>
                    <a:lstStyle/>
                    <a:p>
                      <a:pPr marL="0" marR="0">
                        <a:lnSpc>
                          <a:spcPct val="107000"/>
                        </a:lnSpc>
                        <a:spcBef>
                          <a:spcPts val="0"/>
                        </a:spcBef>
                        <a:spcAft>
                          <a:spcPts val="0"/>
                        </a:spcAft>
                      </a:pPr>
                      <a:r>
                        <a:rPr lang="en-US" sz="1800" dirty="0">
                          <a:effectLst/>
                        </a:rPr>
                        <a:t>Pre-Requisite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gridSpan="3">
                  <a:txBody>
                    <a:bodyPr/>
                    <a:lstStyle/>
                    <a:p>
                      <a:pPr marL="0" marR="0">
                        <a:lnSpc>
                          <a:spcPct val="107000"/>
                        </a:lnSpc>
                        <a:spcBef>
                          <a:spcPts val="0"/>
                        </a:spcBef>
                        <a:spcAft>
                          <a:spcPts val="0"/>
                        </a:spcAft>
                      </a:pPr>
                      <a:r>
                        <a:rPr lang="en-US" sz="1800">
                          <a:effectLst/>
                        </a:rPr>
                        <a:t>NA</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hMerge="1">
                  <a:txBody>
                    <a:bodyPr/>
                    <a:lstStyle/>
                    <a:p>
                      <a:endParaRPr lang="en-IN"/>
                    </a:p>
                  </a:txBody>
                  <a:tcPr/>
                </a:tc>
                <a:tc>
                  <a:txBody>
                    <a:bodyPr/>
                    <a:lstStyle/>
                    <a:p>
                      <a:pPr marL="0" marR="0">
                        <a:lnSpc>
                          <a:spcPct val="107000"/>
                        </a:lnSpc>
                        <a:spcBef>
                          <a:spcPts val="0"/>
                        </a:spcBef>
                        <a:spcAft>
                          <a:spcPts val="0"/>
                        </a:spcAft>
                      </a:pPr>
                      <a:r>
                        <a:rPr lang="en-US" sz="1800" dirty="0">
                          <a:effectLst/>
                        </a:rPr>
                        <a:t>Post-Requisite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1800" dirty="0">
                          <a:effectLst/>
                        </a:rPr>
                        <a:t>NA</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gridSpan="3">
                  <a:txBody>
                    <a:bodyPr/>
                    <a:lstStyle/>
                    <a:p>
                      <a:pPr marL="0" marR="0">
                        <a:lnSpc>
                          <a:spcPct val="107000"/>
                        </a:lnSpc>
                        <a:spcBef>
                          <a:spcPts val="0"/>
                        </a:spcBef>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13576328"/>
                  </a:ext>
                </a:extLst>
              </a:tr>
              <a:tr h="236332">
                <a:tc gridSpan="11">
                  <a:txBody>
                    <a:bodyPr/>
                    <a:lstStyle/>
                    <a:p>
                      <a:pPr marL="0" marR="0">
                        <a:lnSpc>
                          <a:spcPct val="107000"/>
                        </a:lnSpc>
                        <a:spcBef>
                          <a:spcPts val="0"/>
                        </a:spcBef>
                        <a:spcAft>
                          <a:spcPts val="0"/>
                        </a:spcAft>
                      </a:pPr>
                      <a:r>
                        <a:rPr lang="en-US" sz="1800" dirty="0">
                          <a:effectLst/>
                        </a:rPr>
                        <a:t>Test Execution Steps: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30938801"/>
                  </a:ext>
                </a:extLst>
              </a:tr>
              <a:tr h="482818">
                <a:tc>
                  <a:txBody>
                    <a:bodyPr/>
                    <a:lstStyle/>
                    <a:p>
                      <a:pPr marL="0" marR="0">
                        <a:lnSpc>
                          <a:spcPct val="107000"/>
                        </a:lnSpc>
                        <a:spcBef>
                          <a:spcPts val="0"/>
                        </a:spcBef>
                        <a:spcAft>
                          <a:spcPts val="0"/>
                        </a:spcAft>
                      </a:pPr>
                      <a:r>
                        <a:rPr lang="en-US" sz="2000" b="1" dirty="0" err="1">
                          <a:solidFill>
                            <a:schemeClr val="accent6">
                              <a:lumMod val="75000"/>
                            </a:schemeClr>
                          </a:solidFill>
                          <a:effectLst/>
                        </a:rPr>
                        <a:t>S.No</a:t>
                      </a:r>
                      <a:endParaRPr lang="en-IN"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2000" b="1" dirty="0">
                          <a:solidFill>
                            <a:schemeClr val="accent6">
                              <a:lumMod val="75000"/>
                            </a:schemeClr>
                          </a:solidFill>
                          <a:effectLst/>
                        </a:rPr>
                        <a:t>Action</a:t>
                      </a:r>
                      <a:endParaRPr lang="en-IN"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r>
                        <a:rPr lang="en-US" sz="2000" b="1" dirty="0">
                          <a:solidFill>
                            <a:schemeClr val="accent6">
                              <a:lumMod val="75000"/>
                            </a:schemeClr>
                          </a:solidFill>
                          <a:effectLst/>
                        </a:rPr>
                        <a:t>Inputs</a:t>
                      </a:r>
                      <a:endParaRPr lang="en-IN"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2000" b="1" dirty="0">
                          <a:solidFill>
                            <a:schemeClr val="accent6">
                              <a:lumMod val="75000"/>
                            </a:schemeClr>
                          </a:solidFill>
                          <a:effectLst/>
                        </a:rPr>
                        <a:t>Expected Output</a:t>
                      </a:r>
                      <a:endParaRPr lang="en-IN"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r>
                        <a:rPr lang="en-US" sz="2000" b="1" dirty="0">
                          <a:solidFill>
                            <a:schemeClr val="accent6">
                              <a:lumMod val="75000"/>
                            </a:schemeClr>
                          </a:solidFill>
                          <a:effectLst/>
                        </a:rPr>
                        <a:t>Actual Output</a:t>
                      </a:r>
                      <a:endParaRPr lang="en-IN" sz="2000" b="1" dirty="0">
                        <a:solidFill>
                          <a:schemeClr val="accent6">
                            <a:lumMod val="75000"/>
                          </a:schemeClr>
                        </a:solidFill>
                      </a:endParaRPr>
                    </a:p>
                  </a:txBody>
                  <a:tcPr marL="30658" marR="30658" marT="0" marB="0"/>
                </a:tc>
                <a:tc gridSpan="2">
                  <a:txBody>
                    <a:bodyPr/>
                    <a:lstStyle/>
                    <a:p>
                      <a:pPr marL="0" marR="0">
                        <a:lnSpc>
                          <a:spcPct val="107000"/>
                        </a:lnSpc>
                        <a:spcBef>
                          <a:spcPts val="0"/>
                        </a:spcBef>
                        <a:spcAft>
                          <a:spcPts val="0"/>
                        </a:spcAft>
                      </a:pPr>
                      <a:r>
                        <a:rPr lang="en-US" sz="2000" b="1" dirty="0">
                          <a:solidFill>
                            <a:schemeClr val="accent6">
                              <a:lumMod val="75000"/>
                            </a:schemeClr>
                          </a:solidFill>
                          <a:effectLst/>
                        </a:rPr>
                        <a:t>Test Browser</a:t>
                      </a:r>
                      <a:endParaRPr lang="en-IN"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r>
                        <a:rPr lang="en-US" sz="2000" b="1" dirty="0">
                          <a:solidFill>
                            <a:schemeClr val="accent6">
                              <a:lumMod val="75000"/>
                            </a:schemeClr>
                          </a:solidFill>
                          <a:effectLst/>
                        </a:rPr>
                        <a:t>Test Result</a:t>
                      </a:r>
                      <a:endParaRPr lang="en-IN"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2000" b="1" dirty="0">
                          <a:solidFill>
                            <a:schemeClr val="accent6">
                              <a:lumMod val="75000"/>
                            </a:schemeClr>
                          </a:solidFill>
                          <a:effectLst/>
                        </a:rPr>
                        <a:t>Test Comments</a:t>
                      </a:r>
                      <a:endParaRPr lang="en-IN" sz="2000" b="1"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extLst>
                  <a:ext uri="{0D108BD9-81ED-4DB2-BD59-A6C34878D82A}">
                    <a16:rowId xmlns:a16="http://schemas.microsoft.com/office/drawing/2014/main" val="3232583177"/>
                  </a:ext>
                </a:extLst>
              </a:tr>
              <a:tr h="482818">
                <a:tc>
                  <a:txBody>
                    <a:bodyPr/>
                    <a:lstStyle/>
                    <a:p>
                      <a:pPr marL="0" marR="0">
                        <a:lnSpc>
                          <a:spcPct val="107000"/>
                        </a:lnSpc>
                        <a:spcBef>
                          <a:spcPts val="0"/>
                        </a:spcBef>
                        <a:spcAft>
                          <a:spcPts val="0"/>
                        </a:spcAft>
                      </a:pPr>
                      <a:r>
                        <a:rPr lang="en-US" sz="1800" dirty="0">
                          <a:effectLst/>
                        </a:rPr>
                        <a:t>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1800" dirty="0">
                          <a:effectLst/>
                          <a:highlight>
                            <a:srgbClr val="FFFF00"/>
                          </a:highlight>
                        </a:rPr>
                        <a:t>Launch application</a:t>
                      </a:r>
                      <a:endPar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r>
                        <a:rPr lang="en-US" sz="1800" dirty="0">
                          <a:effectLst/>
                        </a:rPr>
                        <a:t>https://www.facebook.com/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1800" dirty="0">
                          <a:effectLst/>
                        </a:rPr>
                        <a:t>Facebook home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r>
                        <a:rPr lang="en-US" sz="1800">
                          <a:effectLst/>
                        </a:rPr>
                        <a:t>Facebook home</a:t>
                      </a:r>
                      <a:endParaRPr lang="en-IN"/>
                    </a:p>
                  </a:txBody>
                  <a:tcPr marL="30658" marR="30658" marT="0" marB="0"/>
                </a:tc>
                <a:tc gridSpan="2">
                  <a:txBody>
                    <a:bodyPr/>
                    <a:lstStyle/>
                    <a:p>
                      <a:pPr marL="0" marR="0">
                        <a:lnSpc>
                          <a:spcPct val="107000"/>
                        </a:lnSpc>
                        <a:spcBef>
                          <a:spcPts val="0"/>
                        </a:spcBef>
                        <a:spcAft>
                          <a:spcPts val="0"/>
                        </a:spcAft>
                      </a:pPr>
                      <a:r>
                        <a:rPr lang="en-US" sz="1800">
                          <a:effectLst/>
                        </a:rPr>
                        <a:t>IE -11</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r>
                        <a:rPr lang="en-US" sz="1800">
                          <a:effectLst/>
                        </a:rPr>
                        <a:t>Pass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1800" dirty="0">
                          <a:effectLst/>
                        </a:rPr>
                        <a:t>Launch successful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extLst>
                  <a:ext uri="{0D108BD9-81ED-4DB2-BD59-A6C34878D82A}">
                    <a16:rowId xmlns:a16="http://schemas.microsoft.com/office/drawing/2014/main" val="3190628764"/>
                  </a:ext>
                </a:extLst>
              </a:tr>
              <a:tr h="3381926">
                <a:tc>
                  <a:txBody>
                    <a:bodyPr/>
                    <a:lstStyle/>
                    <a:p>
                      <a:pPr marL="0" marR="0">
                        <a:lnSpc>
                          <a:spcPct val="107000"/>
                        </a:lnSpc>
                        <a:spcBef>
                          <a:spcPts val="0"/>
                        </a:spcBef>
                        <a:spcAft>
                          <a:spcPts val="0"/>
                        </a:spcAft>
                      </a:pPr>
                      <a:r>
                        <a:rPr lang="en-US" sz="1800" dirty="0">
                          <a:effectLst/>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1800" dirty="0">
                          <a:effectLst/>
                          <a:highlight>
                            <a:srgbClr val="FF0000"/>
                          </a:highlight>
                        </a:rPr>
                        <a:t>Enter invalid Email &amp; any Password and hit login button</a:t>
                      </a:r>
                      <a:endParaRPr lang="en-IN" sz="1800" dirty="0">
                        <a:effectLst/>
                        <a:highlight>
                          <a:srgbClr val="FF0000"/>
                        </a:highligh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r>
                        <a:rPr lang="en-US" sz="1800" dirty="0">
                          <a:effectLst/>
                        </a:rPr>
                        <a:t>Email id : invalid@xyz.com</a:t>
                      </a:r>
                      <a:endParaRPr lang="en-IN" sz="1800" dirty="0">
                        <a:effectLst/>
                      </a:endParaRPr>
                    </a:p>
                    <a:p>
                      <a:pPr marL="0" marR="0">
                        <a:lnSpc>
                          <a:spcPct val="107000"/>
                        </a:lnSpc>
                        <a:spcBef>
                          <a:spcPts val="0"/>
                        </a:spcBef>
                        <a:spcAft>
                          <a:spcPts val="0"/>
                        </a:spcAft>
                      </a:pPr>
                      <a:r>
                        <a:rPr lang="en-US" sz="1800" dirty="0">
                          <a:effectLst/>
                        </a:rPr>
                        <a:t>Password: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r>
                        <a:rPr lang="en-US" sz="1800" dirty="0">
                          <a:effectLst/>
                        </a:rPr>
                        <a:t>The email address or phone number that you've entered doesn't match any account. </a:t>
                      </a:r>
                      <a:r>
                        <a:rPr lang="en-US" sz="1800" u="none" strike="noStrike" dirty="0">
                          <a:effectLst/>
                          <a:hlinkClick r:id="rId2"/>
                        </a:rPr>
                        <a:t>Sign up for an account.</a:t>
                      </a:r>
                      <a:endParaRPr lang="en-IN" sz="1800" dirty="0">
                        <a:effectLst/>
                      </a:endParaRPr>
                    </a:p>
                    <a:p>
                      <a:pPr marL="0" marR="0">
                        <a:lnSpc>
                          <a:spcPct val="107000"/>
                        </a:lnSpc>
                        <a:spcBef>
                          <a:spcPts val="0"/>
                        </a:spcBef>
                        <a:spcAft>
                          <a:spcPts val="0"/>
                        </a:spcAft>
                      </a:pPr>
                      <a:r>
                        <a:rPr lang="en-US" sz="1800" dirty="0">
                          <a:effectLst/>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r>
                        <a:rPr lang="en-US" sz="1800">
                          <a:effectLst/>
                        </a:rPr>
                        <a:t>The email address or phone number that you've entered doesn't match any account. </a:t>
                      </a:r>
                      <a:r>
                        <a:rPr lang="en-US" sz="1800" u="none" strike="noStrike">
                          <a:effectLst/>
                          <a:hlinkClick r:id="rId2"/>
                        </a:rPr>
                        <a:t>Sign up for an account.</a:t>
                      </a:r>
                      <a:endParaRPr lang="en-IN" sz="1800">
                        <a:effectLst/>
                      </a:endParaRPr>
                    </a:p>
                    <a:p>
                      <a:pPr marL="0" marR="0">
                        <a:lnSpc>
                          <a:spcPct val="107000"/>
                        </a:lnSpc>
                        <a:spcBef>
                          <a:spcPts val="0"/>
                        </a:spcBef>
                        <a:spcAft>
                          <a:spcPts val="0"/>
                        </a:spcAft>
                      </a:pPr>
                      <a:r>
                        <a:rPr lang="en-US" sz="1800">
                          <a:effectLst/>
                        </a:rPr>
                        <a:t> </a:t>
                      </a:r>
                      <a:endParaRPr lang="en-IN"/>
                    </a:p>
                  </a:txBody>
                  <a:tcPr marL="30658" marR="30658" marT="0" marB="0"/>
                </a:tc>
                <a:tc gridSpan="2">
                  <a:txBody>
                    <a:bodyPr/>
                    <a:lstStyle/>
                    <a:p>
                      <a:pPr marL="0" marR="0">
                        <a:lnSpc>
                          <a:spcPct val="107000"/>
                        </a:lnSpc>
                        <a:spcBef>
                          <a:spcPts val="0"/>
                        </a:spcBef>
                        <a:spcAft>
                          <a:spcPts val="0"/>
                        </a:spcAft>
                      </a:pPr>
                      <a:r>
                        <a:rPr lang="en-US" sz="1800" dirty="0">
                          <a:effectLst/>
                        </a:rPr>
                        <a:t>IE -11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r>
                        <a:rPr lang="en-US" sz="1800">
                          <a:effectLst/>
                        </a:rPr>
                        <a:t>Pass</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1800">
                          <a:effectLst/>
                        </a:rPr>
                        <a:t>Invalid login attempt stopped </a:t>
                      </a:r>
                      <a:endParaRPr lang="en-IN" sz="180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extLst>
                  <a:ext uri="{0D108BD9-81ED-4DB2-BD59-A6C34878D82A}">
                    <a16:rowId xmlns:a16="http://schemas.microsoft.com/office/drawing/2014/main" val="883924194"/>
                  </a:ext>
                </a:extLst>
              </a:tr>
              <a:tr h="1669964">
                <a:tc>
                  <a:txBody>
                    <a:bodyPr/>
                    <a:lstStyle/>
                    <a:p>
                      <a:pPr marL="0" marR="0">
                        <a:lnSpc>
                          <a:spcPct val="107000"/>
                        </a:lnSpc>
                        <a:spcBef>
                          <a:spcPts val="0"/>
                        </a:spcBef>
                        <a:spcAft>
                          <a:spcPts val="0"/>
                        </a:spcAft>
                      </a:pPr>
                      <a:r>
                        <a:rPr lang="en-US" sz="1800" dirty="0">
                          <a:effectLst/>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gridSpan="2">
                  <a:txBody>
                    <a:bodyPr/>
                    <a:lstStyle/>
                    <a:p>
                      <a:pPr marL="0" marR="0">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endParaRPr lang="en-IN" dirty="0"/>
                    </a:p>
                  </a:txBody>
                  <a:tcPr marL="30658" marR="30658" marT="0" marB="0"/>
                </a:tc>
                <a:tc gridSpan="2">
                  <a:txBody>
                    <a:bodyPr/>
                    <a:lstStyle/>
                    <a:p>
                      <a:pPr marL="0" marR="0">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hMerge="1">
                  <a:txBody>
                    <a:bodyPr/>
                    <a:lstStyle/>
                    <a:p>
                      <a:endParaRPr lang="en-IN"/>
                    </a:p>
                  </a:txBody>
                  <a:tcPr/>
                </a:tc>
                <a:tc>
                  <a:txBody>
                    <a:bodyPr/>
                    <a:lstStyle/>
                    <a:p>
                      <a:pPr marL="0" marR="0">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extLst>
                  <a:ext uri="{0D108BD9-81ED-4DB2-BD59-A6C34878D82A}">
                    <a16:rowId xmlns:a16="http://schemas.microsoft.com/office/drawing/2014/main" val="1521317618"/>
                  </a:ext>
                </a:extLst>
              </a:tr>
            </a:tbl>
          </a:graphicData>
        </a:graphic>
      </p:graphicFrame>
    </p:spTree>
    <p:extLst>
      <p:ext uri="{BB962C8B-B14F-4D97-AF65-F5344CB8AC3E}">
        <p14:creationId xmlns:p14="http://schemas.microsoft.com/office/powerpoint/2010/main" val="2757808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7F6A20-21BA-42E6-9F40-9E0A11E734F5}"/>
              </a:ext>
            </a:extLst>
          </p:cNvPr>
          <p:cNvGraphicFramePr>
            <a:graphicFrameLocks noGrp="1"/>
          </p:cNvGraphicFramePr>
          <p:nvPr>
            <p:extLst>
              <p:ext uri="{D42A27DB-BD31-4B8C-83A1-F6EECF244321}">
                <p14:modId xmlns:p14="http://schemas.microsoft.com/office/powerpoint/2010/main" val="2848629273"/>
              </p:ext>
            </p:extLst>
          </p:nvPr>
        </p:nvGraphicFramePr>
        <p:xfrm>
          <a:off x="319596" y="905523"/>
          <a:ext cx="11129285" cy="5070221"/>
        </p:xfrm>
        <a:graphic>
          <a:graphicData uri="http://schemas.openxmlformats.org/drawingml/2006/table">
            <a:tbl>
              <a:tblPr firstRow="1" firstCol="1" bandRow="1">
                <a:tableStyleId>{5C22544A-7EE6-4342-B048-85BDC9FD1C3A}</a:tableStyleId>
              </a:tblPr>
              <a:tblGrid>
                <a:gridCol w="1089515">
                  <a:extLst>
                    <a:ext uri="{9D8B030D-6E8A-4147-A177-3AD203B41FA5}">
                      <a16:colId xmlns:a16="http://schemas.microsoft.com/office/drawing/2014/main" val="688008442"/>
                    </a:ext>
                  </a:extLst>
                </a:gridCol>
                <a:gridCol w="2185254">
                  <a:extLst>
                    <a:ext uri="{9D8B030D-6E8A-4147-A177-3AD203B41FA5}">
                      <a16:colId xmlns:a16="http://schemas.microsoft.com/office/drawing/2014/main" val="587230393"/>
                    </a:ext>
                  </a:extLst>
                </a:gridCol>
                <a:gridCol w="1089515">
                  <a:extLst>
                    <a:ext uri="{9D8B030D-6E8A-4147-A177-3AD203B41FA5}">
                      <a16:colId xmlns:a16="http://schemas.microsoft.com/office/drawing/2014/main" val="2721565157"/>
                    </a:ext>
                  </a:extLst>
                </a:gridCol>
                <a:gridCol w="1683364">
                  <a:extLst>
                    <a:ext uri="{9D8B030D-6E8A-4147-A177-3AD203B41FA5}">
                      <a16:colId xmlns:a16="http://schemas.microsoft.com/office/drawing/2014/main" val="2315244502"/>
                    </a:ext>
                  </a:extLst>
                </a:gridCol>
                <a:gridCol w="1196261">
                  <a:extLst>
                    <a:ext uri="{9D8B030D-6E8A-4147-A177-3AD203B41FA5}">
                      <a16:colId xmlns:a16="http://schemas.microsoft.com/office/drawing/2014/main" val="922941742"/>
                    </a:ext>
                  </a:extLst>
                </a:gridCol>
                <a:gridCol w="740711">
                  <a:extLst>
                    <a:ext uri="{9D8B030D-6E8A-4147-A177-3AD203B41FA5}">
                      <a16:colId xmlns:a16="http://schemas.microsoft.com/office/drawing/2014/main" val="1895007897"/>
                    </a:ext>
                  </a:extLst>
                </a:gridCol>
                <a:gridCol w="3144665">
                  <a:extLst>
                    <a:ext uri="{9D8B030D-6E8A-4147-A177-3AD203B41FA5}">
                      <a16:colId xmlns:a16="http://schemas.microsoft.com/office/drawing/2014/main" val="170555747"/>
                    </a:ext>
                  </a:extLst>
                </a:gridCol>
              </a:tblGrid>
              <a:tr h="5042516">
                <a:tc>
                  <a:txBody>
                    <a:bodyPr/>
                    <a:lstStyle/>
                    <a:p>
                      <a:pPr marL="0" marR="0">
                        <a:lnSpc>
                          <a:spcPct val="107000"/>
                        </a:lnSpc>
                        <a:spcBef>
                          <a:spcPts val="0"/>
                        </a:spcBef>
                        <a:spcAft>
                          <a:spcPts val="0"/>
                        </a:spcAft>
                      </a:pPr>
                      <a:r>
                        <a:rPr lang="en-US" sz="2400" dirty="0">
                          <a:solidFill>
                            <a:schemeClr val="tx1"/>
                          </a:solidFill>
                          <a:effectLst/>
                        </a:rPr>
                        <a:t>Enter valid Email &amp; incorrect Password and hit login button</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2400" dirty="0">
                          <a:solidFill>
                            <a:schemeClr val="tx1"/>
                          </a:solidFill>
                          <a:effectLst/>
                        </a:rPr>
                        <a:t>Email id : valid@xyz.com</a:t>
                      </a:r>
                      <a:endParaRPr lang="en-IN" sz="2400" dirty="0">
                        <a:solidFill>
                          <a:schemeClr val="tx1"/>
                        </a:solidFill>
                        <a:effectLst/>
                      </a:endParaRPr>
                    </a:p>
                    <a:p>
                      <a:pPr marL="0" marR="0">
                        <a:lnSpc>
                          <a:spcPct val="107000"/>
                        </a:lnSpc>
                        <a:spcBef>
                          <a:spcPts val="0"/>
                        </a:spcBef>
                        <a:spcAft>
                          <a:spcPts val="0"/>
                        </a:spcAft>
                      </a:pPr>
                      <a:r>
                        <a:rPr lang="en-US" sz="2400" dirty="0">
                          <a:solidFill>
                            <a:schemeClr val="tx1"/>
                          </a:solidFill>
                          <a:effectLst/>
                        </a:rPr>
                        <a:t>Password: ******</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2400" dirty="0">
                          <a:solidFill>
                            <a:schemeClr val="tx1"/>
                          </a:solidFill>
                          <a:effectLst/>
                        </a:rPr>
                        <a:t>The password that you've entered is incorrect. </a:t>
                      </a:r>
                      <a:r>
                        <a:rPr lang="en-US" sz="2400" u="none" strike="noStrike" dirty="0">
                          <a:solidFill>
                            <a:schemeClr val="tx1"/>
                          </a:solidFill>
                          <a:effectLst/>
                          <a:hlinkClick r:id="rId2">
                            <a:extLst>
                              <a:ext uri="{A12FA001-AC4F-418D-AE19-62706E023703}">
                                <ahyp:hlinkClr xmlns:ahyp="http://schemas.microsoft.com/office/drawing/2018/hyperlinkcolor" val="tx"/>
                              </a:ext>
                            </a:extLst>
                          </a:hlinkClick>
                        </a:rPr>
                        <a:t>Forgotten password?</a:t>
                      </a:r>
                      <a:endParaRPr lang="en-IN" sz="2400" dirty="0">
                        <a:solidFill>
                          <a:schemeClr val="tx1"/>
                        </a:solidFill>
                        <a:effectLst/>
                      </a:endParaRPr>
                    </a:p>
                    <a:p>
                      <a:pPr marL="0" marR="0">
                        <a:lnSpc>
                          <a:spcPct val="107000"/>
                        </a:lnSpc>
                        <a:spcBef>
                          <a:spcPts val="0"/>
                        </a:spcBef>
                        <a:spcAft>
                          <a:spcPts val="0"/>
                        </a:spcAft>
                      </a:pPr>
                      <a:r>
                        <a:rPr lang="en-US" sz="2400" dirty="0">
                          <a:solidFill>
                            <a:schemeClr val="tx1"/>
                          </a:solidFill>
                          <a:effectLst/>
                        </a:rPr>
                        <a:t> </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2400" dirty="0">
                          <a:solidFill>
                            <a:schemeClr val="tx1"/>
                          </a:solidFill>
                          <a:effectLst/>
                        </a:rPr>
                        <a:t>The password that you've entered is incorrect. </a:t>
                      </a:r>
                      <a:r>
                        <a:rPr lang="en-US" sz="2400" u="none" strike="noStrike" dirty="0">
                          <a:solidFill>
                            <a:schemeClr val="tx1"/>
                          </a:solidFill>
                          <a:effectLst/>
                          <a:hlinkClick r:id="rId2">
                            <a:extLst>
                              <a:ext uri="{A12FA001-AC4F-418D-AE19-62706E023703}">
                                <ahyp:hlinkClr xmlns:ahyp="http://schemas.microsoft.com/office/drawing/2018/hyperlinkcolor" val="tx"/>
                              </a:ext>
                            </a:extLst>
                          </a:hlinkClick>
                        </a:rPr>
                        <a:t>Forgotten password?</a:t>
                      </a:r>
                      <a:endParaRPr lang="en-IN" sz="2400" dirty="0">
                        <a:solidFill>
                          <a:schemeClr val="tx1"/>
                        </a:solidFill>
                        <a:effectLst/>
                      </a:endParaRPr>
                    </a:p>
                    <a:p>
                      <a:pPr marL="0" marR="0">
                        <a:lnSpc>
                          <a:spcPct val="107000"/>
                        </a:lnSpc>
                        <a:spcBef>
                          <a:spcPts val="0"/>
                        </a:spcBef>
                        <a:spcAft>
                          <a:spcPts val="0"/>
                        </a:spcAft>
                      </a:pPr>
                      <a:r>
                        <a:rPr lang="en-US" sz="2400" dirty="0">
                          <a:solidFill>
                            <a:schemeClr val="tx1"/>
                          </a:solidFill>
                          <a:effectLst/>
                        </a:rPr>
                        <a:t> </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2400" dirty="0">
                          <a:solidFill>
                            <a:schemeClr val="tx1"/>
                          </a:solidFill>
                          <a:effectLst/>
                        </a:rPr>
                        <a:t>IE -11</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2400" dirty="0">
                          <a:solidFill>
                            <a:schemeClr val="tx1"/>
                          </a:solidFill>
                          <a:effectLst/>
                        </a:rPr>
                        <a:t>Pass</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tc>
                  <a:txBody>
                    <a:bodyPr/>
                    <a:lstStyle/>
                    <a:p>
                      <a:pPr marL="0" marR="0">
                        <a:lnSpc>
                          <a:spcPct val="107000"/>
                        </a:lnSpc>
                        <a:spcBef>
                          <a:spcPts val="0"/>
                        </a:spcBef>
                        <a:spcAft>
                          <a:spcPts val="0"/>
                        </a:spcAft>
                      </a:pPr>
                      <a:r>
                        <a:rPr lang="en-US" sz="2400" dirty="0">
                          <a:solidFill>
                            <a:schemeClr val="tx1"/>
                          </a:solidFill>
                          <a:effectLst/>
                        </a:rPr>
                        <a:t>Invalid login attempt stopped </a:t>
                      </a:r>
                      <a:endParaRPr lang="en-IN" sz="24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0658" marR="30658" marT="0" marB="0"/>
                </a:tc>
                <a:extLst>
                  <a:ext uri="{0D108BD9-81ED-4DB2-BD59-A6C34878D82A}">
                    <a16:rowId xmlns:a16="http://schemas.microsoft.com/office/drawing/2014/main" val="643683310"/>
                  </a:ext>
                </a:extLst>
              </a:tr>
            </a:tbl>
          </a:graphicData>
        </a:graphic>
      </p:graphicFrame>
      <p:graphicFrame>
        <p:nvGraphicFramePr>
          <p:cNvPr id="3" name="Table 2">
            <a:extLst>
              <a:ext uri="{FF2B5EF4-FFF2-40B4-BE49-F238E27FC236}">
                <a16:creationId xmlns:a16="http://schemas.microsoft.com/office/drawing/2014/main" id="{8CA19E33-206B-415A-80C8-658F315CDE2D}"/>
              </a:ext>
            </a:extLst>
          </p:cNvPr>
          <p:cNvGraphicFramePr>
            <a:graphicFrameLocks noGrp="1"/>
          </p:cNvGraphicFramePr>
          <p:nvPr>
            <p:extLst>
              <p:ext uri="{D42A27DB-BD31-4B8C-83A1-F6EECF244321}">
                <p14:modId xmlns:p14="http://schemas.microsoft.com/office/powerpoint/2010/main" val="2837804229"/>
              </p:ext>
            </p:extLst>
          </p:nvPr>
        </p:nvGraphicFramePr>
        <p:xfrm>
          <a:off x="385439" y="331546"/>
          <a:ext cx="11063442" cy="573977"/>
        </p:xfrm>
        <a:graphic>
          <a:graphicData uri="http://schemas.openxmlformats.org/drawingml/2006/table">
            <a:tbl>
              <a:tblPr firstRow="1" firstCol="1" bandRow="1">
                <a:tableStyleId>{5C22544A-7EE6-4342-B048-85BDC9FD1C3A}</a:tableStyleId>
              </a:tblPr>
              <a:tblGrid>
                <a:gridCol w="1088408">
                  <a:extLst>
                    <a:ext uri="{9D8B030D-6E8A-4147-A177-3AD203B41FA5}">
                      <a16:colId xmlns:a16="http://schemas.microsoft.com/office/drawing/2014/main" val="3712795554"/>
                    </a:ext>
                  </a:extLst>
                </a:gridCol>
                <a:gridCol w="813427">
                  <a:extLst>
                    <a:ext uri="{9D8B030D-6E8A-4147-A177-3AD203B41FA5}">
                      <a16:colId xmlns:a16="http://schemas.microsoft.com/office/drawing/2014/main" val="263660986"/>
                    </a:ext>
                  </a:extLst>
                </a:gridCol>
                <a:gridCol w="1482181">
                  <a:extLst>
                    <a:ext uri="{9D8B030D-6E8A-4147-A177-3AD203B41FA5}">
                      <a16:colId xmlns:a16="http://schemas.microsoft.com/office/drawing/2014/main" val="3065748978"/>
                    </a:ext>
                  </a:extLst>
                </a:gridCol>
                <a:gridCol w="1138547">
                  <a:extLst>
                    <a:ext uri="{9D8B030D-6E8A-4147-A177-3AD203B41FA5}">
                      <a16:colId xmlns:a16="http://schemas.microsoft.com/office/drawing/2014/main" val="4090210060"/>
                    </a:ext>
                  </a:extLst>
                </a:gridCol>
                <a:gridCol w="1693937">
                  <a:extLst>
                    <a:ext uri="{9D8B030D-6E8A-4147-A177-3AD203B41FA5}">
                      <a16:colId xmlns:a16="http://schemas.microsoft.com/office/drawing/2014/main" val="1604425735"/>
                    </a:ext>
                  </a:extLst>
                </a:gridCol>
                <a:gridCol w="1258882">
                  <a:extLst>
                    <a:ext uri="{9D8B030D-6E8A-4147-A177-3AD203B41FA5}">
                      <a16:colId xmlns:a16="http://schemas.microsoft.com/office/drawing/2014/main" val="553870035"/>
                    </a:ext>
                  </a:extLst>
                </a:gridCol>
                <a:gridCol w="805314">
                  <a:extLst>
                    <a:ext uri="{9D8B030D-6E8A-4147-A177-3AD203B41FA5}">
                      <a16:colId xmlns:a16="http://schemas.microsoft.com/office/drawing/2014/main" val="2407349391"/>
                    </a:ext>
                  </a:extLst>
                </a:gridCol>
                <a:gridCol w="2782746">
                  <a:extLst>
                    <a:ext uri="{9D8B030D-6E8A-4147-A177-3AD203B41FA5}">
                      <a16:colId xmlns:a16="http://schemas.microsoft.com/office/drawing/2014/main" val="1611532890"/>
                    </a:ext>
                  </a:extLst>
                </a:gridCol>
              </a:tblGrid>
              <a:tr h="479395">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800" dirty="0">
                          <a:effectLst/>
                        </a:rPr>
                        <a:t>Action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Inputs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Expected Output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Actual Output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Test Browser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Test Result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Test Comments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3790815"/>
                  </a:ext>
                </a:extLst>
              </a:tr>
            </a:tbl>
          </a:graphicData>
        </a:graphic>
      </p:graphicFrame>
    </p:spTree>
    <p:extLst>
      <p:ext uri="{BB962C8B-B14F-4D97-AF65-F5344CB8AC3E}">
        <p14:creationId xmlns:p14="http://schemas.microsoft.com/office/powerpoint/2010/main" val="1260174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DA198D-4962-4A07-B888-288DEEF6572E}"/>
              </a:ext>
            </a:extLst>
          </p:cNvPr>
          <p:cNvSpPr/>
          <p:nvPr/>
        </p:nvSpPr>
        <p:spPr>
          <a:xfrm>
            <a:off x="0" y="117526"/>
            <a:ext cx="10262587" cy="6124754"/>
          </a:xfrm>
          <a:prstGeom prst="rect">
            <a:avLst/>
          </a:prstGeom>
        </p:spPr>
        <p:txBody>
          <a:bodyPr wrap="square">
            <a:spAutoFit/>
          </a:bodyPr>
          <a:lstStyle/>
          <a:p>
            <a:pPr algn="ctr" fontAlgn="base"/>
            <a:r>
              <a:rPr lang="en-US" sz="2800" b="1" dirty="0">
                <a:solidFill>
                  <a:srgbClr val="FF0000"/>
                </a:solidFill>
                <a:highlight>
                  <a:srgbClr val="FFFF00"/>
                </a:highlight>
                <a:latin typeface="inherit"/>
              </a:rPr>
              <a:t>Que: What are the data points you should add while writing a good test case?</a:t>
            </a:r>
            <a:endParaRPr lang="en-US" sz="2800" dirty="0">
              <a:solidFill>
                <a:srgbClr val="FF0000"/>
              </a:solidFill>
              <a:highlight>
                <a:srgbClr val="FFFF00"/>
              </a:highlight>
              <a:latin typeface="Arial" panose="020B0604020202020204" pitchFamily="34" charset="0"/>
            </a:endParaRPr>
          </a:p>
          <a:p>
            <a:pPr fontAlgn="base"/>
            <a:r>
              <a:rPr lang="en-US" sz="2800" b="1" dirty="0">
                <a:solidFill>
                  <a:srgbClr val="4D4D4D"/>
                </a:solidFill>
                <a:latin typeface="inherit"/>
              </a:rPr>
              <a:t>Ans.</a:t>
            </a:r>
            <a:r>
              <a:rPr lang="en-US" sz="2800" dirty="0">
                <a:solidFill>
                  <a:srgbClr val="4D4D4D"/>
                </a:solidFill>
                <a:latin typeface="Arial" panose="020B0604020202020204" pitchFamily="34" charset="0"/>
              </a:rPr>
              <a:t> Following are the qualities that constitute a </a:t>
            </a:r>
            <a:r>
              <a:rPr lang="en-US" sz="2800" b="1" dirty="0">
                <a:solidFill>
                  <a:srgbClr val="4D4D4D"/>
                </a:solidFill>
                <a:latin typeface="inherit"/>
              </a:rPr>
              <a:t>good test case</a:t>
            </a:r>
            <a:r>
              <a:rPr lang="en-US" sz="2800" dirty="0">
                <a:solidFill>
                  <a:srgbClr val="4D4D4D"/>
                </a:solidFill>
                <a:latin typeface="Arial" panose="020B0604020202020204" pitchFamily="34" charset="0"/>
              </a:rPr>
              <a:t>.</a:t>
            </a:r>
          </a:p>
          <a:p>
            <a:pPr fontAlgn="base"/>
            <a:endParaRPr lang="en-US" sz="2800" dirty="0">
              <a:solidFill>
                <a:srgbClr val="4D4D4D"/>
              </a:solidFill>
              <a:latin typeface="Arial" panose="020B0604020202020204" pitchFamily="34" charset="0"/>
            </a:endParaRPr>
          </a:p>
          <a:p>
            <a:pPr fontAlgn="base"/>
            <a:r>
              <a:rPr lang="en-US" sz="2800" dirty="0">
                <a:solidFill>
                  <a:srgbClr val="FF0000"/>
                </a:solidFill>
                <a:latin typeface="Arial" panose="020B0604020202020204" pitchFamily="34" charset="0"/>
              </a:rPr>
              <a:t>1</a:t>
            </a:r>
            <a:r>
              <a:rPr lang="en-US" sz="2800" dirty="0">
                <a:solidFill>
                  <a:srgbClr val="4D4D4D"/>
                </a:solidFill>
                <a:latin typeface="Arial" panose="020B0604020202020204" pitchFamily="34" charset="0"/>
              </a:rPr>
              <a:t>. </a:t>
            </a:r>
            <a:r>
              <a:rPr lang="en-US" sz="2800" dirty="0">
                <a:solidFill>
                  <a:srgbClr val="FF0000"/>
                </a:solidFill>
                <a:latin typeface="Arial" panose="020B0604020202020204" pitchFamily="34" charset="0"/>
              </a:rPr>
              <a:t>Test case ID</a:t>
            </a:r>
            <a:br>
              <a:rPr lang="en-US" sz="2800" dirty="0">
                <a:solidFill>
                  <a:srgbClr val="FF0000"/>
                </a:solidFill>
                <a:latin typeface="Arial" panose="020B0604020202020204" pitchFamily="34" charset="0"/>
              </a:rPr>
            </a:br>
            <a:r>
              <a:rPr lang="en-US" sz="2800" dirty="0">
                <a:solidFill>
                  <a:srgbClr val="FF0000"/>
                </a:solidFill>
                <a:latin typeface="Arial" panose="020B0604020202020204" pitchFamily="34" charset="0"/>
              </a:rPr>
              <a:t>2. Test description</a:t>
            </a:r>
            <a:br>
              <a:rPr lang="en-US" sz="2800" dirty="0">
                <a:solidFill>
                  <a:srgbClr val="FF0000"/>
                </a:solidFill>
                <a:latin typeface="Arial" panose="020B0604020202020204" pitchFamily="34" charset="0"/>
              </a:rPr>
            </a:br>
            <a:r>
              <a:rPr lang="en-US" sz="2800" dirty="0">
                <a:solidFill>
                  <a:srgbClr val="FF0000"/>
                </a:solidFill>
                <a:latin typeface="Arial" panose="020B0604020202020204" pitchFamily="34" charset="0"/>
              </a:rPr>
              <a:t>3. Priority</a:t>
            </a:r>
          </a:p>
          <a:p>
            <a:pPr fontAlgn="base"/>
            <a:br>
              <a:rPr lang="en-US" sz="2800" dirty="0">
                <a:solidFill>
                  <a:srgbClr val="4D4D4D"/>
                </a:solidFill>
                <a:latin typeface="Arial" panose="020B0604020202020204" pitchFamily="34" charset="0"/>
              </a:rPr>
            </a:br>
            <a:r>
              <a:rPr lang="en-US" sz="2800" dirty="0">
                <a:solidFill>
                  <a:srgbClr val="4D4D4D"/>
                </a:solidFill>
                <a:latin typeface="Arial" panose="020B0604020202020204" pitchFamily="34" charset="0"/>
              </a:rPr>
              <a:t>4. Environment</a:t>
            </a:r>
            <a:br>
              <a:rPr lang="en-US" sz="2800" dirty="0">
                <a:solidFill>
                  <a:srgbClr val="4D4D4D"/>
                </a:solidFill>
                <a:latin typeface="Arial" panose="020B0604020202020204" pitchFamily="34" charset="0"/>
              </a:rPr>
            </a:br>
            <a:r>
              <a:rPr lang="en-US" sz="2800" dirty="0">
                <a:solidFill>
                  <a:srgbClr val="4D4D4D"/>
                </a:solidFill>
                <a:latin typeface="Arial" panose="020B0604020202020204" pitchFamily="34" charset="0"/>
              </a:rPr>
              <a:t>5. Product version</a:t>
            </a:r>
            <a:br>
              <a:rPr lang="en-US" sz="2800" dirty="0">
                <a:solidFill>
                  <a:srgbClr val="4D4D4D"/>
                </a:solidFill>
                <a:latin typeface="Arial" panose="020B0604020202020204" pitchFamily="34" charset="0"/>
              </a:rPr>
            </a:br>
            <a:r>
              <a:rPr lang="en-US" sz="2800" dirty="0">
                <a:solidFill>
                  <a:srgbClr val="4D4D4D"/>
                </a:solidFill>
                <a:latin typeface="Arial" panose="020B0604020202020204" pitchFamily="34" charset="0"/>
              </a:rPr>
              <a:t>6. Steps required</a:t>
            </a:r>
          </a:p>
          <a:p>
            <a:pPr fontAlgn="base"/>
            <a:br>
              <a:rPr lang="en-US" sz="2800" dirty="0">
                <a:solidFill>
                  <a:srgbClr val="4D4D4D"/>
                </a:solidFill>
                <a:latin typeface="Arial" panose="020B0604020202020204" pitchFamily="34" charset="0"/>
              </a:rPr>
            </a:br>
            <a:r>
              <a:rPr lang="en-US" sz="2800" dirty="0">
                <a:solidFill>
                  <a:srgbClr val="FF0000"/>
                </a:solidFill>
                <a:latin typeface="Arial" panose="020B0604020202020204" pitchFamily="34" charset="0"/>
              </a:rPr>
              <a:t>7. Expected output</a:t>
            </a:r>
            <a:br>
              <a:rPr lang="en-US" sz="2800" dirty="0">
                <a:solidFill>
                  <a:srgbClr val="FF0000"/>
                </a:solidFill>
                <a:latin typeface="Arial" panose="020B0604020202020204" pitchFamily="34" charset="0"/>
              </a:rPr>
            </a:br>
            <a:r>
              <a:rPr lang="en-US" sz="2800" dirty="0">
                <a:solidFill>
                  <a:srgbClr val="FF0000"/>
                </a:solidFill>
                <a:latin typeface="Arial" panose="020B0604020202020204" pitchFamily="34" charset="0"/>
              </a:rPr>
              <a:t>8. Actual output</a:t>
            </a:r>
            <a:endParaRPr lang="en-US" sz="2800"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646754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481354-1CC8-4F6C-97E1-3C1625EB6241}"/>
              </a:ext>
            </a:extLst>
          </p:cNvPr>
          <p:cNvSpPr/>
          <p:nvPr/>
        </p:nvSpPr>
        <p:spPr>
          <a:xfrm>
            <a:off x="0" y="174334"/>
            <a:ext cx="10067278" cy="5509200"/>
          </a:xfrm>
          <a:prstGeom prst="rect">
            <a:avLst/>
          </a:prstGeom>
        </p:spPr>
        <p:txBody>
          <a:bodyPr wrap="square">
            <a:spAutoFit/>
          </a:bodyPr>
          <a:lstStyle/>
          <a:p>
            <a:pPr fontAlgn="base"/>
            <a:r>
              <a:rPr lang="en-US" sz="2800" b="1" dirty="0">
                <a:solidFill>
                  <a:srgbClr val="FF0000"/>
                </a:solidFill>
                <a:highlight>
                  <a:srgbClr val="FFFF00"/>
                </a:highlight>
                <a:latin typeface="inherit"/>
              </a:rPr>
              <a:t>Que: What is Negative Testing and how is it different from Positive Testing?</a:t>
            </a:r>
            <a:endParaRPr lang="en-US" sz="2800" dirty="0">
              <a:solidFill>
                <a:srgbClr val="FF0000"/>
              </a:solidFill>
              <a:highlight>
                <a:srgbClr val="FFFF00"/>
              </a:highlight>
              <a:latin typeface="Arial" panose="020B0604020202020204" pitchFamily="34" charset="0"/>
            </a:endParaRPr>
          </a:p>
          <a:p>
            <a:pPr fontAlgn="base"/>
            <a:r>
              <a:rPr lang="en-US" sz="2800" b="1" dirty="0">
                <a:solidFill>
                  <a:srgbClr val="4D4D4D"/>
                </a:solidFill>
                <a:latin typeface="inherit"/>
              </a:rPr>
              <a:t>Ans.</a:t>
            </a:r>
            <a:r>
              <a:rPr lang="en-US" sz="2800" dirty="0">
                <a:solidFill>
                  <a:srgbClr val="4D4D4D"/>
                </a:solidFill>
                <a:latin typeface="Arial" panose="020B0604020202020204" pitchFamily="34" charset="0"/>
              </a:rPr>
              <a:t> </a:t>
            </a:r>
          </a:p>
          <a:p>
            <a:pPr fontAlgn="base">
              <a:lnSpc>
                <a:spcPct val="150000"/>
              </a:lnSpc>
            </a:pPr>
            <a:r>
              <a:rPr lang="en-US" sz="2800" b="1" dirty="0">
                <a:solidFill>
                  <a:srgbClr val="4D4D4D"/>
                </a:solidFill>
                <a:latin typeface="inherit"/>
              </a:rPr>
              <a:t>1. </a:t>
            </a:r>
            <a:r>
              <a:rPr lang="en-US" sz="3200" b="1" dirty="0">
                <a:solidFill>
                  <a:srgbClr val="FF0000"/>
                </a:solidFill>
                <a:latin typeface="inherit"/>
              </a:rPr>
              <a:t>Negative Testing</a:t>
            </a:r>
            <a:r>
              <a:rPr lang="en-US" sz="3200" dirty="0">
                <a:solidFill>
                  <a:srgbClr val="4D4D4D"/>
                </a:solidFill>
                <a:latin typeface="Arial" panose="020B0604020202020204" pitchFamily="34" charset="0"/>
              </a:rPr>
              <a:t> is an approach to find how does the system behave with invalid inputs.</a:t>
            </a:r>
          </a:p>
          <a:p>
            <a:pPr fontAlgn="base">
              <a:lnSpc>
                <a:spcPct val="150000"/>
              </a:lnSpc>
            </a:pPr>
            <a:r>
              <a:rPr lang="en-US" sz="3200" dirty="0">
                <a:solidFill>
                  <a:srgbClr val="4D4D4D"/>
                </a:solidFill>
                <a:latin typeface="Arial" panose="020B0604020202020204" pitchFamily="34" charset="0"/>
              </a:rPr>
              <a:t>It ensures that the application shows correct error codes or messages. And the system </a:t>
            </a:r>
            <a:r>
              <a:rPr lang="en-US" sz="3200" dirty="0">
                <a:solidFill>
                  <a:srgbClr val="4D4D4D"/>
                </a:solidFill>
                <a:highlight>
                  <a:srgbClr val="FFFF00"/>
                </a:highlight>
                <a:latin typeface="Arial" panose="020B0604020202020204" pitchFamily="34" charset="0"/>
              </a:rPr>
              <a:t>does not crash on feeding invalid</a:t>
            </a:r>
            <a:r>
              <a:rPr lang="en-US" sz="3200" dirty="0">
                <a:solidFill>
                  <a:srgbClr val="4D4D4D"/>
                </a:solidFill>
                <a:latin typeface="Arial" panose="020B0604020202020204" pitchFamily="34" charset="0"/>
              </a:rPr>
              <a:t> data.</a:t>
            </a:r>
          </a:p>
          <a:p>
            <a:pPr fontAlgn="base"/>
            <a:endParaRPr lang="en-US" sz="28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45083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A9406-ABEB-4CF0-8107-2166D26A6CB7}"/>
              </a:ext>
            </a:extLst>
          </p:cNvPr>
          <p:cNvSpPr/>
          <p:nvPr/>
        </p:nvSpPr>
        <p:spPr>
          <a:xfrm>
            <a:off x="832701" y="349586"/>
            <a:ext cx="8744932" cy="4878900"/>
          </a:xfrm>
          <a:prstGeom prst="rect">
            <a:avLst/>
          </a:prstGeom>
        </p:spPr>
        <p:txBody>
          <a:bodyPr wrap="square">
            <a:spAutoFit/>
          </a:bodyPr>
          <a:lstStyle/>
          <a:p>
            <a:pPr>
              <a:lnSpc>
                <a:spcPct val="200000"/>
              </a:lnSpc>
            </a:pPr>
            <a:r>
              <a:rPr lang="en-US" sz="3200" dirty="0">
                <a:solidFill>
                  <a:srgbClr val="3A3A3A"/>
                </a:solidFill>
                <a:latin typeface="Work Sans"/>
              </a:rPr>
              <a:t>Based on  knowledge, we need to collect pre-requisites like </a:t>
            </a:r>
            <a:r>
              <a:rPr lang="en-US" sz="3200" dirty="0">
                <a:solidFill>
                  <a:srgbClr val="FF0000"/>
                </a:solidFill>
                <a:latin typeface="Work Sans"/>
              </a:rPr>
              <a:t>DOU</a:t>
            </a:r>
            <a:r>
              <a:rPr lang="en-US" sz="3200" dirty="0">
                <a:solidFill>
                  <a:srgbClr val="3A3A3A"/>
                </a:solidFill>
                <a:latin typeface="Work Sans"/>
              </a:rPr>
              <a:t> (Document of Understanding), </a:t>
            </a:r>
            <a:r>
              <a:rPr lang="en-US" sz="3200" dirty="0">
                <a:solidFill>
                  <a:srgbClr val="FF0000"/>
                </a:solidFill>
                <a:latin typeface="Work Sans"/>
              </a:rPr>
              <a:t>design</a:t>
            </a:r>
            <a:r>
              <a:rPr lang="en-US" sz="3200" dirty="0">
                <a:solidFill>
                  <a:srgbClr val="3A3A3A"/>
                </a:solidFill>
                <a:latin typeface="Work Sans"/>
              </a:rPr>
              <a:t> document, </a:t>
            </a:r>
            <a:r>
              <a:rPr lang="en-US" sz="3200" dirty="0">
                <a:solidFill>
                  <a:srgbClr val="FF0000"/>
                </a:solidFill>
                <a:latin typeface="Work Sans"/>
              </a:rPr>
              <a:t>technical </a:t>
            </a:r>
            <a:r>
              <a:rPr lang="en-US" sz="3200" dirty="0">
                <a:solidFill>
                  <a:srgbClr val="3A3A3A"/>
                </a:solidFill>
                <a:latin typeface="Work Sans"/>
              </a:rPr>
              <a:t>requirement document &amp;  </a:t>
            </a:r>
            <a:r>
              <a:rPr lang="en-US" sz="3200" dirty="0">
                <a:solidFill>
                  <a:srgbClr val="FF0000"/>
                </a:solidFill>
                <a:latin typeface="Work Sans"/>
              </a:rPr>
              <a:t>functional </a:t>
            </a:r>
            <a:r>
              <a:rPr lang="en-US" sz="3200" dirty="0">
                <a:solidFill>
                  <a:srgbClr val="3A3A3A"/>
                </a:solidFill>
                <a:latin typeface="Work Sans"/>
              </a:rPr>
              <a:t>requirement document and share these with the team.</a:t>
            </a:r>
          </a:p>
        </p:txBody>
      </p:sp>
    </p:spTree>
    <p:extLst>
      <p:ext uri="{BB962C8B-B14F-4D97-AF65-F5344CB8AC3E}">
        <p14:creationId xmlns:p14="http://schemas.microsoft.com/office/powerpoint/2010/main" val="17275374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19270-C5E0-4A3F-B1D3-85DB1C66EB70}"/>
              </a:ext>
            </a:extLst>
          </p:cNvPr>
          <p:cNvSpPr/>
          <p:nvPr/>
        </p:nvSpPr>
        <p:spPr>
          <a:xfrm>
            <a:off x="150920" y="128233"/>
            <a:ext cx="9712171" cy="4433073"/>
          </a:xfrm>
          <a:prstGeom prst="rect">
            <a:avLst/>
          </a:prstGeom>
        </p:spPr>
        <p:txBody>
          <a:bodyPr wrap="square">
            <a:spAutoFit/>
          </a:bodyPr>
          <a:lstStyle/>
          <a:p>
            <a:pPr fontAlgn="base">
              <a:lnSpc>
                <a:spcPct val="150000"/>
              </a:lnSpc>
            </a:pPr>
            <a:r>
              <a:rPr lang="en-US" sz="3200" b="1" dirty="0">
                <a:solidFill>
                  <a:srgbClr val="4D4D4D"/>
                </a:solidFill>
                <a:latin typeface="inherit"/>
              </a:rPr>
              <a:t>2. </a:t>
            </a:r>
            <a:r>
              <a:rPr lang="en-US" sz="3200" b="1" dirty="0">
                <a:solidFill>
                  <a:srgbClr val="FF0000"/>
                </a:solidFill>
                <a:latin typeface="inherit"/>
              </a:rPr>
              <a:t>Negative Testing</a:t>
            </a:r>
            <a:r>
              <a:rPr lang="en-US" sz="3200" dirty="0">
                <a:solidFill>
                  <a:srgbClr val="FF0000"/>
                </a:solidFill>
                <a:latin typeface="Arial" panose="020B0604020202020204" pitchFamily="34" charset="0"/>
              </a:rPr>
              <a:t> differs from the Positive Testing</a:t>
            </a:r>
            <a:r>
              <a:rPr lang="en-US" sz="3200" dirty="0">
                <a:solidFill>
                  <a:srgbClr val="4D4D4D"/>
                </a:solidFill>
                <a:latin typeface="Arial" panose="020B0604020202020204" pitchFamily="34" charset="0"/>
              </a:rPr>
              <a:t> in the sense as the latter confirms the system works as expected. Whereas the Negative Testing does the opposite.</a:t>
            </a:r>
          </a:p>
          <a:p>
            <a:pPr fontAlgn="base">
              <a:lnSpc>
                <a:spcPct val="150000"/>
              </a:lnSpc>
            </a:pPr>
            <a:r>
              <a:rPr lang="en-US" sz="3200" dirty="0">
                <a:solidFill>
                  <a:srgbClr val="4D4D4D"/>
                </a:solidFill>
                <a:latin typeface="Arial" panose="020B0604020202020204" pitchFamily="34" charset="0"/>
              </a:rPr>
              <a:t>It is for making sure that the system would work even if a novice handles it without prior knowledge</a:t>
            </a:r>
          </a:p>
        </p:txBody>
      </p:sp>
    </p:spTree>
    <p:extLst>
      <p:ext uri="{BB962C8B-B14F-4D97-AF65-F5344CB8AC3E}">
        <p14:creationId xmlns:p14="http://schemas.microsoft.com/office/powerpoint/2010/main" val="3445296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47A624-6D4D-4BF4-ADE5-FFAA587F89F4}"/>
              </a:ext>
            </a:extLst>
          </p:cNvPr>
          <p:cNvSpPr/>
          <p:nvPr/>
        </p:nvSpPr>
        <p:spPr>
          <a:xfrm>
            <a:off x="82858" y="375501"/>
            <a:ext cx="9673701" cy="6242606"/>
          </a:xfrm>
          <a:prstGeom prst="rect">
            <a:avLst/>
          </a:prstGeom>
        </p:spPr>
        <p:txBody>
          <a:bodyPr wrap="square">
            <a:spAutoFit/>
          </a:bodyPr>
          <a:lstStyle/>
          <a:p>
            <a:r>
              <a:rPr lang="en-US" sz="4000" dirty="0">
                <a:solidFill>
                  <a:srgbClr val="464646"/>
                </a:solidFill>
                <a:highlight>
                  <a:srgbClr val="FF0000"/>
                </a:highlight>
                <a:latin typeface="MV Boli" panose="02000500030200090000" pitchFamily="2" charset="0"/>
                <a:cs typeface="MV Boli" panose="02000500030200090000" pitchFamily="2" charset="0"/>
              </a:rPr>
              <a:t>“V" Model: Principles</a:t>
            </a:r>
          </a:p>
          <a:p>
            <a:endParaRPr lang="en-US" sz="2800" dirty="0">
              <a:solidFill>
                <a:srgbClr val="464646"/>
              </a:solidFill>
              <a:latin typeface="segoe_uiregular"/>
            </a:endParaRPr>
          </a:p>
          <a:p>
            <a:pPr>
              <a:lnSpc>
                <a:spcPct val="150000"/>
              </a:lnSpc>
            </a:pPr>
            <a:r>
              <a:rPr lang="en-US" sz="2800" b="1" dirty="0">
                <a:solidFill>
                  <a:srgbClr val="464646"/>
                </a:solidFill>
                <a:highlight>
                  <a:srgbClr val="FFFF00"/>
                </a:highlight>
                <a:latin typeface="segoe_uiregular"/>
              </a:rPr>
              <a:t>1: Large to Small:</a:t>
            </a:r>
            <a:r>
              <a:rPr lang="en-US" sz="2800" dirty="0">
                <a:solidFill>
                  <a:srgbClr val="464646"/>
                </a:solidFill>
                <a:highlight>
                  <a:srgbClr val="FFFF00"/>
                </a:highlight>
                <a:latin typeface="segoe_uiregular"/>
              </a:rPr>
              <a:t> </a:t>
            </a:r>
            <a:r>
              <a:rPr lang="en-US" sz="2800" dirty="0"/>
              <a:t>Requirements Definition, High-Level Design, and Detailed Design phases </a:t>
            </a:r>
          </a:p>
          <a:p>
            <a:pPr>
              <a:lnSpc>
                <a:spcPct val="150000"/>
              </a:lnSpc>
            </a:pPr>
            <a:r>
              <a:rPr lang="en-IN" sz="2800" b="1" dirty="0">
                <a:highlight>
                  <a:srgbClr val="FFFF00"/>
                </a:highlight>
              </a:rPr>
              <a:t>2: Data/Process Integrity:</a:t>
            </a:r>
            <a:r>
              <a:rPr lang="en-IN" sz="2800" b="1" dirty="0"/>
              <a:t>   </a:t>
            </a:r>
            <a:r>
              <a:rPr lang="en-US" sz="2800" dirty="0"/>
              <a:t>incorporation and cohesion of both data and process</a:t>
            </a:r>
          </a:p>
          <a:p>
            <a:pPr>
              <a:lnSpc>
                <a:spcPct val="150000"/>
              </a:lnSpc>
            </a:pPr>
            <a:r>
              <a:rPr lang="en-IN" sz="2800" b="1" dirty="0">
                <a:solidFill>
                  <a:srgbClr val="FF0000"/>
                </a:solidFill>
                <a:highlight>
                  <a:srgbClr val="FFFF00"/>
                </a:highlight>
              </a:rPr>
              <a:t>3: Scalability</a:t>
            </a:r>
            <a:r>
              <a:rPr lang="en-IN" sz="2800" b="1" dirty="0"/>
              <a:t>: </a:t>
            </a:r>
            <a:r>
              <a:rPr lang="en-US" sz="2800" dirty="0"/>
              <a:t>The "V" concept is as applicable to a large mainframe development project applying a </a:t>
            </a:r>
            <a:r>
              <a:rPr lang="en-US" sz="2800" dirty="0">
                <a:solidFill>
                  <a:srgbClr val="FF0000"/>
                </a:solidFill>
              </a:rPr>
              <a:t>waterfall approach</a:t>
            </a:r>
            <a:r>
              <a:rPr lang="en-US" sz="2800" dirty="0"/>
              <a:t> as it is to a web-based development project applying </a:t>
            </a:r>
            <a:r>
              <a:rPr lang="en-US" sz="2800" dirty="0">
                <a:solidFill>
                  <a:srgbClr val="FF0000"/>
                </a:solidFill>
              </a:rPr>
              <a:t>agile techniques</a:t>
            </a:r>
            <a:r>
              <a:rPr lang="en-US" sz="2800" dirty="0"/>
              <a:t>.</a:t>
            </a:r>
          </a:p>
        </p:txBody>
      </p:sp>
    </p:spTree>
    <p:extLst>
      <p:ext uri="{BB962C8B-B14F-4D97-AF65-F5344CB8AC3E}">
        <p14:creationId xmlns:p14="http://schemas.microsoft.com/office/powerpoint/2010/main" val="2835815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5CEEFB-1C34-4569-A071-6BCECE4D1053}"/>
              </a:ext>
            </a:extLst>
          </p:cNvPr>
          <p:cNvSpPr/>
          <p:nvPr/>
        </p:nvSpPr>
        <p:spPr>
          <a:xfrm>
            <a:off x="358065" y="483341"/>
            <a:ext cx="8927977" cy="5922070"/>
          </a:xfrm>
          <a:prstGeom prst="rect">
            <a:avLst/>
          </a:prstGeom>
        </p:spPr>
        <p:txBody>
          <a:bodyPr wrap="square">
            <a:spAutoFit/>
          </a:bodyPr>
          <a:lstStyle/>
          <a:p>
            <a:pPr>
              <a:lnSpc>
                <a:spcPct val="150000"/>
              </a:lnSpc>
            </a:pPr>
            <a:r>
              <a:rPr lang="en-US" sz="3200" b="1" dirty="0">
                <a:solidFill>
                  <a:srgbClr val="FF0000"/>
                </a:solidFill>
                <a:highlight>
                  <a:srgbClr val="FFFF00"/>
                </a:highlight>
              </a:rPr>
              <a:t>4: Cross Referencing</a:t>
            </a:r>
            <a:r>
              <a:rPr lang="en-US" sz="3200" b="1" dirty="0"/>
              <a:t>:</a:t>
            </a:r>
            <a:r>
              <a:rPr lang="en-US" sz="3200" dirty="0"/>
              <a:t> This principle states that there must be a direct correlation between every </a:t>
            </a:r>
            <a:r>
              <a:rPr lang="en-US" sz="3200" dirty="0">
                <a:solidFill>
                  <a:srgbClr val="FF0000"/>
                </a:solidFill>
              </a:rPr>
              <a:t>requirement </a:t>
            </a:r>
            <a:r>
              <a:rPr lang="en-US" sz="3200" dirty="0"/>
              <a:t>that has been defined with a corresponding and verifiable </a:t>
            </a:r>
            <a:r>
              <a:rPr lang="en-US" sz="3200" dirty="0">
                <a:solidFill>
                  <a:srgbClr val="FF0000"/>
                </a:solidFill>
              </a:rPr>
              <a:t>testing activity</a:t>
            </a:r>
            <a:r>
              <a:rPr lang="en-US" sz="3200" dirty="0"/>
              <a:t>.</a:t>
            </a:r>
          </a:p>
          <a:p>
            <a:pPr>
              <a:lnSpc>
                <a:spcPct val="150000"/>
              </a:lnSpc>
            </a:pPr>
            <a:r>
              <a:rPr lang="en-US" sz="3200" b="1" dirty="0">
                <a:solidFill>
                  <a:srgbClr val="FF0000"/>
                </a:solidFill>
                <a:highlight>
                  <a:srgbClr val="FFFF00"/>
                </a:highlight>
              </a:rPr>
              <a:t>5: Tangible Documentation:</a:t>
            </a:r>
            <a:r>
              <a:rPr lang="en-US" sz="3200" dirty="0"/>
              <a:t> This principle states that there must be tangible documentation (electronic and/or hardcopy) created as the project evolves.</a:t>
            </a:r>
            <a:endParaRPr lang="en-US" sz="3200" dirty="0">
              <a:solidFill>
                <a:srgbClr val="464646"/>
              </a:solidFill>
              <a:latin typeface="segoe_uiregular"/>
            </a:endParaRPr>
          </a:p>
        </p:txBody>
      </p:sp>
    </p:spTree>
    <p:extLst>
      <p:ext uri="{BB962C8B-B14F-4D97-AF65-F5344CB8AC3E}">
        <p14:creationId xmlns:p14="http://schemas.microsoft.com/office/powerpoint/2010/main" val="20415123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1E8FC6E5-A68E-46BF-82D8-CD8FD5DA6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93" y="426128"/>
            <a:ext cx="8664606" cy="6933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381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V Model Diagram">
            <a:extLst>
              <a:ext uri="{FF2B5EF4-FFF2-40B4-BE49-F238E27FC236}">
                <a16:creationId xmlns:a16="http://schemas.microsoft.com/office/drawing/2014/main" id="{DF394DA6-CB0E-4C78-89B0-88C1341DD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47" y="497150"/>
            <a:ext cx="8380520" cy="56195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D278C4-1C1E-4855-9702-09299EC5DEC8}"/>
              </a:ext>
            </a:extLst>
          </p:cNvPr>
          <p:cNvSpPr txBox="1"/>
          <p:nvPr/>
        </p:nvSpPr>
        <p:spPr>
          <a:xfrm>
            <a:off x="186431" y="5335480"/>
            <a:ext cx="10377649" cy="523220"/>
          </a:xfrm>
          <a:prstGeom prst="rect">
            <a:avLst/>
          </a:prstGeom>
          <a:noFill/>
        </p:spPr>
        <p:txBody>
          <a:bodyPr wrap="none" rtlCol="0">
            <a:spAutoFit/>
          </a:bodyPr>
          <a:lstStyle/>
          <a:p>
            <a:r>
              <a:rPr lang="en-US" sz="2800" dirty="0"/>
              <a:t>VERIFICATION PHASE 					</a:t>
            </a:r>
            <a:r>
              <a:rPr lang="en-US" sz="2800" dirty="0">
                <a:solidFill>
                  <a:srgbClr val="FF0000"/>
                </a:solidFill>
                <a:highlight>
                  <a:srgbClr val="FFFF00"/>
                </a:highlight>
              </a:rPr>
              <a:t>VALIDATION PHASE</a:t>
            </a:r>
            <a:endParaRPr lang="en-IN" sz="2800" dirty="0">
              <a:solidFill>
                <a:srgbClr val="FF0000"/>
              </a:solidFill>
              <a:highlight>
                <a:srgbClr val="FFFF00"/>
              </a:highlight>
            </a:endParaRPr>
          </a:p>
        </p:txBody>
      </p:sp>
    </p:spTree>
    <p:extLst>
      <p:ext uri="{BB962C8B-B14F-4D97-AF65-F5344CB8AC3E}">
        <p14:creationId xmlns:p14="http://schemas.microsoft.com/office/powerpoint/2010/main" val="1589869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006FD-34B2-4C48-8E6F-E5F0AD049CD9}"/>
              </a:ext>
            </a:extLst>
          </p:cNvPr>
          <p:cNvSpPr/>
          <p:nvPr/>
        </p:nvSpPr>
        <p:spPr>
          <a:xfrm>
            <a:off x="79899" y="83767"/>
            <a:ext cx="9516862" cy="6691255"/>
          </a:xfrm>
          <a:prstGeom prst="rect">
            <a:avLst/>
          </a:prstGeom>
        </p:spPr>
        <p:txBody>
          <a:bodyPr wrap="square">
            <a:spAutoFit/>
          </a:bodyPr>
          <a:lstStyle/>
          <a:p>
            <a:pPr fontAlgn="base"/>
            <a:r>
              <a:rPr lang="en-US" sz="2800" b="1" dirty="0">
                <a:solidFill>
                  <a:srgbClr val="FF0000"/>
                </a:solidFill>
                <a:highlight>
                  <a:srgbClr val="FFFF00"/>
                </a:highlight>
                <a:latin typeface="inherit"/>
              </a:rPr>
              <a:t>Que: What are the different verification techniques available for QA?</a:t>
            </a:r>
            <a:endParaRPr lang="en-US" sz="2800" dirty="0">
              <a:solidFill>
                <a:srgbClr val="FF0000"/>
              </a:solidFill>
              <a:highlight>
                <a:srgbClr val="FFFF00"/>
              </a:highlight>
              <a:latin typeface="Arial" panose="020B0604020202020204" pitchFamily="34" charset="0"/>
            </a:endParaRPr>
          </a:p>
          <a:p>
            <a:pPr fontAlgn="base">
              <a:lnSpc>
                <a:spcPct val="150000"/>
              </a:lnSpc>
            </a:pPr>
            <a:r>
              <a:rPr lang="en-US" sz="2800" b="1" dirty="0">
                <a:solidFill>
                  <a:srgbClr val="4D4D4D"/>
                </a:solidFill>
                <a:latin typeface="inherit"/>
              </a:rPr>
              <a:t>Ans.</a:t>
            </a:r>
            <a:r>
              <a:rPr lang="en-US" sz="2800" dirty="0">
                <a:solidFill>
                  <a:srgbClr val="4D4D4D"/>
                </a:solidFill>
                <a:latin typeface="Arial" panose="020B0604020202020204" pitchFamily="34" charset="0"/>
              </a:rPr>
              <a:t> </a:t>
            </a:r>
            <a:r>
              <a:rPr lang="en-US" sz="2800" dirty="0"/>
              <a:t>Verification is </a:t>
            </a:r>
            <a:r>
              <a:rPr lang="en-US" sz="2800" dirty="0">
                <a:solidFill>
                  <a:srgbClr val="FF0000"/>
                </a:solidFill>
              </a:rPr>
              <a:t>static type of s/w testing</a:t>
            </a:r>
            <a:r>
              <a:rPr lang="en-US" sz="2800" dirty="0"/>
              <a:t>. It means code is not executed. The product is evaluated by going through the code. Types of verification are:</a:t>
            </a:r>
            <a:br>
              <a:rPr lang="en-US" sz="2800" dirty="0"/>
            </a:br>
            <a:br>
              <a:rPr lang="en-US" sz="2800" dirty="0"/>
            </a:br>
            <a:r>
              <a:rPr lang="en-US" sz="2800" dirty="0" err="1"/>
              <a:t>i</a:t>
            </a:r>
            <a:r>
              <a:rPr lang="en-US" sz="2800" dirty="0"/>
              <a:t>. </a:t>
            </a:r>
            <a:r>
              <a:rPr lang="en-US" sz="2800" dirty="0">
                <a:highlight>
                  <a:srgbClr val="FFFF00"/>
                </a:highlight>
              </a:rPr>
              <a:t>Walkthrough</a:t>
            </a:r>
            <a:br>
              <a:rPr lang="en-US" sz="2800" dirty="0"/>
            </a:br>
            <a:r>
              <a:rPr lang="en-US" sz="2800" dirty="0"/>
              <a:t>ii. </a:t>
            </a:r>
            <a:r>
              <a:rPr lang="en-US" sz="2800" dirty="0">
                <a:highlight>
                  <a:srgbClr val="FFFF00"/>
                </a:highlight>
              </a:rPr>
              <a:t>Inspection</a:t>
            </a:r>
            <a:br>
              <a:rPr lang="en-US" sz="2800" dirty="0">
                <a:highlight>
                  <a:srgbClr val="FFFF00"/>
                </a:highlight>
              </a:rPr>
            </a:br>
            <a:r>
              <a:rPr lang="en-US" sz="2800" dirty="0"/>
              <a:t>iii. </a:t>
            </a:r>
            <a:r>
              <a:rPr lang="en-US" sz="2800" dirty="0">
                <a:highlight>
                  <a:srgbClr val="FFFF00"/>
                </a:highlight>
              </a:rPr>
              <a:t>Reviews</a:t>
            </a:r>
            <a:br>
              <a:rPr lang="en-US" sz="2800" dirty="0">
                <a:highlight>
                  <a:srgbClr val="FFFF00"/>
                </a:highlight>
              </a:rPr>
            </a:br>
            <a:br>
              <a:rPr lang="en-US" sz="2800" dirty="0"/>
            </a:br>
            <a:endParaRPr lang="en-US" sz="2800" dirty="0">
              <a:solidFill>
                <a:srgbClr val="4D4D4D"/>
              </a:solidFill>
              <a:latin typeface="Arial" panose="020B0604020202020204" pitchFamily="34" charset="0"/>
            </a:endParaRPr>
          </a:p>
        </p:txBody>
      </p:sp>
    </p:spTree>
    <p:extLst>
      <p:ext uri="{BB962C8B-B14F-4D97-AF65-F5344CB8AC3E}">
        <p14:creationId xmlns:p14="http://schemas.microsoft.com/office/powerpoint/2010/main" val="3124478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82348E-9E6C-4CA4-A9FF-44A96A8F2AA1}"/>
              </a:ext>
            </a:extLst>
          </p:cNvPr>
          <p:cNvSpPr/>
          <p:nvPr/>
        </p:nvSpPr>
        <p:spPr>
          <a:xfrm>
            <a:off x="159798" y="219298"/>
            <a:ext cx="8975324" cy="6434967"/>
          </a:xfrm>
          <a:prstGeom prst="rect">
            <a:avLst/>
          </a:prstGeom>
        </p:spPr>
        <p:txBody>
          <a:bodyPr wrap="square">
            <a:spAutoFit/>
          </a:bodyPr>
          <a:lstStyle/>
          <a:p>
            <a:r>
              <a:rPr lang="en-US" sz="2800" b="1" dirty="0">
                <a:highlight>
                  <a:srgbClr val="FFFF00"/>
                </a:highlight>
              </a:rPr>
              <a:t>Walkthroughs</a:t>
            </a:r>
            <a:r>
              <a:rPr lang="en-US" sz="2800" dirty="0">
                <a:highlight>
                  <a:srgbClr val="FFFF00"/>
                </a:highlight>
              </a:rPr>
              <a:t> :</a:t>
            </a:r>
          </a:p>
          <a:p>
            <a:pPr>
              <a:lnSpc>
                <a:spcPct val="200000"/>
              </a:lnSpc>
            </a:pPr>
            <a:r>
              <a:rPr lang="en-US" sz="2800" dirty="0"/>
              <a:t>are informal , They are usually unplanned. </a:t>
            </a:r>
          </a:p>
          <a:p>
            <a:pPr>
              <a:lnSpc>
                <a:spcPct val="200000"/>
              </a:lnSpc>
            </a:pPr>
            <a:r>
              <a:rPr lang="en-US" sz="2800" dirty="0">
                <a:solidFill>
                  <a:srgbClr val="FF0000"/>
                </a:solidFill>
              </a:rPr>
              <a:t>Author</a:t>
            </a:r>
            <a:r>
              <a:rPr lang="en-US" sz="2800" dirty="0"/>
              <a:t> explains the product; </a:t>
            </a:r>
          </a:p>
          <a:p>
            <a:pPr>
              <a:lnSpc>
                <a:spcPct val="200000"/>
              </a:lnSpc>
            </a:pPr>
            <a:r>
              <a:rPr lang="en-US" sz="2800" dirty="0">
                <a:solidFill>
                  <a:srgbClr val="FF0000"/>
                </a:solidFill>
              </a:rPr>
              <a:t>colleague</a:t>
            </a:r>
            <a:r>
              <a:rPr lang="en-US" sz="2800" dirty="0"/>
              <a:t> comes out with observations and </a:t>
            </a:r>
          </a:p>
          <a:p>
            <a:pPr>
              <a:lnSpc>
                <a:spcPct val="200000"/>
              </a:lnSpc>
            </a:pPr>
            <a:r>
              <a:rPr lang="en-US" sz="2800" dirty="0">
                <a:solidFill>
                  <a:srgbClr val="FF0000"/>
                </a:solidFill>
              </a:rPr>
              <a:t>author</a:t>
            </a:r>
            <a:r>
              <a:rPr lang="en-US" sz="2800" dirty="0"/>
              <a:t> notes down relevant points and takes corrective actions.</a:t>
            </a:r>
            <a:br>
              <a:rPr lang="en-US" sz="2800" dirty="0"/>
            </a:br>
            <a:br>
              <a:rPr lang="en-US" sz="2800" dirty="0"/>
            </a:br>
            <a:endParaRPr lang="en-IN" sz="2800" dirty="0"/>
          </a:p>
        </p:txBody>
      </p:sp>
    </p:spTree>
    <p:extLst>
      <p:ext uri="{BB962C8B-B14F-4D97-AF65-F5344CB8AC3E}">
        <p14:creationId xmlns:p14="http://schemas.microsoft.com/office/powerpoint/2010/main" val="3690841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3D7D2A-5BEC-4773-9358-2ED1260FB72A}"/>
              </a:ext>
            </a:extLst>
          </p:cNvPr>
          <p:cNvSpPr/>
          <p:nvPr/>
        </p:nvSpPr>
        <p:spPr>
          <a:xfrm>
            <a:off x="500109" y="86932"/>
            <a:ext cx="7605204" cy="5196166"/>
          </a:xfrm>
          <a:prstGeom prst="rect">
            <a:avLst/>
          </a:prstGeom>
        </p:spPr>
        <p:txBody>
          <a:bodyPr wrap="square">
            <a:spAutoFit/>
          </a:bodyPr>
          <a:lstStyle/>
          <a:p>
            <a:pPr>
              <a:lnSpc>
                <a:spcPct val="150000"/>
              </a:lnSpc>
            </a:pPr>
            <a:r>
              <a:rPr lang="en-US" sz="2800" b="1" dirty="0">
                <a:highlight>
                  <a:srgbClr val="FFFF00"/>
                </a:highlight>
              </a:rPr>
              <a:t>Inspection</a:t>
            </a:r>
            <a:r>
              <a:rPr lang="en-US" sz="2800" dirty="0"/>
              <a:t> is a thorough word-by-word checking of a software product with the intention of:</a:t>
            </a:r>
            <a:br>
              <a:rPr lang="en-US" sz="2800" dirty="0"/>
            </a:br>
            <a:br>
              <a:rPr lang="en-US" sz="2800" dirty="0"/>
            </a:br>
            <a:r>
              <a:rPr lang="en-US" sz="2800" dirty="0"/>
              <a:t>- </a:t>
            </a:r>
            <a:r>
              <a:rPr lang="en-US" sz="2800" dirty="0">
                <a:solidFill>
                  <a:srgbClr val="FF0000"/>
                </a:solidFill>
              </a:rPr>
              <a:t>Locating</a:t>
            </a:r>
            <a:r>
              <a:rPr lang="en-US" sz="2800" dirty="0"/>
              <a:t> defects</a:t>
            </a:r>
            <a:br>
              <a:rPr lang="en-US" sz="2800" dirty="0"/>
            </a:br>
            <a:r>
              <a:rPr lang="en-US" sz="2800" dirty="0"/>
              <a:t>- Confirming </a:t>
            </a:r>
            <a:r>
              <a:rPr lang="en-US" sz="2800" dirty="0">
                <a:solidFill>
                  <a:srgbClr val="FF0000"/>
                </a:solidFill>
              </a:rPr>
              <a:t>traceability </a:t>
            </a:r>
            <a:r>
              <a:rPr lang="en-US" sz="2800" dirty="0"/>
              <a:t>of relevant requirements</a:t>
            </a:r>
            <a:br>
              <a:rPr lang="en-US" sz="2800" dirty="0"/>
            </a:br>
            <a:r>
              <a:rPr lang="en-US" sz="2800" dirty="0"/>
              <a:t>- Checking for </a:t>
            </a:r>
            <a:r>
              <a:rPr lang="en-US" sz="2800" dirty="0">
                <a:solidFill>
                  <a:srgbClr val="FF0000"/>
                </a:solidFill>
              </a:rPr>
              <a:t>conformance</a:t>
            </a:r>
            <a:r>
              <a:rPr lang="en-US" sz="2800" dirty="0"/>
              <a:t> to relevant standards and conventions</a:t>
            </a:r>
            <a:br>
              <a:rPr lang="en-US" sz="2800" dirty="0"/>
            </a:br>
            <a:endParaRPr lang="en-IN" sz="2800" dirty="0"/>
          </a:p>
        </p:txBody>
      </p:sp>
    </p:spTree>
    <p:extLst>
      <p:ext uri="{BB962C8B-B14F-4D97-AF65-F5344CB8AC3E}">
        <p14:creationId xmlns:p14="http://schemas.microsoft.com/office/powerpoint/2010/main" val="3222530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D33F2B-D8EF-4BCA-9246-8C0DB7A412F8}"/>
              </a:ext>
            </a:extLst>
          </p:cNvPr>
          <p:cNvSpPr/>
          <p:nvPr/>
        </p:nvSpPr>
        <p:spPr>
          <a:xfrm>
            <a:off x="213065" y="300413"/>
            <a:ext cx="9472473" cy="5193409"/>
          </a:xfrm>
          <a:prstGeom prst="rect">
            <a:avLst/>
          </a:prstGeom>
        </p:spPr>
        <p:txBody>
          <a:bodyPr wrap="square">
            <a:spAutoFit/>
          </a:bodyPr>
          <a:lstStyle/>
          <a:p>
            <a:pPr>
              <a:lnSpc>
                <a:spcPct val="150000"/>
              </a:lnSpc>
            </a:pPr>
            <a:r>
              <a:rPr lang="en-US" sz="2800" b="1" dirty="0">
                <a:solidFill>
                  <a:srgbClr val="000000"/>
                </a:solidFill>
                <a:latin typeface="Helvetica" panose="020B0604020202020204" pitchFamily="34" charset="0"/>
              </a:rPr>
              <a:t>Inspections are more formal than walkthroughs. </a:t>
            </a:r>
          </a:p>
          <a:p>
            <a:pPr>
              <a:lnSpc>
                <a:spcPct val="150000"/>
              </a:lnSpc>
            </a:pPr>
            <a:r>
              <a:rPr lang="en-US" sz="2800" b="1" dirty="0">
                <a:solidFill>
                  <a:srgbClr val="000000"/>
                </a:solidFill>
                <a:latin typeface="Helvetica" panose="020B0604020202020204" pitchFamily="34" charset="0"/>
              </a:rPr>
              <a:t>It involves 5 major roles:</a:t>
            </a:r>
            <a:br>
              <a:rPr lang="en-US" sz="2800" dirty="0"/>
            </a:br>
            <a:br>
              <a:rPr lang="en-US" sz="2800" dirty="0"/>
            </a:br>
            <a:r>
              <a:rPr lang="en-US" sz="2800" dirty="0">
                <a:solidFill>
                  <a:srgbClr val="000000"/>
                </a:solidFill>
                <a:latin typeface="Helvetica" panose="020B0604020202020204" pitchFamily="34" charset="0"/>
              </a:rPr>
              <a:t>- </a:t>
            </a:r>
            <a:r>
              <a:rPr lang="en-US" sz="2800" dirty="0">
                <a:solidFill>
                  <a:srgbClr val="FF0000"/>
                </a:solidFill>
                <a:latin typeface="Helvetica" panose="020B0604020202020204" pitchFamily="34" charset="0"/>
              </a:rPr>
              <a:t>Author:   				</a:t>
            </a:r>
            <a:r>
              <a:rPr lang="en-US" sz="2800" dirty="0">
                <a:latin typeface="Helvetica" panose="020B0604020202020204" pitchFamily="34" charset="0"/>
              </a:rPr>
              <a:t>CREATOR</a:t>
            </a:r>
            <a:br>
              <a:rPr lang="en-US" sz="2800" dirty="0"/>
            </a:br>
            <a:r>
              <a:rPr lang="en-US" sz="2800" dirty="0">
                <a:solidFill>
                  <a:srgbClr val="000000"/>
                </a:solidFill>
                <a:latin typeface="Helvetica" panose="020B0604020202020204" pitchFamily="34" charset="0"/>
              </a:rPr>
              <a:t>- </a:t>
            </a:r>
            <a:r>
              <a:rPr lang="en-US" sz="2800" dirty="0">
                <a:solidFill>
                  <a:srgbClr val="FF0000"/>
                </a:solidFill>
                <a:latin typeface="Helvetica" panose="020B0604020202020204" pitchFamily="34" charset="0"/>
              </a:rPr>
              <a:t>Moderator:</a:t>
            </a:r>
            <a:r>
              <a:rPr lang="en-US" sz="2800" dirty="0">
                <a:solidFill>
                  <a:srgbClr val="000000"/>
                </a:solidFill>
                <a:latin typeface="Helvetica" panose="020B0604020202020204" pitchFamily="34" charset="0"/>
              </a:rPr>
              <a:t> 			CONFORMANCE</a:t>
            </a:r>
            <a:br>
              <a:rPr lang="en-US" sz="2800" dirty="0"/>
            </a:br>
            <a:r>
              <a:rPr lang="en-US" sz="2800" dirty="0">
                <a:solidFill>
                  <a:srgbClr val="000000"/>
                </a:solidFill>
                <a:latin typeface="Helvetica" panose="020B0604020202020204" pitchFamily="34" charset="0"/>
              </a:rPr>
              <a:t>- </a:t>
            </a:r>
            <a:r>
              <a:rPr lang="en-US" sz="2800" dirty="0">
                <a:solidFill>
                  <a:srgbClr val="FF0000"/>
                </a:solidFill>
                <a:latin typeface="Helvetica" panose="020B0604020202020204" pitchFamily="34" charset="0"/>
              </a:rPr>
              <a:t>Reader:</a:t>
            </a:r>
            <a:r>
              <a:rPr lang="en-US" sz="2800" dirty="0">
                <a:solidFill>
                  <a:srgbClr val="000000"/>
                </a:solidFill>
                <a:latin typeface="Helvetica" panose="020B0604020202020204" pitchFamily="34" charset="0"/>
              </a:rPr>
              <a:t> 				Logical Units</a:t>
            </a:r>
            <a:br>
              <a:rPr lang="en-US" sz="2800" dirty="0"/>
            </a:br>
            <a:r>
              <a:rPr lang="en-US" sz="2800" dirty="0">
                <a:solidFill>
                  <a:srgbClr val="000000"/>
                </a:solidFill>
                <a:latin typeface="Helvetica" panose="020B0604020202020204" pitchFamily="34" charset="0"/>
              </a:rPr>
              <a:t>- </a:t>
            </a:r>
            <a:r>
              <a:rPr lang="en-US" sz="2800" dirty="0">
                <a:solidFill>
                  <a:srgbClr val="FF0000"/>
                </a:solidFill>
                <a:latin typeface="Helvetica" panose="020B0604020202020204" pitchFamily="34" charset="0"/>
              </a:rPr>
              <a:t>Recorder:				-------------</a:t>
            </a:r>
            <a:br>
              <a:rPr lang="en-US" sz="2800" dirty="0"/>
            </a:br>
            <a:r>
              <a:rPr lang="en-US" sz="2800" dirty="0">
                <a:solidFill>
                  <a:srgbClr val="000000"/>
                </a:solidFill>
                <a:latin typeface="Helvetica" panose="020B0604020202020204" pitchFamily="34" charset="0"/>
              </a:rPr>
              <a:t>- </a:t>
            </a:r>
            <a:r>
              <a:rPr lang="en-US" sz="2800" dirty="0">
                <a:solidFill>
                  <a:srgbClr val="FF0000"/>
                </a:solidFill>
                <a:latin typeface="Helvetica" panose="020B0604020202020204" pitchFamily="34" charset="0"/>
              </a:rPr>
              <a:t>Inspector:</a:t>
            </a:r>
            <a:r>
              <a:rPr lang="en-US" sz="2800" dirty="0">
                <a:solidFill>
                  <a:srgbClr val="000000"/>
                </a:solidFill>
                <a:latin typeface="Helvetica" panose="020B0604020202020204" pitchFamily="34" charset="0"/>
              </a:rPr>
              <a:t> 			Analyzer</a:t>
            </a:r>
            <a:endParaRPr lang="en-IN" sz="2800" dirty="0"/>
          </a:p>
        </p:txBody>
      </p:sp>
    </p:spTree>
    <p:extLst>
      <p:ext uri="{BB962C8B-B14F-4D97-AF65-F5344CB8AC3E}">
        <p14:creationId xmlns:p14="http://schemas.microsoft.com/office/powerpoint/2010/main" val="15881862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A9254D-47C0-4AF7-8A33-5E797B08E026}"/>
              </a:ext>
            </a:extLst>
          </p:cNvPr>
          <p:cNvSpPr/>
          <p:nvPr/>
        </p:nvSpPr>
        <p:spPr>
          <a:xfrm>
            <a:off x="310720" y="460095"/>
            <a:ext cx="9028590" cy="6124754"/>
          </a:xfrm>
          <a:prstGeom prst="rect">
            <a:avLst/>
          </a:prstGeom>
        </p:spPr>
        <p:txBody>
          <a:bodyPr wrap="square">
            <a:spAutoFit/>
          </a:bodyPr>
          <a:lstStyle/>
          <a:p>
            <a:r>
              <a:rPr lang="en-US" sz="2800" b="1" dirty="0">
                <a:solidFill>
                  <a:srgbClr val="000000"/>
                </a:solidFill>
                <a:latin typeface="Helvetica" panose="020B0604020202020204" pitchFamily="34" charset="0"/>
              </a:rPr>
              <a:t>Review</a:t>
            </a:r>
            <a:r>
              <a:rPr lang="en-US" sz="2800" dirty="0">
                <a:solidFill>
                  <a:srgbClr val="000000"/>
                </a:solidFill>
                <a:latin typeface="Helvetica" panose="020B0604020202020204" pitchFamily="34" charset="0"/>
              </a:rPr>
              <a:t> is a subsequent examination of a product for the purpose of monitoring earlier changes.  determine the degree to which stated objectives have been reached.</a:t>
            </a:r>
            <a:br>
              <a:rPr lang="en-US" sz="2800" dirty="0"/>
            </a:br>
            <a:br>
              <a:rPr lang="en-US" sz="2800" dirty="0"/>
            </a:br>
            <a:r>
              <a:rPr lang="en-US" sz="2800" b="1" dirty="0">
                <a:solidFill>
                  <a:srgbClr val="000000"/>
                </a:solidFill>
                <a:latin typeface="Helvetica" panose="020B0604020202020204" pitchFamily="34" charset="0"/>
              </a:rPr>
              <a:t>There are four levels :</a:t>
            </a:r>
            <a:br>
              <a:rPr lang="en-US" sz="2800" dirty="0"/>
            </a:br>
            <a:br>
              <a:rPr lang="en-US" sz="2800" dirty="0"/>
            </a:br>
            <a:r>
              <a:rPr lang="en-US" sz="2800" dirty="0">
                <a:solidFill>
                  <a:srgbClr val="000000"/>
                </a:solidFill>
                <a:latin typeface="Helvetica" panose="020B0604020202020204" pitchFamily="34" charset="0"/>
              </a:rPr>
              <a:t>1. </a:t>
            </a:r>
            <a:r>
              <a:rPr lang="en-US" sz="2800" dirty="0">
                <a:solidFill>
                  <a:srgbClr val="FF0000"/>
                </a:solidFill>
                <a:latin typeface="Helvetica" panose="020B0604020202020204" pitchFamily="34" charset="0"/>
              </a:rPr>
              <a:t>Component Testing:</a:t>
            </a:r>
            <a:br>
              <a:rPr lang="en-US" sz="2800" dirty="0"/>
            </a:br>
            <a:br>
              <a:rPr lang="en-US" sz="2800" dirty="0"/>
            </a:br>
            <a:r>
              <a:rPr lang="en-US" sz="2800" dirty="0">
                <a:solidFill>
                  <a:srgbClr val="000000"/>
                </a:solidFill>
                <a:latin typeface="Helvetica" panose="020B0604020202020204" pitchFamily="34" charset="0"/>
              </a:rPr>
              <a:t>2. </a:t>
            </a:r>
            <a:r>
              <a:rPr lang="en-US" sz="2800" dirty="0">
                <a:solidFill>
                  <a:srgbClr val="FF0000"/>
                </a:solidFill>
                <a:latin typeface="Helvetica" panose="020B0604020202020204" pitchFamily="34" charset="0"/>
              </a:rPr>
              <a:t>Integration Testing:</a:t>
            </a:r>
            <a:br>
              <a:rPr lang="en-US" sz="2800" dirty="0">
                <a:solidFill>
                  <a:srgbClr val="FF0000"/>
                </a:solidFill>
              </a:rPr>
            </a:br>
            <a:br>
              <a:rPr lang="en-US" sz="2800" dirty="0"/>
            </a:br>
            <a:r>
              <a:rPr lang="en-US" sz="2800" dirty="0">
                <a:solidFill>
                  <a:srgbClr val="000000"/>
                </a:solidFill>
                <a:latin typeface="Helvetica" panose="020B0604020202020204" pitchFamily="34" charset="0"/>
              </a:rPr>
              <a:t>3. </a:t>
            </a:r>
            <a:r>
              <a:rPr lang="en-US" sz="2800" dirty="0">
                <a:solidFill>
                  <a:srgbClr val="FF0000"/>
                </a:solidFill>
                <a:latin typeface="Helvetica" panose="020B0604020202020204" pitchFamily="34" charset="0"/>
              </a:rPr>
              <a:t>System Testing:</a:t>
            </a:r>
            <a:br>
              <a:rPr lang="en-US" sz="2800" dirty="0">
                <a:solidFill>
                  <a:srgbClr val="FF0000"/>
                </a:solidFill>
              </a:rPr>
            </a:br>
            <a:br>
              <a:rPr lang="en-US" sz="2800" dirty="0"/>
            </a:br>
            <a:r>
              <a:rPr lang="en-US" sz="2800" dirty="0">
                <a:solidFill>
                  <a:srgbClr val="000000"/>
                </a:solidFill>
                <a:latin typeface="Helvetica" panose="020B0604020202020204" pitchFamily="34" charset="0"/>
              </a:rPr>
              <a:t>4. </a:t>
            </a:r>
            <a:r>
              <a:rPr lang="en-US" sz="2800" dirty="0">
                <a:solidFill>
                  <a:srgbClr val="FF0000"/>
                </a:solidFill>
                <a:latin typeface="Helvetica" panose="020B0604020202020204" pitchFamily="34" charset="0"/>
              </a:rPr>
              <a:t>Acceptance Testing:</a:t>
            </a:r>
            <a:endParaRPr lang="en-IN" sz="2800" dirty="0">
              <a:solidFill>
                <a:srgbClr val="FF0000"/>
              </a:solidFill>
            </a:endParaRPr>
          </a:p>
        </p:txBody>
      </p:sp>
    </p:spTree>
    <p:extLst>
      <p:ext uri="{BB962C8B-B14F-4D97-AF65-F5344CB8AC3E}">
        <p14:creationId xmlns:p14="http://schemas.microsoft.com/office/powerpoint/2010/main" val="319948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307B24-166D-41B1-A5FC-09DB4E341B54}"/>
              </a:ext>
            </a:extLst>
          </p:cNvPr>
          <p:cNvSpPr/>
          <p:nvPr/>
        </p:nvSpPr>
        <p:spPr>
          <a:xfrm>
            <a:off x="435205" y="434428"/>
            <a:ext cx="9953134" cy="4878900"/>
          </a:xfrm>
          <a:prstGeom prst="rect">
            <a:avLst/>
          </a:prstGeom>
        </p:spPr>
        <p:txBody>
          <a:bodyPr wrap="square">
            <a:spAutoFit/>
          </a:bodyPr>
          <a:lstStyle/>
          <a:p>
            <a:pPr>
              <a:lnSpc>
                <a:spcPct val="200000"/>
              </a:lnSpc>
            </a:pPr>
            <a:r>
              <a:rPr lang="en-US" sz="3200" dirty="0">
                <a:solidFill>
                  <a:srgbClr val="3A3A3A"/>
                </a:solidFill>
                <a:latin typeface="Work Sans"/>
              </a:rPr>
              <a:t>This would be helpful while working on the new technology and even would be useful for any newcomer in the team. This collection &amp; distribution of documentation and then initiating  the training program is a part of the QA process.</a:t>
            </a:r>
          </a:p>
        </p:txBody>
      </p:sp>
    </p:spTree>
    <p:extLst>
      <p:ext uri="{BB962C8B-B14F-4D97-AF65-F5344CB8AC3E}">
        <p14:creationId xmlns:p14="http://schemas.microsoft.com/office/powerpoint/2010/main" val="4963012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AA269-546C-4D48-A2E5-D3AE7D66C75C}"/>
              </a:ext>
            </a:extLst>
          </p:cNvPr>
          <p:cNvSpPr txBox="1"/>
          <p:nvPr/>
        </p:nvSpPr>
        <p:spPr>
          <a:xfrm>
            <a:off x="710213" y="2467992"/>
            <a:ext cx="9534617" cy="5230984"/>
          </a:xfrm>
          <a:prstGeom prst="rect">
            <a:avLst/>
          </a:prstGeom>
          <a:noFill/>
        </p:spPr>
        <p:txBody>
          <a:bodyPr wrap="square" rtlCol="0">
            <a:spAutoFit/>
          </a:bodyPr>
          <a:lstStyle/>
          <a:p>
            <a:pPr>
              <a:lnSpc>
                <a:spcPct val="200000"/>
              </a:lnSpc>
            </a:pPr>
            <a:r>
              <a:rPr lang="en-US" sz="3200" dirty="0"/>
              <a:t>Que: Mention static testing techniques and Dynamic testing techniques for :</a:t>
            </a:r>
          </a:p>
          <a:p>
            <a:pPr algn="ctr">
              <a:lnSpc>
                <a:spcPct val="200000"/>
              </a:lnSpc>
            </a:pPr>
            <a:r>
              <a:rPr lang="en-US" sz="3600" dirty="0">
                <a:solidFill>
                  <a:srgbClr val="FF0000"/>
                </a:solidFill>
                <a:highlight>
                  <a:srgbClr val="FFFF00"/>
                </a:highlight>
              </a:rPr>
              <a:t>Development of Product Website</a:t>
            </a:r>
          </a:p>
          <a:p>
            <a:pPr algn="ctr">
              <a:lnSpc>
                <a:spcPct val="200000"/>
              </a:lnSpc>
            </a:pPr>
            <a:r>
              <a:rPr lang="en-US" sz="3600" dirty="0">
                <a:solidFill>
                  <a:srgbClr val="FF0000"/>
                </a:solidFill>
                <a:highlight>
                  <a:srgbClr val="FFFF00"/>
                </a:highlight>
              </a:rPr>
              <a:t>Development of Anti virus</a:t>
            </a:r>
          </a:p>
          <a:p>
            <a:pPr algn="ctr">
              <a:lnSpc>
                <a:spcPct val="200000"/>
              </a:lnSpc>
            </a:pPr>
            <a:endParaRPr lang="en-IN" sz="3600" dirty="0">
              <a:solidFill>
                <a:srgbClr val="FF0000"/>
              </a:solidFill>
              <a:highlight>
                <a:srgbClr val="FFFF00"/>
              </a:highlight>
            </a:endParaRPr>
          </a:p>
        </p:txBody>
      </p:sp>
      <p:sp>
        <p:nvSpPr>
          <p:cNvPr id="3" name="Rectangle 2">
            <a:extLst>
              <a:ext uri="{FF2B5EF4-FFF2-40B4-BE49-F238E27FC236}">
                <a16:creationId xmlns:a16="http://schemas.microsoft.com/office/drawing/2014/main" id="{26C3506F-3839-4E7D-B234-F51520EAE0F5}"/>
              </a:ext>
            </a:extLst>
          </p:cNvPr>
          <p:cNvSpPr/>
          <p:nvPr/>
        </p:nvSpPr>
        <p:spPr>
          <a:xfrm>
            <a:off x="726318" y="756796"/>
            <a:ext cx="697524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Think Question:  ??????</a:t>
            </a:r>
          </a:p>
        </p:txBody>
      </p:sp>
    </p:spTree>
    <p:extLst>
      <p:ext uri="{BB962C8B-B14F-4D97-AF65-F5344CB8AC3E}">
        <p14:creationId xmlns:p14="http://schemas.microsoft.com/office/powerpoint/2010/main" val="3941353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D815D8-46EA-46FF-9524-DA6346359AA6}"/>
              </a:ext>
            </a:extLst>
          </p:cNvPr>
          <p:cNvSpPr txBox="1"/>
          <p:nvPr/>
        </p:nvSpPr>
        <p:spPr>
          <a:xfrm>
            <a:off x="1251752" y="559293"/>
            <a:ext cx="9090734" cy="5693866"/>
          </a:xfrm>
          <a:prstGeom prst="rect">
            <a:avLst/>
          </a:prstGeom>
          <a:noFill/>
        </p:spPr>
        <p:txBody>
          <a:bodyPr wrap="square" rtlCol="0">
            <a:spAutoFit/>
          </a:bodyPr>
          <a:lstStyle/>
          <a:p>
            <a:r>
              <a:rPr lang="en-US" sz="2800" dirty="0">
                <a:solidFill>
                  <a:srgbClr val="FF0000"/>
                </a:solidFill>
                <a:highlight>
                  <a:srgbClr val="FFFF00"/>
                </a:highlight>
                <a:latin typeface="Comic Sans MS" panose="030F0702030302020204" pitchFamily="66" charset="0"/>
              </a:rPr>
              <a:t>Examination Question :</a:t>
            </a:r>
          </a:p>
          <a:p>
            <a:r>
              <a:rPr lang="en-US" sz="2800" dirty="0"/>
              <a:t>Que: Discuss V &amp; V in the different phases of Development life cycle: </a:t>
            </a:r>
          </a:p>
          <a:p>
            <a:r>
              <a:rPr lang="en-US" sz="2800" dirty="0">
                <a:solidFill>
                  <a:srgbClr val="FF0000"/>
                </a:solidFill>
              </a:rPr>
              <a:t>Planning; Requirement; Design; Implementation; Test; Installation &amp; Checkout; Operation ; Maintenance.</a:t>
            </a:r>
          </a:p>
          <a:p>
            <a:endParaRPr lang="en-US" sz="2800" dirty="0">
              <a:solidFill>
                <a:srgbClr val="FF0000"/>
              </a:solidFill>
            </a:endParaRPr>
          </a:p>
          <a:p>
            <a:r>
              <a:rPr lang="en-US" sz="2800" dirty="0">
                <a:solidFill>
                  <a:srgbClr val="FF0000"/>
                </a:solidFill>
              </a:rPr>
              <a:t>Hint: </a:t>
            </a:r>
            <a:r>
              <a:rPr lang="en-US" sz="2800" dirty="0"/>
              <a:t>Concept </a:t>
            </a:r>
            <a:r>
              <a:rPr lang="en-US" sz="2800" dirty="0" err="1"/>
              <a:t>docu</a:t>
            </a:r>
            <a:r>
              <a:rPr lang="en-US" sz="2800" dirty="0"/>
              <a:t>;      Interface-test plan- acceptance plan;</a:t>
            </a:r>
          </a:p>
          <a:p>
            <a:endParaRPr lang="en-US" sz="2800" dirty="0">
              <a:solidFill>
                <a:srgbClr val="FF0000"/>
              </a:solidFill>
            </a:endParaRPr>
          </a:p>
          <a:p>
            <a:r>
              <a:rPr lang="en-US" sz="2800" dirty="0"/>
              <a:t>Integration-Component test;</a:t>
            </a:r>
            <a:r>
              <a:rPr lang="en-US" sz="2800" dirty="0">
                <a:solidFill>
                  <a:srgbClr val="FF0000"/>
                </a:solidFill>
              </a:rPr>
              <a:t>     </a:t>
            </a:r>
            <a:r>
              <a:rPr lang="en-US" sz="2800" dirty="0"/>
              <a:t>Source code-test cases;</a:t>
            </a:r>
          </a:p>
          <a:p>
            <a:endParaRPr lang="en-US" sz="2800" dirty="0">
              <a:solidFill>
                <a:srgbClr val="FF0000"/>
              </a:solidFill>
            </a:endParaRPr>
          </a:p>
          <a:p>
            <a:r>
              <a:rPr lang="en-US" sz="2800" dirty="0">
                <a:solidFill>
                  <a:srgbClr val="FF0000"/>
                </a:solidFill>
              </a:rPr>
              <a:t>Test case execution-Risk analysis;      test report;</a:t>
            </a:r>
          </a:p>
          <a:p>
            <a:endParaRPr lang="en-US" sz="2800" dirty="0">
              <a:solidFill>
                <a:srgbClr val="FF0000"/>
              </a:solidFill>
            </a:endParaRPr>
          </a:p>
          <a:p>
            <a:r>
              <a:rPr lang="en-IN" sz="2800" dirty="0"/>
              <a:t>Change proposed;               Migration-Production issues.</a:t>
            </a:r>
          </a:p>
        </p:txBody>
      </p:sp>
    </p:spTree>
    <p:extLst>
      <p:ext uri="{BB962C8B-B14F-4D97-AF65-F5344CB8AC3E}">
        <p14:creationId xmlns:p14="http://schemas.microsoft.com/office/powerpoint/2010/main" val="1419566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C0CF01-16F1-472B-87D4-35B428498DFC}"/>
              </a:ext>
            </a:extLst>
          </p:cNvPr>
          <p:cNvSpPr/>
          <p:nvPr/>
        </p:nvSpPr>
        <p:spPr>
          <a:xfrm>
            <a:off x="908481" y="611171"/>
            <a:ext cx="8040210" cy="6267293"/>
          </a:xfrm>
          <a:prstGeom prst="rect">
            <a:avLst/>
          </a:prstGeom>
        </p:spPr>
        <p:txBody>
          <a:bodyPr wrap="square">
            <a:spAutoFit/>
          </a:bodyPr>
          <a:lstStyle/>
          <a:p>
            <a:r>
              <a:rPr lang="en-US" b="1" dirty="0">
                <a:solidFill>
                  <a:srgbClr val="222222"/>
                </a:solidFill>
                <a:latin typeface="Source Sans Pro" panose="020B0503030403020204" pitchFamily="34" charset="0"/>
              </a:rPr>
              <a:t> </a:t>
            </a:r>
            <a:r>
              <a:rPr lang="en-US" sz="2800" b="1" dirty="0">
                <a:solidFill>
                  <a:srgbClr val="FF0000"/>
                </a:solidFill>
                <a:highlight>
                  <a:srgbClr val="FFFF00"/>
                </a:highlight>
                <a:latin typeface="Source Sans Pro" panose="020B0503030403020204" pitchFamily="34" charset="0"/>
              </a:rPr>
              <a:t>Que. What are the tools used by a tester while testing?</a:t>
            </a:r>
            <a:endParaRPr lang="en-US" sz="2800" dirty="0">
              <a:solidFill>
                <a:srgbClr val="FF0000"/>
              </a:solidFill>
              <a:highlight>
                <a:srgbClr val="FFFF00"/>
              </a:highlight>
              <a:latin typeface="Source Sans Pro" panose="020B0503030403020204" pitchFamily="34" charset="0"/>
            </a:endParaRPr>
          </a:p>
          <a:p>
            <a:pPr>
              <a:lnSpc>
                <a:spcPct val="200000"/>
              </a:lnSpc>
              <a:buFont typeface="Arial" panose="020B0604020202020204" pitchFamily="34" charset="0"/>
              <a:buChar char="•"/>
            </a:pPr>
            <a:r>
              <a:rPr lang="en-US" sz="2800" dirty="0">
                <a:solidFill>
                  <a:srgbClr val="FF0000"/>
                </a:solidFill>
                <a:highlight>
                  <a:srgbClr val="FFFF00"/>
                </a:highlight>
                <a:latin typeface="Source Sans Pro" panose="020B0503030403020204" pitchFamily="34" charset="0"/>
              </a:rPr>
              <a:t>Selenium</a:t>
            </a:r>
          </a:p>
          <a:p>
            <a:pPr>
              <a:lnSpc>
                <a:spcPct val="200000"/>
              </a:lnSpc>
              <a:buFont typeface="Arial" panose="020B0604020202020204" pitchFamily="34" charset="0"/>
              <a:buChar char="•"/>
            </a:pPr>
            <a:r>
              <a:rPr lang="en-US" sz="2800" dirty="0">
                <a:solidFill>
                  <a:srgbClr val="FF0000"/>
                </a:solidFill>
                <a:highlight>
                  <a:srgbClr val="FFFF00"/>
                </a:highlight>
                <a:latin typeface="Source Sans Pro" panose="020B0503030403020204" pitchFamily="34" charset="0"/>
              </a:rPr>
              <a:t>Firebug :</a:t>
            </a:r>
            <a:r>
              <a:rPr lang="en-US" sz="2800" dirty="0">
                <a:solidFill>
                  <a:srgbClr val="222222"/>
                </a:solidFill>
                <a:latin typeface="Source Sans Pro" panose="020B0503030403020204" pitchFamily="34" charset="0"/>
              </a:rPr>
              <a:t> </a:t>
            </a:r>
            <a:r>
              <a:rPr lang="en-US" sz="2400" b="1" dirty="0"/>
              <a:t>Firebug</a:t>
            </a:r>
            <a:r>
              <a:rPr lang="en-US" sz="2400" dirty="0"/>
              <a:t> mainly allows its users to</a:t>
            </a:r>
            <a:r>
              <a:rPr lang="en-US" sz="2400" b="1" dirty="0"/>
              <a:t> debug, edit and monitor </a:t>
            </a:r>
            <a:r>
              <a:rPr lang="en-US" sz="2400" dirty="0"/>
              <a:t>of any website’s </a:t>
            </a:r>
            <a:r>
              <a:rPr lang="en-US" sz="2400" b="1" dirty="0"/>
              <a:t>CSS, HTML, DOM and JavaScript</a:t>
            </a:r>
            <a:r>
              <a:rPr lang="en-US" sz="2400" dirty="0"/>
              <a:t>. It also features a </a:t>
            </a:r>
            <a:r>
              <a:rPr lang="en-US" sz="2400" b="1" dirty="0"/>
              <a:t>Java Script console</a:t>
            </a:r>
            <a:r>
              <a:rPr lang="en-US" sz="2400" dirty="0"/>
              <a:t> for logging errors and watching values, as well as a “Net” feature which monitors the amount of time in milliseconds it takes to execute scripts and load images on the page.                                                     </a:t>
            </a:r>
            <a:endParaRPr lang="en-US" sz="800"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2902780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6A3541-BA41-49DD-B352-4301BA1995EF}"/>
              </a:ext>
            </a:extLst>
          </p:cNvPr>
          <p:cNvSpPr/>
          <p:nvPr/>
        </p:nvSpPr>
        <p:spPr>
          <a:xfrm>
            <a:off x="683580" y="612203"/>
            <a:ext cx="8291744" cy="6004080"/>
          </a:xfrm>
          <a:prstGeom prst="rect">
            <a:avLst/>
          </a:prstGeom>
        </p:spPr>
        <p:txBody>
          <a:bodyPr wrap="square">
            <a:spAutoFit/>
          </a:bodyPr>
          <a:lstStyle/>
          <a:p>
            <a:pPr>
              <a:lnSpc>
                <a:spcPct val="200000"/>
              </a:lnSpc>
              <a:buFont typeface="Arial" panose="020B0604020202020204" pitchFamily="34" charset="0"/>
              <a:buChar char="•"/>
            </a:pPr>
            <a:r>
              <a:rPr lang="en-US" sz="2800" dirty="0" err="1">
                <a:solidFill>
                  <a:srgbClr val="FF0000"/>
                </a:solidFill>
                <a:highlight>
                  <a:srgbClr val="FFFF00"/>
                </a:highlight>
                <a:latin typeface="Source Sans Pro" panose="020B0503030403020204" pitchFamily="34" charset="0"/>
              </a:rPr>
              <a:t>OpenSTA</a:t>
            </a:r>
            <a:r>
              <a:rPr lang="en-US" sz="2800" dirty="0">
                <a:solidFill>
                  <a:srgbClr val="FF0000"/>
                </a:solidFill>
                <a:highlight>
                  <a:srgbClr val="FFFF00"/>
                </a:highlight>
                <a:latin typeface="Source Sans Pro" panose="020B0503030403020204" pitchFamily="34" charset="0"/>
              </a:rPr>
              <a:t> :</a:t>
            </a:r>
            <a:r>
              <a:rPr lang="en-US" sz="2800" dirty="0">
                <a:solidFill>
                  <a:srgbClr val="222222"/>
                </a:solidFill>
                <a:latin typeface="Source Sans Pro" panose="020B0503030403020204" pitchFamily="34" charset="0"/>
              </a:rPr>
              <a:t> </a:t>
            </a:r>
            <a:r>
              <a:rPr lang="en-US" sz="2800" dirty="0"/>
              <a:t>Open System Testing Architecture - a distributed software testing architecture designed around CORBA.</a:t>
            </a:r>
            <a:endParaRPr lang="en-US" sz="2800" dirty="0">
              <a:solidFill>
                <a:srgbClr val="222222"/>
              </a:solidFill>
              <a:latin typeface="Source Sans Pro" panose="020B0503030403020204" pitchFamily="34" charset="0"/>
            </a:endParaRPr>
          </a:p>
          <a:p>
            <a:pPr>
              <a:lnSpc>
                <a:spcPct val="200000"/>
              </a:lnSpc>
              <a:buFont typeface="Arial" panose="020B0604020202020204" pitchFamily="34" charset="0"/>
              <a:buChar char="•"/>
            </a:pPr>
            <a:r>
              <a:rPr lang="en-US" sz="2800" dirty="0">
                <a:solidFill>
                  <a:srgbClr val="FF0000"/>
                </a:solidFill>
                <a:highlight>
                  <a:srgbClr val="FFFF00"/>
                </a:highlight>
                <a:latin typeface="Source Sans Pro" panose="020B0503030403020204" pitchFamily="34" charset="0"/>
              </a:rPr>
              <a:t>WinSCP:</a:t>
            </a:r>
            <a:r>
              <a:rPr lang="en-US" sz="2800" dirty="0">
                <a:solidFill>
                  <a:srgbClr val="222222"/>
                </a:solidFill>
                <a:latin typeface="Source Sans Pro" panose="020B0503030403020204" pitchFamily="34" charset="0"/>
              </a:rPr>
              <a:t> </a:t>
            </a:r>
            <a:r>
              <a:rPr lang="en-US" sz="2800" dirty="0"/>
              <a:t>WinSCP is an open source free SFTP client, SCP client, FTPS client and FTP client for Windows. Its main function is file transfer between a local and a remote computer.                                                            </a:t>
            </a:r>
            <a:endParaRPr lang="en-US" sz="1000"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332288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5AE254-274F-4D18-8252-16BB7EFD3F10}"/>
              </a:ext>
            </a:extLst>
          </p:cNvPr>
          <p:cNvSpPr/>
          <p:nvPr/>
        </p:nvSpPr>
        <p:spPr>
          <a:xfrm>
            <a:off x="0" y="172543"/>
            <a:ext cx="8797771" cy="3417602"/>
          </a:xfrm>
          <a:prstGeom prst="rect">
            <a:avLst/>
          </a:prstGeom>
        </p:spPr>
        <p:txBody>
          <a:bodyPr wrap="square">
            <a:spAutoFit/>
          </a:bodyPr>
          <a:lstStyle/>
          <a:p>
            <a:pPr>
              <a:lnSpc>
                <a:spcPct val="200000"/>
              </a:lnSpc>
              <a:buFont typeface="Arial" panose="020B0604020202020204" pitchFamily="34" charset="0"/>
              <a:buChar char="•"/>
            </a:pPr>
            <a:r>
              <a:rPr lang="en-US" sz="2800" dirty="0" err="1">
                <a:solidFill>
                  <a:srgbClr val="FF0000"/>
                </a:solidFill>
                <a:highlight>
                  <a:srgbClr val="FFFF00"/>
                </a:highlight>
                <a:latin typeface="Source Sans Pro" panose="020B0503030403020204" pitchFamily="34" charset="0"/>
              </a:rPr>
              <a:t>YSlow</a:t>
            </a:r>
            <a:r>
              <a:rPr lang="en-US" sz="2800" dirty="0">
                <a:solidFill>
                  <a:srgbClr val="FF0000"/>
                </a:solidFill>
                <a:highlight>
                  <a:srgbClr val="FFFF00"/>
                </a:highlight>
                <a:latin typeface="Source Sans Pro" panose="020B0503030403020204" pitchFamily="34" charset="0"/>
              </a:rPr>
              <a:t> for </a:t>
            </a:r>
            <a:r>
              <a:rPr lang="en-US" sz="2800" dirty="0" err="1">
                <a:solidFill>
                  <a:srgbClr val="FF0000"/>
                </a:solidFill>
                <a:highlight>
                  <a:srgbClr val="FFFF00"/>
                </a:highlight>
                <a:latin typeface="Source Sans Pro" panose="020B0503030403020204" pitchFamily="34" charset="0"/>
              </a:rPr>
              <a:t>FireBug</a:t>
            </a:r>
            <a:r>
              <a:rPr lang="en-US" sz="2800" dirty="0">
                <a:solidFill>
                  <a:srgbClr val="222222"/>
                </a:solidFill>
                <a:latin typeface="Source Sans Pro" panose="020B0503030403020204" pitchFamily="34" charset="0"/>
              </a:rPr>
              <a:t> : </a:t>
            </a:r>
            <a:r>
              <a:rPr lang="en-US" sz="2800" b="1" dirty="0" err="1"/>
              <a:t>YSlow</a:t>
            </a:r>
            <a:r>
              <a:rPr lang="en-US" sz="2800" dirty="0"/>
              <a:t> analyzes web pages and suggests ways to improve their performance based on a set of rules </a:t>
            </a:r>
            <a:endParaRPr lang="en-US" sz="2800" dirty="0">
              <a:solidFill>
                <a:srgbClr val="222222"/>
              </a:solidFill>
              <a:latin typeface="Source Sans Pro" panose="020B0503030403020204" pitchFamily="34" charset="0"/>
            </a:endParaRPr>
          </a:p>
          <a:p>
            <a:pPr>
              <a:lnSpc>
                <a:spcPct val="200000"/>
              </a:lnSpc>
              <a:buFont typeface="Arial" panose="020B0604020202020204" pitchFamily="34" charset="0"/>
              <a:buChar char="•"/>
            </a:pPr>
            <a:r>
              <a:rPr lang="en-US" sz="2800" dirty="0">
                <a:solidFill>
                  <a:srgbClr val="FF0000"/>
                </a:solidFill>
                <a:highlight>
                  <a:srgbClr val="FFFF00"/>
                </a:highlight>
                <a:latin typeface="Source Sans Pro" panose="020B0503030403020204" pitchFamily="34" charset="0"/>
              </a:rPr>
              <a:t>Web Developer toolbar for </a:t>
            </a:r>
            <a:r>
              <a:rPr lang="en-US" sz="2800" dirty="0" err="1">
                <a:solidFill>
                  <a:srgbClr val="FF0000"/>
                </a:solidFill>
                <a:highlight>
                  <a:srgbClr val="FFFF00"/>
                </a:highlight>
                <a:latin typeface="Source Sans Pro" panose="020B0503030403020204" pitchFamily="34" charset="0"/>
              </a:rPr>
              <a:t>firefox</a:t>
            </a:r>
            <a:r>
              <a:rPr lang="en-US" sz="2800" dirty="0">
                <a:solidFill>
                  <a:srgbClr val="FF0000"/>
                </a:solidFill>
                <a:highlight>
                  <a:srgbClr val="FFFF00"/>
                </a:highlight>
                <a:latin typeface="Source Sans Pro" panose="020B0503030403020204" pitchFamily="34" charset="0"/>
              </a:rPr>
              <a:t> : </a:t>
            </a:r>
          </a:p>
        </p:txBody>
      </p:sp>
    </p:spTree>
    <p:extLst>
      <p:ext uri="{BB962C8B-B14F-4D97-AF65-F5344CB8AC3E}">
        <p14:creationId xmlns:p14="http://schemas.microsoft.com/office/powerpoint/2010/main" val="3950881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987BDA-AF8D-406F-BB58-6EF05A288B50}"/>
              </a:ext>
            </a:extLst>
          </p:cNvPr>
          <p:cNvSpPr/>
          <p:nvPr/>
        </p:nvSpPr>
        <p:spPr>
          <a:xfrm>
            <a:off x="403321" y="331451"/>
            <a:ext cx="1392945" cy="369332"/>
          </a:xfrm>
          <a:prstGeom prst="rect">
            <a:avLst/>
          </a:prstGeom>
        </p:spPr>
        <p:txBody>
          <a:bodyPr wrap="none">
            <a:spAutoFit/>
          </a:bodyPr>
          <a:lstStyle/>
          <a:p>
            <a:r>
              <a:rPr lang="en-IN" b="1" dirty="0">
                <a:solidFill>
                  <a:srgbClr val="FF6600"/>
                </a:solidFill>
                <a:latin typeface="Work Sans"/>
              </a:rPr>
              <a:t>QC Example:</a:t>
            </a:r>
            <a:endParaRPr lang="en-IN" b="0" i="0" dirty="0">
              <a:solidFill>
                <a:srgbClr val="3A3A3A"/>
              </a:solidFill>
              <a:effectLst/>
              <a:latin typeface="Work Sans"/>
            </a:endParaRPr>
          </a:p>
        </p:txBody>
      </p:sp>
      <p:sp>
        <p:nvSpPr>
          <p:cNvPr id="3" name="Rectangle 2">
            <a:extLst>
              <a:ext uri="{FF2B5EF4-FFF2-40B4-BE49-F238E27FC236}">
                <a16:creationId xmlns:a16="http://schemas.microsoft.com/office/drawing/2014/main" id="{B3130EDC-7E08-4F77-A2C6-F0763D56F77A}"/>
              </a:ext>
            </a:extLst>
          </p:cNvPr>
          <p:cNvSpPr/>
          <p:nvPr/>
        </p:nvSpPr>
        <p:spPr>
          <a:xfrm>
            <a:off x="323653" y="700783"/>
            <a:ext cx="10686854" cy="5186676"/>
          </a:xfrm>
          <a:prstGeom prst="rect">
            <a:avLst/>
          </a:prstGeom>
        </p:spPr>
        <p:txBody>
          <a:bodyPr wrap="square">
            <a:spAutoFit/>
          </a:bodyPr>
          <a:lstStyle/>
          <a:p>
            <a:pPr>
              <a:lnSpc>
                <a:spcPct val="150000"/>
              </a:lnSpc>
            </a:pPr>
            <a:r>
              <a:rPr lang="en-US" sz="3200" dirty="0">
                <a:solidFill>
                  <a:srgbClr val="3A3A3A"/>
                </a:solidFill>
                <a:latin typeface="Work Sans"/>
              </a:rPr>
              <a:t>Once the training is completed, how to sure that the training was </a:t>
            </a:r>
            <a:r>
              <a:rPr lang="en-US" sz="3200" dirty="0">
                <a:solidFill>
                  <a:srgbClr val="FF0000"/>
                </a:solidFill>
                <a:latin typeface="Work Sans"/>
              </a:rPr>
              <a:t>successfully done </a:t>
            </a:r>
            <a:r>
              <a:rPr lang="en-US" sz="3200" dirty="0">
                <a:solidFill>
                  <a:srgbClr val="3A3A3A"/>
                </a:solidFill>
                <a:latin typeface="Work Sans"/>
              </a:rPr>
              <a:t>for all the team members?</a:t>
            </a:r>
          </a:p>
          <a:p>
            <a:pPr>
              <a:lnSpc>
                <a:spcPct val="150000"/>
              </a:lnSpc>
            </a:pPr>
            <a:r>
              <a:rPr lang="en-US" sz="3200" dirty="0">
                <a:solidFill>
                  <a:srgbClr val="3A3A3A"/>
                </a:solidFill>
                <a:latin typeface="Work Sans"/>
              </a:rPr>
              <a:t>So, we have to </a:t>
            </a:r>
            <a:r>
              <a:rPr lang="en-US" sz="3200" dirty="0">
                <a:solidFill>
                  <a:srgbClr val="FF0000"/>
                </a:solidFill>
                <a:latin typeface="Work Sans"/>
              </a:rPr>
              <a:t>collect statistics </a:t>
            </a:r>
            <a:r>
              <a:rPr lang="en-US" sz="3200" dirty="0">
                <a:solidFill>
                  <a:srgbClr val="3A3A3A"/>
                </a:solidFill>
                <a:latin typeface="Work Sans"/>
              </a:rPr>
              <a:t>e.g. the number of marks the trainees got in each subject and the minimum number of marks expected after completing the training. Also, to ensure that everybody has taken training in full by verifying the </a:t>
            </a:r>
            <a:r>
              <a:rPr lang="en-US" sz="3200" dirty="0">
                <a:solidFill>
                  <a:srgbClr val="3A3A3A"/>
                </a:solidFill>
                <a:highlight>
                  <a:srgbClr val="FFFF00"/>
                </a:highlight>
                <a:latin typeface="Work Sans"/>
              </a:rPr>
              <a:t>attendance record of the candidates</a:t>
            </a:r>
            <a:r>
              <a:rPr lang="en-US" sz="3200" dirty="0">
                <a:solidFill>
                  <a:srgbClr val="3A3A3A"/>
                </a:solidFill>
                <a:latin typeface="Work Sans"/>
              </a:rPr>
              <a:t>.</a:t>
            </a:r>
          </a:p>
        </p:txBody>
      </p:sp>
    </p:spTree>
    <p:extLst>
      <p:ext uri="{BB962C8B-B14F-4D97-AF65-F5344CB8AC3E}">
        <p14:creationId xmlns:p14="http://schemas.microsoft.com/office/powerpoint/2010/main" val="86380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541635-CE5C-4297-8A86-CE0B7ADF2C0F}"/>
              </a:ext>
            </a:extLst>
          </p:cNvPr>
          <p:cNvSpPr/>
          <p:nvPr/>
        </p:nvSpPr>
        <p:spPr>
          <a:xfrm>
            <a:off x="380214" y="140759"/>
            <a:ext cx="10111820" cy="3894015"/>
          </a:xfrm>
          <a:prstGeom prst="rect">
            <a:avLst/>
          </a:prstGeom>
        </p:spPr>
        <p:txBody>
          <a:bodyPr wrap="square">
            <a:spAutoFit/>
          </a:bodyPr>
          <a:lstStyle/>
          <a:p>
            <a:pPr>
              <a:lnSpc>
                <a:spcPct val="200000"/>
              </a:lnSpc>
            </a:pPr>
            <a:r>
              <a:rPr lang="en-US" sz="3200" dirty="0">
                <a:solidFill>
                  <a:srgbClr val="3A3A3A"/>
                </a:solidFill>
                <a:latin typeface="Work Sans"/>
              </a:rPr>
              <a:t>If the marks scored by candidates are up to the expectations of the trainer, then we can say that the training is successful otherwise we will have to </a:t>
            </a:r>
            <a:r>
              <a:rPr lang="en-US" sz="3200" dirty="0">
                <a:solidFill>
                  <a:srgbClr val="3A3A3A"/>
                </a:solidFill>
                <a:highlight>
                  <a:srgbClr val="FFFF00"/>
                </a:highlight>
                <a:latin typeface="Work Sans"/>
              </a:rPr>
              <a:t>improve our process </a:t>
            </a:r>
            <a:r>
              <a:rPr lang="en-US" sz="3200" dirty="0">
                <a:solidFill>
                  <a:srgbClr val="3A3A3A"/>
                </a:solidFill>
                <a:latin typeface="Work Sans"/>
              </a:rPr>
              <a:t>in order to deliver high-quality training.</a:t>
            </a:r>
          </a:p>
        </p:txBody>
      </p:sp>
    </p:spTree>
    <p:extLst>
      <p:ext uri="{BB962C8B-B14F-4D97-AF65-F5344CB8AC3E}">
        <p14:creationId xmlns:p14="http://schemas.microsoft.com/office/powerpoint/2010/main" val="305044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8FA3E5-5467-4B15-B921-E228AA4337BA}"/>
              </a:ext>
            </a:extLst>
          </p:cNvPr>
          <p:cNvSpPr/>
          <p:nvPr/>
        </p:nvSpPr>
        <p:spPr>
          <a:xfrm>
            <a:off x="663018" y="187977"/>
            <a:ext cx="9895003" cy="4878900"/>
          </a:xfrm>
          <a:prstGeom prst="rect">
            <a:avLst/>
          </a:prstGeom>
        </p:spPr>
        <p:txBody>
          <a:bodyPr wrap="square">
            <a:spAutoFit/>
          </a:bodyPr>
          <a:lstStyle/>
          <a:p>
            <a:pPr>
              <a:lnSpc>
                <a:spcPct val="200000"/>
              </a:lnSpc>
            </a:pPr>
            <a:r>
              <a:rPr lang="en-US" sz="3200" dirty="0">
                <a:solidFill>
                  <a:srgbClr val="3A3A3A"/>
                </a:solidFill>
                <a:latin typeface="Work Sans"/>
              </a:rPr>
              <a:t>Another way to improve the training process would be </a:t>
            </a:r>
            <a:r>
              <a:rPr lang="en-US" sz="3200" dirty="0">
                <a:solidFill>
                  <a:srgbClr val="FF0000"/>
                </a:solidFill>
                <a:latin typeface="Work Sans"/>
              </a:rPr>
              <a:t>collecting feedback </a:t>
            </a:r>
            <a:r>
              <a:rPr lang="en-US" sz="3200" dirty="0">
                <a:solidFill>
                  <a:srgbClr val="3A3A3A"/>
                </a:solidFill>
                <a:latin typeface="Work Sans"/>
              </a:rPr>
              <a:t>from the trainees at the end of the training program. Their feedback will tell us what was good about the training and what are the areas where we can </a:t>
            </a:r>
            <a:r>
              <a:rPr lang="en-US" sz="3200" dirty="0">
                <a:solidFill>
                  <a:srgbClr val="FF0000"/>
                </a:solidFill>
                <a:latin typeface="Work Sans"/>
              </a:rPr>
              <a:t>improve the quality of training. </a:t>
            </a:r>
          </a:p>
        </p:txBody>
      </p:sp>
    </p:spTree>
    <p:extLst>
      <p:ext uri="{BB962C8B-B14F-4D97-AF65-F5344CB8AC3E}">
        <p14:creationId xmlns:p14="http://schemas.microsoft.com/office/powerpoint/2010/main" val="2866782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5924</TotalTime>
  <Words>2774</Words>
  <Application>Microsoft Office PowerPoint</Application>
  <PresentationFormat>Widescreen</PresentationFormat>
  <Paragraphs>348</Paragraphs>
  <Slides>64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64</vt:i4>
      </vt:variant>
    </vt:vector>
  </HeadingPairs>
  <TitlesOfParts>
    <vt:vector size="79" baseType="lpstr">
      <vt:lpstr>Arial</vt:lpstr>
      <vt:lpstr>Avenir LT Std</vt:lpstr>
      <vt:lpstr>Calibri</vt:lpstr>
      <vt:lpstr>Calibri Light</vt:lpstr>
      <vt:lpstr>Comic Sans MS</vt:lpstr>
      <vt:lpstr>Helvetica</vt:lpstr>
      <vt:lpstr>inherit</vt:lpstr>
      <vt:lpstr>MV Boli</vt:lpstr>
      <vt:lpstr>Open Sans</vt:lpstr>
      <vt:lpstr>Open Sans</vt:lpstr>
      <vt:lpstr>segoe_uiregular</vt:lpstr>
      <vt:lpstr>Source Sans Pro</vt:lpstr>
      <vt:lpstr>Times New Roman</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Trivedi</dc:creator>
  <cp:lastModifiedBy>Ashish Trivedi</cp:lastModifiedBy>
  <cp:revision>137</cp:revision>
  <dcterms:created xsi:type="dcterms:W3CDTF">2020-06-14T14:23:45Z</dcterms:created>
  <dcterms:modified xsi:type="dcterms:W3CDTF">2020-07-04T03:26:48Z</dcterms:modified>
</cp:coreProperties>
</file>