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0" autoAdjust="0"/>
    <p:restoredTop sz="94660"/>
  </p:normalViewPr>
  <p:slideViewPr>
    <p:cSldViewPr snapToGrid="0">
      <p:cViewPr varScale="1">
        <p:scale>
          <a:sx n="81" d="100"/>
          <a:sy n="81" d="100"/>
        </p:scale>
        <p:origin x="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09A3-8F72-4095-8487-B61C0CF2B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62CB42-C530-4E25-ABF7-B8DFF4FC2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623AC2-D9D0-43FD-8CCB-468EE90F693E}"/>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5" name="Footer Placeholder 4">
            <a:extLst>
              <a:ext uri="{FF2B5EF4-FFF2-40B4-BE49-F238E27FC236}">
                <a16:creationId xmlns:a16="http://schemas.microsoft.com/office/drawing/2014/main" id="{D83EDCAA-E4DB-4A10-A104-58C016AE70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CE4DE-4402-4554-9CF0-19D6D53D3085}"/>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95752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3B2D-AC7B-4481-8A1A-4D5BFBC212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5ACFB1-772D-4B0F-B647-F51761BA7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4D7C1-36FF-4B05-A43D-945CF321E2CB}"/>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5" name="Footer Placeholder 4">
            <a:extLst>
              <a:ext uri="{FF2B5EF4-FFF2-40B4-BE49-F238E27FC236}">
                <a16:creationId xmlns:a16="http://schemas.microsoft.com/office/drawing/2014/main" id="{83F17151-DBD9-45A0-90F2-1D9179A7D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7C83B-2127-4F27-97E0-4FC3C5715539}"/>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2607352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78E589-FEC2-48FE-A615-299486978E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9705D5-857A-4D31-8756-59E96038D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EC71A1-04ED-42B7-A8DC-A1D1439EA47A}"/>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5" name="Footer Placeholder 4">
            <a:extLst>
              <a:ext uri="{FF2B5EF4-FFF2-40B4-BE49-F238E27FC236}">
                <a16:creationId xmlns:a16="http://schemas.microsoft.com/office/drawing/2014/main" id="{52EB554E-DF8C-4632-B84B-B5112A2D5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5390D-7250-4499-8906-80C9BB52F424}"/>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148823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E4EB-D172-46B0-9DFD-2D28C6AFC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CEE17-5DFB-4303-ABE8-2AC5180AB7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5BA23-EBE9-40AF-AD79-F9E881945CA9}"/>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5" name="Footer Placeholder 4">
            <a:extLst>
              <a:ext uri="{FF2B5EF4-FFF2-40B4-BE49-F238E27FC236}">
                <a16:creationId xmlns:a16="http://schemas.microsoft.com/office/drawing/2014/main" id="{D4B7D157-811D-4521-92EA-9972AAAE20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071A50-616D-4648-A59F-C48D39C813A7}"/>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63272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F3F9-59C5-442F-9E17-62C820235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651DF3-FD24-4DAF-9AA2-0BE34C8F4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3B35B0-47F1-4DFC-8C42-CFB5ED8E6EDF}"/>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5" name="Footer Placeholder 4">
            <a:extLst>
              <a:ext uri="{FF2B5EF4-FFF2-40B4-BE49-F238E27FC236}">
                <a16:creationId xmlns:a16="http://schemas.microsoft.com/office/drawing/2014/main" id="{72847596-F240-4EE1-ABA4-9C6A16A9F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3C78D-4F62-4F4B-A4CE-43888D8DFB6E}"/>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275426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8D75-31CA-41E0-A120-891D7D1417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95DE19-DF7C-4F8E-BA68-4EF01344D0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17EF3D-BE5C-4EE4-8BF9-39D16CDBC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4FF5B4-D6A9-4C62-BCD4-2BA9DDC34EE4}"/>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6" name="Footer Placeholder 5">
            <a:extLst>
              <a:ext uri="{FF2B5EF4-FFF2-40B4-BE49-F238E27FC236}">
                <a16:creationId xmlns:a16="http://schemas.microsoft.com/office/drawing/2014/main" id="{577E71ED-C392-4B5A-9763-127A33C1D2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F4D14C-494A-42EF-8049-47A5419962F8}"/>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305876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2681-69C6-47E6-B453-903CDFF17A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A94F27-998D-495C-BC7A-F6133CEAA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9C7448-0F19-4899-83CB-7109757C46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617738-766F-4B93-ACCB-834ABB172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A0087E-59B4-49EC-ACF0-7C5AFEAFA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53DC94-4722-410F-8FA3-88B6CBEFEF0D}"/>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8" name="Footer Placeholder 7">
            <a:extLst>
              <a:ext uri="{FF2B5EF4-FFF2-40B4-BE49-F238E27FC236}">
                <a16:creationId xmlns:a16="http://schemas.microsoft.com/office/drawing/2014/main" id="{E64A8F3D-80C0-4B7B-964D-B443A726B2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75246D-763F-47D1-B90D-C45ED4C2958A}"/>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399129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D219-85F7-47BE-996D-F4BF30C5D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62DB52-2E58-4729-9E30-91859C35F6D7}"/>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4" name="Footer Placeholder 3">
            <a:extLst>
              <a:ext uri="{FF2B5EF4-FFF2-40B4-BE49-F238E27FC236}">
                <a16:creationId xmlns:a16="http://schemas.microsoft.com/office/drawing/2014/main" id="{D38B7884-23CB-41C3-8602-E1202CEF93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6B636A-E500-4521-9195-BC20F86D183C}"/>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408065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43BEEB-D833-4455-A30B-A151FDBF0505}"/>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3" name="Footer Placeholder 2">
            <a:extLst>
              <a:ext uri="{FF2B5EF4-FFF2-40B4-BE49-F238E27FC236}">
                <a16:creationId xmlns:a16="http://schemas.microsoft.com/office/drawing/2014/main" id="{53F9156C-1F13-48CF-9537-7904FBF8CA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6ADE91-2FFE-4DED-A4A6-B2C6CF4BA2D3}"/>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78262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3DF5-5957-4A43-868A-77348BAD5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E2E440-F9EF-49F5-BDAF-FB356126E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A73AD1-07F6-4F10-B86B-FB61EDDB9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39462-44C1-45B0-B102-C9FDB1D2C7D8}"/>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6" name="Footer Placeholder 5">
            <a:extLst>
              <a:ext uri="{FF2B5EF4-FFF2-40B4-BE49-F238E27FC236}">
                <a16:creationId xmlns:a16="http://schemas.microsoft.com/office/drawing/2014/main" id="{572100E9-278A-4905-B3C5-7D6F531D42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2BE935-EDDB-481C-B26B-98A145479025}"/>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274052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0F61-11A1-4B8F-99C3-CA122AD28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07F94C-1145-4454-B31E-AE19A2733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644781-BEA0-484D-A05F-CC78E5D99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CDF74-B2B5-43B9-A139-615AE8EC592C}"/>
              </a:ext>
            </a:extLst>
          </p:cNvPr>
          <p:cNvSpPr>
            <a:spLocks noGrp="1"/>
          </p:cNvSpPr>
          <p:nvPr>
            <p:ph type="dt" sz="half" idx="10"/>
          </p:nvPr>
        </p:nvSpPr>
        <p:spPr/>
        <p:txBody>
          <a:bodyPr/>
          <a:lstStyle/>
          <a:p>
            <a:fld id="{EAEA4042-34C9-4BA3-ADAF-5C64434CF594}" type="datetimeFigureOut">
              <a:rPr lang="en-IN" smtClean="0"/>
              <a:t>11-06-2020</a:t>
            </a:fld>
            <a:endParaRPr lang="en-IN"/>
          </a:p>
        </p:txBody>
      </p:sp>
      <p:sp>
        <p:nvSpPr>
          <p:cNvPr id="6" name="Footer Placeholder 5">
            <a:extLst>
              <a:ext uri="{FF2B5EF4-FFF2-40B4-BE49-F238E27FC236}">
                <a16:creationId xmlns:a16="http://schemas.microsoft.com/office/drawing/2014/main" id="{8D203567-A1C4-4A6D-A249-F2A7DB9F2D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0A8644-5A10-4C3D-901B-55A567F96927}"/>
              </a:ext>
            </a:extLst>
          </p:cNvPr>
          <p:cNvSpPr>
            <a:spLocks noGrp="1"/>
          </p:cNvSpPr>
          <p:nvPr>
            <p:ph type="sldNum" sz="quarter" idx="12"/>
          </p:nvPr>
        </p:nvSpPr>
        <p:spPr/>
        <p:txBody>
          <a:bodyPr/>
          <a:lstStyle/>
          <a:p>
            <a:fld id="{34349D9B-8FBA-4270-BAEB-FD1D8E4A5543}" type="slidenum">
              <a:rPr lang="en-IN" smtClean="0"/>
              <a:t>‹#›</a:t>
            </a:fld>
            <a:endParaRPr lang="en-IN"/>
          </a:p>
        </p:txBody>
      </p:sp>
    </p:spTree>
    <p:extLst>
      <p:ext uri="{BB962C8B-B14F-4D97-AF65-F5344CB8AC3E}">
        <p14:creationId xmlns:p14="http://schemas.microsoft.com/office/powerpoint/2010/main" val="264833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0921F6-13CB-4FC7-9C14-BC44800CD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CF21A8-148D-47B0-A2E4-4E891D5CA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15B8A5-C66F-4620-8BDD-7F74D86EAB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A4042-34C9-4BA3-ADAF-5C64434CF594}" type="datetimeFigureOut">
              <a:rPr lang="en-IN" smtClean="0"/>
              <a:t>11-06-2020</a:t>
            </a:fld>
            <a:endParaRPr lang="en-IN"/>
          </a:p>
        </p:txBody>
      </p:sp>
      <p:sp>
        <p:nvSpPr>
          <p:cNvPr id="5" name="Footer Placeholder 4">
            <a:extLst>
              <a:ext uri="{FF2B5EF4-FFF2-40B4-BE49-F238E27FC236}">
                <a16:creationId xmlns:a16="http://schemas.microsoft.com/office/drawing/2014/main" id="{5F31AF5F-52AC-41C4-BA38-AD10FACB20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E3BF71-FB17-4B76-977A-FEEE2C247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49D9B-8FBA-4270-BAEB-FD1D8E4A5543}" type="slidenum">
              <a:rPr lang="en-IN" smtClean="0"/>
              <a:t>‹#›</a:t>
            </a:fld>
            <a:endParaRPr lang="en-IN"/>
          </a:p>
        </p:txBody>
      </p:sp>
    </p:spTree>
    <p:extLst>
      <p:ext uri="{BB962C8B-B14F-4D97-AF65-F5344CB8AC3E}">
        <p14:creationId xmlns:p14="http://schemas.microsoft.com/office/powerpoint/2010/main" val="93814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dn.softwaretestinghelp.com/wp-content/qa/uploads/2016/04/Error-Handing-Error.jp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softwaretestinghelp.com/types-of-software-error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cdn.softwaretestinghelp.com/wp-content/qa/uploads/2016/04/grammatically-incorrect-message.jp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23CDBE-2B8D-43CB-B883-2002CB3F2046}"/>
              </a:ext>
            </a:extLst>
          </p:cNvPr>
          <p:cNvSpPr/>
          <p:nvPr/>
        </p:nvSpPr>
        <p:spPr>
          <a:xfrm>
            <a:off x="736238" y="472509"/>
            <a:ext cx="1092940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Software Testing &amp; Quality Assurance</a:t>
            </a:r>
          </a:p>
        </p:txBody>
      </p:sp>
      <p:sp>
        <p:nvSpPr>
          <p:cNvPr id="4" name="TextBox 3">
            <a:extLst>
              <a:ext uri="{FF2B5EF4-FFF2-40B4-BE49-F238E27FC236}">
                <a16:creationId xmlns:a16="http://schemas.microsoft.com/office/drawing/2014/main" id="{E6CBBD0F-0628-4B39-BA92-7AD7698030C4}"/>
              </a:ext>
            </a:extLst>
          </p:cNvPr>
          <p:cNvSpPr txBox="1"/>
          <p:nvPr/>
        </p:nvSpPr>
        <p:spPr>
          <a:xfrm>
            <a:off x="1109272" y="2413416"/>
            <a:ext cx="9498882" cy="769441"/>
          </a:xfrm>
          <a:prstGeom prst="rect">
            <a:avLst/>
          </a:prstGeom>
          <a:noFill/>
        </p:spPr>
        <p:txBody>
          <a:bodyPr wrap="none" rtlCol="0">
            <a:spAutoFit/>
          </a:bodyPr>
          <a:lstStyle/>
          <a:p>
            <a:r>
              <a:rPr lang="en-US" sz="4400" dirty="0">
                <a:latin typeface="Arial Black" panose="020B0A04020102020204" pitchFamily="34" charset="0"/>
              </a:rPr>
              <a:t>Unit-I:  Topic- Nature of errors</a:t>
            </a:r>
            <a:endParaRPr lang="en-IN" sz="4400" dirty="0">
              <a:latin typeface="Arial Black" panose="020B0A04020102020204" pitchFamily="34" charset="0"/>
            </a:endParaRPr>
          </a:p>
        </p:txBody>
      </p:sp>
    </p:spTree>
    <p:extLst>
      <p:ext uri="{BB962C8B-B14F-4D97-AF65-F5344CB8AC3E}">
        <p14:creationId xmlns:p14="http://schemas.microsoft.com/office/powerpoint/2010/main" val="215553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589B51-4A66-4F7A-B4DA-85664110BF59}"/>
              </a:ext>
            </a:extLst>
          </p:cNvPr>
          <p:cNvSpPr/>
          <p:nvPr/>
        </p:nvSpPr>
        <p:spPr>
          <a:xfrm>
            <a:off x="663019" y="1314930"/>
            <a:ext cx="10602012" cy="4400692"/>
          </a:xfrm>
          <a:prstGeom prst="rect">
            <a:avLst/>
          </a:prstGeom>
        </p:spPr>
        <p:txBody>
          <a:bodyPr wrap="square">
            <a:spAutoFit/>
          </a:bodyPr>
          <a:lstStyle/>
          <a:p>
            <a:pPr>
              <a:lnSpc>
                <a:spcPct val="107000"/>
              </a:lnSpc>
            </a:pPr>
            <a:r>
              <a:rPr lang="en-IN" b="1" dirty="0">
                <a:solidFill>
                  <a:srgbClr val="3A3A3A"/>
                </a:solidFill>
                <a:latin typeface="Arial" panose="020B0604020202020204" pitchFamily="34" charset="0"/>
                <a:ea typeface="Times New Roman" panose="02020603050405020304" pitchFamily="18" charset="0"/>
                <a:cs typeface="Mangal" panose="02040503050203030202" pitchFamily="18" charset="0"/>
              </a:rPr>
              <a:t>Any errors that occur while the user is interacting with the software needs to be handled in a clear and meaningful manner</a:t>
            </a:r>
            <a:r>
              <a:rPr lang="en-IN" dirty="0">
                <a:solidFill>
                  <a:srgbClr val="3A3A3A"/>
                </a:solidFill>
                <a:latin typeface="Arial" panose="020B0604020202020204" pitchFamily="34" charset="0"/>
                <a:ea typeface="Times New Roman" panose="02020603050405020304" pitchFamily="18" charset="0"/>
                <a:cs typeface="Mangal" panose="02040503050203030202" pitchFamily="18" charset="0"/>
              </a:rPr>
              <a:t>. If not, it is called as an Error Handling Error.</a:t>
            </a:r>
          </a:p>
          <a:p>
            <a:pPr>
              <a:lnSpc>
                <a:spcPct val="107000"/>
              </a:lnSpc>
            </a:pPr>
            <a:endParaRPr lang="en-IN" sz="1600" dirty="0">
              <a:solidFill>
                <a:srgbClr val="3A3A3A"/>
              </a:solidFill>
              <a:effectLst/>
              <a:latin typeface="Arial" panose="020B0604020202020204" pitchFamily="34" charset="0"/>
              <a:ea typeface="Calibri" panose="020F0502020204030204" pitchFamily="34" charset="0"/>
              <a:cs typeface="Mangal" panose="02040503050203030202" pitchFamily="18" charset="0"/>
            </a:endParaRPr>
          </a:p>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r>
              <a:rPr lang="en-IN" dirty="0">
                <a:solidFill>
                  <a:srgbClr val="3A3A3A"/>
                </a:solidFill>
                <a:latin typeface="Arial" panose="020B0604020202020204" pitchFamily="34" charset="0"/>
                <a:ea typeface="Times New Roman" panose="02020603050405020304" pitchFamily="18" charset="0"/>
              </a:rPr>
              <a:t> The error message gives no indication of what the error actually is. Is it missing mandatory field, saving error, page loading error or is it a system error? Hence, this is an ‘Error Handling Error'.</a:t>
            </a:r>
            <a:endParaRPr lang="en-IN" dirty="0"/>
          </a:p>
        </p:txBody>
      </p:sp>
      <p:sp>
        <p:nvSpPr>
          <p:cNvPr id="3" name="Rectangle 2">
            <a:extLst>
              <a:ext uri="{FF2B5EF4-FFF2-40B4-BE49-F238E27FC236}">
                <a16:creationId xmlns:a16="http://schemas.microsoft.com/office/drawing/2014/main" id="{F631B6DB-75F2-4393-99F2-B331DAECEF21}"/>
              </a:ext>
            </a:extLst>
          </p:cNvPr>
          <p:cNvSpPr/>
          <p:nvPr/>
        </p:nvSpPr>
        <p:spPr>
          <a:xfrm>
            <a:off x="0" y="139294"/>
            <a:ext cx="8186857"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latin typeface="Arial" panose="020B0604020202020204" pitchFamily="34" charset="0"/>
                <a:ea typeface="Times New Roman" panose="02020603050405020304" pitchFamily="18" charset="0"/>
                <a:cs typeface="Mangal" panose="02040503050203030202" pitchFamily="18" charset="0"/>
              </a:rPr>
              <a:t>5) Error handling errors:</a:t>
            </a: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descr="Error Handing Error">
            <a:hlinkClick r:id="rId2"/>
            <a:extLst>
              <a:ext uri="{FF2B5EF4-FFF2-40B4-BE49-F238E27FC236}">
                <a16:creationId xmlns:a16="http://schemas.microsoft.com/office/drawing/2014/main" id="{2A1BF1D1-0152-446D-B583-4813D5AF4A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6969" y="1979629"/>
            <a:ext cx="5931031" cy="2894029"/>
          </a:xfrm>
          <a:prstGeom prst="rect">
            <a:avLst/>
          </a:prstGeom>
          <a:noFill/>
          <a:ln>
            <a:noFill/>
          </a:ln>
        </p:spPr>
      </p:pic>
    </p:spTree>
    <p:extLst>
      <p:ext uri="{BB962C8B-B14F-4D97-AF65-F5344CB8AC3E}">
        <p14:creationId xmlns:p14="http://schemas.microsoft.com/office/powerpoint/2010/main" val="10030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anim calcmode="lin" valueType="num">
                                      <p:cBhvr additive="base">
                                        <p:cTn id="1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DCDA9C-D998-4C8E-8197-0EFF9ADBACBF}"/>
              </a:ext>
            </a:extLst>
          </p:cNvPr>
          <p:cNvSpPr/>
          <p:nvPr/>
        </p:nvSpPr>
        <p:spPr>
          <a:xfrm>
            <a:off x="719579" y="1435535"/>
            <a:ext cx="7924800" cy="36704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680"/>
              </a:spcAft>
            </a:pPr>
            <a:r>
              <a:rPr lang="en-IN" sz="2400" dirty="0">
                <a:solidFill>
                  <a:srgbClr val="3A3A3A"/>
                </a:solidFill>
                <a:latin typeface="Arial" panose="020B0604020202020204" pitchFamily="34" charset="0"/>
                <a:ea typeface="Times New Roman" panose="02020603050405020304" pitchFamily="18" charset="0"/>
                <a:cs typeface="Mangal" panose="02040503050203030202" pitchFamily="18" charset="0"/>
              </a:rPr>
              <a:t>These errors occur due to any of the following reasons: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IN" sz="2400" dirty="0">
                <a:solidFill>
                  <a:srgbClr val="3A3A3A"/>
                </a:solidFill>
                <a:latin typeface="Arial" panose="020B0604020202020204" pitchFamily="34" charset="0"/>
                <a:ea typeface="Times New Roman" panose="02020603050405020304" pitchFamily="18" charset="0"/>
                <a:cs typeface="Mangal" panose="02040503050203030202" pitchFamily="18" charset="0"/>
              </a:rPr>
              <a:t>Bad logic</a:t>
            </a:r>
            <a:endParaRPr lang="en-IN" sz="2400" dirty="0">
              <a:solidFill>
                <a:srgbClr val="3A3A3A"/>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IN" sz="2400" dirty="0">
                <a:solidFill>
                  <a:srgbClr val="3A3A3A"/>
                </a:solidFill>
                <a:latin typeface="Arial" panose="020B0604020202020204" pitchFamily="34" charset="0"/>
                <a:ea typeface="Times New Roman" panose="02020603050405020304" pitchFamily="18" charset="0"/>
                <a:cs typeface="Mangal" panose="02040503050203030202" pitchFamily="18" charset="0"/>
              </a:rPr>
              <a:t>Incorrect formulae</a:t>
            </a:r>
            <a:endParaRPr lang="en-IN" sz="2400" dirty="0">
              <a:solidFill>
                <a:srgbClr val="3A3A3A"/>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IN" sz="2400" dirty="0">
                <a:solidFill>
                  <a:srgbClr val="3A3A3A"/>
                </a:solidFill>
                <a:latin typeface="Arial" panose="020B0604020202020204" pitchFamily="34" charset="0"/>
                <a:ea typeface="Times New Roman" panose="02020603050405020304" pitchFamily="18" charset="0"/>
                <a:cs typeface="Mangal" panose="02040503050203030202" pitchFamily="18" charset="0"/>
              </a:rPr>
              <a:t>Data type mismatch</a:t>
            </a:r>
            <a:endParaRPr lang="en-IN" sz="2400" dirty="0">
              <a:solidFill>
                <a:srgbClr val="3A3A3A"/>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IN" sz="2400" dirty="0">
                <a:solidFill>
                  <a:srgbClr val="3A3A3A"/>
                </a:solidFill>
                <a:latin typeface="Arial" panose="020B0604020202020204" pitchFamily="34" charset="0"/>
                <a:ea typeface="Times New Roman" panose="02020603050405020304" pitchFamily="18" charset="0"/>
                <a:cs typeface="Mangal" panose="02040503050203030202" pitchFamily="18" charset="0"/>
              </a:rPr>
              <a:t>Coding errors</a:t>
            </a:r>
            <a:endParaRPr lang="en-IN" sz="2400" dirty="0">
              <a:solidFill>
                <a:srgbClr val="3A3A3A"/>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nSpc>
                <a:spcPct val="150000"/>
              </a:lnSpc>
              <a:buFont typeface="Arial" panose="020B0604020202020204" pitchFamily="34" charset="0"/>
              <a:buChar char="•"/>
            </a:pPr>
            <a:r>
              <a:rPr lang="en-IN" sz="2400" dirty="0">
                <a:solidFill>
                  <a:srgbClr val="3A3A3A"/>
                </a:solidFill>
                <a:latin typeface="Arial" panose="020B0604020202020204" pitchFamily="34" charset="0"/>
                <a:ea typeface="Times New Roman" panose="02020603050405020304" pitchFamily="18" charset="0"/>
              </a:rPr>
              <a:t>Function call issues </a:t>
            </a:r>
            <a:r>
              <a:rPr lang="en-IN" dirty="0">
                <a:solidFill>
                  <a:srgbClr val="3A3A3A"/>
                </a:solidFill>
                <a:latin typeface="Arial" panose="020B0604020202020204" pitchFamily="34" charset="0"/>
                <a:ea typeface="Times New Roman" panose="02020603050405020304" pitchFamily="18" charset="0"/>
              </a:rPr>
              <a:t>,</a:t>
            </a:r>
            <a:endParaRPr lang="en-IN" dirty="0"/>
          </a:p>
        </p:txBody>
      </p:sp>
      <p:sp>
        <p:nvSpPr>
          <p:cNvPr id="3" name="Rectangle 2">
            <a:extLst>
              <a:ext uri="{FF2B5EF4-FFF2-40B4-BE49-F238E27FC236}">
                <a16:creationId xmlns:a16="http://schemas.microsoft.com/office/drawing/2014/main" id="{42AE0331-7C4D-4934-A002-59FCBBA4E75D}"/>
              </a:ext>
            </a:extLst>
          </p:cNvPr>
          <p:cNvSpPr/>
          <p:nvPr/>
        </p:nvSpPr>
        <p:spPr>
          <a:xfrm>
            <a:off x="155052" y="139294"/>
            <a:ext cx="7225055"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latin typeface="Arial" panose="020B0604020202020204" pitchFamily="34" charset="0"/>
                <a:ea typeface="Times New Roman" panose="02020603050405020304" pitchFamily="18" charset="0"/>
                <a:cs typeface="Mangal" panose="02040503050203030202" pitchFamily="18" charset="0"/>
              </a:rPr>
              <a:t>6) Calculation Errors:</a:t>
            </a:r>
            <a:endParaRPr lang="en-IN"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6151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F1C479-E98C-490C-B488-2ACFE23FFE90}"/>
              </a:ext>
            </a:extLst>
          </p:cNvPr>
          <p:cNvSpPr/>
          <p:nvPr/>
        </p:nvSpPr>
        <p:spPr>
          <a:xfrm>
            <a:off x="276520" y="1093315"/>
            <a:ext cx="10111818" cy="5426807"/>
          </a:xfrm>
          <a:prstGeom prst="rect">
            <a:avLst/>
          </a:prstGeom>
        </p:spPr>
        <p:txBody>
          <a:bodyPr wrap="square">
            <a:spAutoFit/>
          </a:bodyPr>
          <a:lstStyle/>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1680"/>
              </a:spcAft>
            </a:pPr>
            <a:r>
              <a:rPr lang="en-IN" sz="2400" dirty="0">
                <a:solidFill>
                  <a:srgbClr val="3A3A3A"/>
                </a:solidFill>
                <a:latin typeface="Arial" panose="020B0604020202020204" pitchFamily="34" charset="0"/>
                <a:ea typeface="Times New Roman" panose="02020603050405020304" pitchFamily="18" charset="0"/>
                <a:cs typeface="Mangal" panose="02040503050203030202" pitchFamily="18" charset="0"/>
              </a:rPr>
              <a:t>The control flow of a software describes what it will do next and on what condition. Due to unending loop, Backtracking to a wrong state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r>
              <a:rPr lang="en-IN" sz="2400" u="sng" dirty="0">
                <a:solidFill>
                  <a:srgbClr val="3A3A3A"/>
                </a:solidFill>
                <a:latin typeface="Arial" panose="020B0604020202020204" pitchFamily="34" charset="0"/>
                <a:ea typeface="Times New Roman" panose="02020603050405020304" pitchFamily="18" charset="0"/>
              </a:rPr>
              <a:t>For example</a:t>
            </a:r>
            <a:r>
              <a:rPr lang="en-IN" sz="2400" dirty="0">
                <a:solidFill>
                  <a:srgbClr val="3A3A3A"/>
                </a:solidFill>
                <a:latin typeface="Arial" panose="020B0604020202020204" pitchFamily="34" charset="0"/>
                <a:ea typeface="Times New Roman" panose="02020603050405020304" pitchFamily="18" charset="0"/>
              </a:rPr>
              <a:t>, consider a system where user has to fill in a form and the options available to user are: </a:t>
            </a:r>
          </a:p>
          <a:p>
            <a:pPr marL="285750" indent="-285750">
              <a:buFont typeface="Arial" panose="020B0604020202020204" pitchFamily="34" charset="0"/>
              <a:buChar char="•"/>
            </a:pPr>
            <a:r>
              <a:rPr lang="en-IN" sz="2400" dirty="0">
                <a:solidFill>
                  <a:srgbClr val="3A3A3A"/>
                </a:solidFill>
                <a:latin typeface="Arial" panose="020B0604020202020204" pitchFamily="34" charset="0"/>
                <a:ea typeface="Times New Roman" panose="02020603050405020304" pitchFamily="18" charset="0"/>
              </a:rPr>
              <a:t>Save, </a:t>
            </a:r>
          </a:p>
          <a:p>
            <a:pPr marL="285750" indent="-285750">
              <a:buFont typeface="Arial" panose="020B0604020202020204" pitchFamily="34" charset="0"/>
              <a:buChar char="•"/>
            </a:pPr>
            <a:r>
              <a:rPr lang="en-IN" sz="2400" dirty="0">
                <a:solidFill>
                  <a:srgbClr val="3A3A3A"/>
                </a:solidFill>
                <a:latin typeface="Arial" panose="020B0604020202020204" pitchFamily="34" charset="0"/>
                <a:ea typeface="Times New Roman" panose="02020603050405020304" pitchFamily="18" charset="0"/>
              </a:rPr>
              <a:t>Save and Close, and</a:t>
            </a:r>
          </a:p>
          <a:p>
            <a:pPr marL="285750" indent="-285750">
              <a:buFont typeface="Arial" panose="020B0604020202020204" pitchFamily="34" charset="0"/>
              <a:buChar char="•"/>
            </a:pPr>
            <a:r>
              <a:rPr lang="en-IN" sz="2400" dirty="0">
                <a:solidFill>
                  <a:srgbClr val="3A3A3A"/>
                </a:solidFill>
                <a:latin typeface="Arial" panose="020B0604020202020204" pitchFamily="34" charset="0"/>
                <a:ea typeface="Times New Roman" panose="02020603050405020304" pitchFamily="18" charset="0"/>
              </a:rPr>
              <a:t>Cancel. </a:t>
            </a:r>
          </a:p>
          <a:p>
            <a:endParaRPr lang="en-IN" sz="2400" dirty="0">
              <a:solidFill>
                <a:srgbClr val="3A3A3A"/>
              </a:solidFill>
              <a:latin typeface="Arial" panose="020B0604020202020204" pitchFamily="34" charset="0"/>
              <a:ea typeface="Times New Roman" panose="02020603050405020304" pitchFamily="18" charset="0"/>
            </a:endParaRPr>
          </a:p>
          <a:p>
            <a:r>
              <a:rPr lang="en-IN" sz="2400" dirty="0">
                <a:solidFill>
                  <a:srgbClr val="3A3A3A"/>
                </a:solidFill>
                <a:latin typeface="Arial" panose="020B0604020202020204" pitchFamily="34" charset="0"/>
                <a:ea typeface="Times New Roman" panose="02020603050405020304" pitchFamily="18" charset="0"/>
              </a:rPr>
              <a:t>If a user clicks on ‘Save and Close’ button, the user information in the form should be saved and the form should close. </a:t>
            </a:r>
          </a:p>
          <a:p>
            <a:endParaRPr lang="en-IN" sz="2400" dirty="0">
              <a:solidFill>
                <a:srgbClr val="3A3A3A"/>
              </a:solidFill>
              <a:latin typeface="Arial" panose="020B0604020202020204" pitchFamily="34" charset="0"/>
              <a:ea typeface="Times New Roman" panose="02020603050405020304" pitchFamily="18" charset="0"/>
            </a:endParaRPr>
          </a:p>
          <a:p>
            <a:r>
              <a:rPr lang="en-IN" sz="2400" dirty="0">
                <a:solidFill>
                  <a:srgbClr val="3A3A3A"/>
                </a:solidFill>
                <a:latin typeface="Arial" panose="020B0604020202020204" pitchFamily="34" charset="0"/>
                <a:ea typeface="Times New Roman" panose="02020603050405020304" pitchFamily="18" charset="0"/>
              </a:rPr>
              <a:t>If clicking on the button does not close the form, then it is a control flow error.</a:t>
            </a:r>
            <a:endParaRPr lang="en-IN" sz="2400" dirty="0"/>
          </a:p>
        </p:txBody>
      </p:sp>
      <p:sp>
        <p:nvSpPr>
          <p:cNvPr id="3" name="Rectangle 2">
            <a:extLst>
              <a:ext uri="{FF2B5EF4-FFF2-40B4-BE49-F238E27FC236}">
                <a16:creationId xmlns:a16="http://schemas.microsoft.com/office/drawing/2014/main" id="{E5956552-9CF8-4AE8-83B8-C94C30DE2C90}"/>
              </a:ext>
            </a:extLst>
          </p:cNvPr>
          <p:cNvSpPr/>
          <p:nvPr/>
        </p:nvSpPr>
        <p:spPr>
          <a:xfrm>
            <a:off x="0" y="0"/>
            <a:ext cx="7455887"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latin typeface="Arial" panose="020B0604020202020204" pitchFamily="34" charset="0"/>
                <a:ea typeface="Times New Roman" panose="02020603050405020304" pitchFamily="18" charset="0"/>
                <a:cs typeface="Mangal" panose="02040503050203030202" pitchFamily="18" charset="0"/>
              </a:rPr>
              <a:t>7) Control flow errors:</a:t>
            </a:r>
            <a:endParaRPr lang="en-IN"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4259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additive="base">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 calcmode="lin" valueType="num">
                                      <p:cBhvr additive="base">
                                        <p:cTn id="3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E3A15C-9F4A-436E-887E-2E97251EE44D}"/>
              </a:ext>
            </a:extLst>
          </p:cNvPr>
          <p:cNvSpPr/>
          <p:nvPr/>
        </p:nvSpPr>
        <p:spPr>
          <a:xfrm>
            <a:off x="323653" y="370754"/>
            <a:ext cx="6784157" cy="5282343"/>
          </a:xfrm>
          <a:prstGeom prst="rect">
            <a:avLst/>
          </a:prstGeom>
        </p:spPr>
        <p:txBody>
          <a:bodyPr wrap="square">
            <a:spAutoFit/>
          </a:bodyPr>
          <a:lstStyle/>
          <a:p>
            <a:pPr>
              <a:lnSpc>
                <a:spcPts val="1800"/>
              </a:lnSpc>
              <a:spcAft>
                <a:spcPts val="1800"/>
              </a:spcAft>
            </a:pPr>
            <a:r>
              <a:rPr lang="en-IN" sz="3200" dirty="0">
                <a:solidFill>
                  <a:srgbClr val="404040"/>
                </a:solidFill>
                <a:effectLst/>
                <a:latin typeface="Arial" panose="020B0604020202020204" pitchFamily="34" charset="0"/>
                <a:ea typeface="Times New Roman" panose="02020603050405020304" pitchFamily="18" charset="0"/>
                <a:cs typeface="Mangal" panose="02040503050203030202" pitchFamily="18" charset="0"/>
              </a:rPr>
              <a:t> example of syntax errors in Python:</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myfunction</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(x, y):</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return x + y</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else: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print("Hello!")</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if mark &gt;= 50</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print("You passed!")</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if arriving:</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print("Hi!")</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esle</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print("Bye!")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if flag:</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print("Flag is set!")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D656CB8B-417F-47D3-ACFC-23BF7DCB2C95}"/>
              </a:ext>
            </a:extLst>
          </p:cNvPr>
          <p:cNvSpPr/>
          <p:nvPr/>
        </p:nvSpPr>
        <p:spPr>
          <a:xfrm>
            <a:off x="4967927" y="2612979"/>
            <a:ext cx="6994687" cy="2235356"/>
          </a:xfrm>
          <a:prstGeom prst="rect">
            <a:avLst/>
          </a:prstGeom>
        </p:spPr>
        <p:txBody>
          <a:bodyPr wrap="square">
            <a:spAutoFit/>
          </a:bodyPr>
          <a:lstStyle/>
          <a:p>
            <a:pPr>
              <a:lnSpc>
                <a:spcPts val="1800"/>
              </a:lnSpc>
              <a:spcAft>
                <a:spcPts val="900"/>
              </a:spcAft>
            </a:pP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There are five syntax errors: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ts val="1800"/>
              </a:lnSpc>
              <a:spcBef>
                <a:spcPts val="0"/>
              </a:spcBef>
              <a:spcAft>
                <a:spcPts val="800"/>
              </a:spcAft>
              <a:buFont typeface="+mj-lt"/>
              <a:buAutoNum type="arabicPeriod"/>
              <a:tabLst>
                <a:tab pos="457200" algn="l"/>
              </a:tabLst>
            </a:pP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Missing </a:t>
            </a:r>
            <a:r>
              <a:rPr lang="en-IN" sz="20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def</a:t>
            </a: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 keyword in function definition</a:t>
            </a:r>
            <a:endParaRPr lang="en-IN" sz="2000" dirty="0">
              <a:solidFill>
                <a:srgbClr val="40404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ts val="1800"/>
              </a:lnSpc>
              <a:spcBef>
                <a:spcPts val="0"/>
              </a:spcBef>
              <a:spcAft>
                <a:spcPts val="800"/>
              </a:spcAft>
              <a:buFont typeface="+mj-lt"/>
              <a:buAutoNum type="arabicPeriod"/>
              <a:tabLst>
                <a:tab pos="457200" algn="l"/>
              </a:tabLst>
            </a:pPr>
            <a:r>
              <a:rPr lang="en-IN" sz="20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 clause without an </a:t>
            </a:r>
            <a:r>
              <a:rPr lang="en-IN" sz="20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if</a:t>
            </a:r>
            <a:endParaRPr lang="en-IN" sz="2000" dirty="0">
              <a:solidFill>
                <a:srgbClr val="40404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ts val="1800"/>
              </a:lnSpc>
              <a:spcBef>
                <a:spcPts val="0"/>
              </a:spcBef>
              <a:spcAft>
                <a:spcPts val="800"/>
              </a:spcAft>
              <a:buFont typeface="+mj-lt"/>
              <a:buAutoNum type="arabicPeriod"/>
              <a:tabLst>
                <a:tab pos="457200" algn="l"/>
              </a:tabLst>
            </a:pP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Missing colon after </a:t>
            </a:r>
            <a:r>
              <a:rPr lang="en-IN" sz="20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 condition</a:t>
            </a:r>
            <a:endParaRPr lang="en-IN" sz="2000" dirty="0">
              <a:solidFill>
                <a:srgbClr val="40404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ts val="1800"/>
              </a:lnSpc>
              <a:spcBef>
                <a:spcPts val="0"/>
              </a:spcBef>
              <a:spcAft>
                <a:spcPts val="800"/>
              </a:spcAft>
              <a:buFont typeface="+mj-lt"/>
              <a:buAutoNum type="arabicPeriod"/>
              <a:tabLst>
                <a:tab pos="457200" algn="l"/>
              </a:tabLst>
            </a:pP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Spelling mistake (“</a:t>
            </a:r>
            <a:r>
              <a:rPr lang="en-IN" sz="2000" dirty="0" err="1">
                <a:solidFill>
                  <a:srgbClr val="404040"/>
                </a:solidFill>
                <a:latin typeface="Arial" panose="020B0604020202020204" pitchFamily="34" charset="0"/>
                <a:ea typeface="Times New Roman" panose="02020603050405020304" pitchFamily="18" charset="0"/>
                <a:cs typeface="Mangal" panose="02040503050203030202" pitchFamily="18" charset="0"/>
              </a:rPr>
              <a:t>esle</a:t>
            </a: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a:t>
            </a:r>
            <a:endParaRPr lang="en-IN" sz="2000" dirty="0">
              <a:solidFill>
                <a:srgbClr val="40404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ts val="1800"/>
              </a:lnSpc>
              <a:spcBef>
                <a:spcPts val="0"/>
              </a:spcBef>
              <a:spcAft>
                <a:spcPts val="800"/>
              </a:spcAft>
              <a:buFont typeface="+mj-lt"/>
              <a:buAutoNum type="arabicPeriod"/>
              <a:tabLst>
                <a:tab pos="457200" algn="l"/>
              </a:tabLst>
            </a:pP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The </a:t>
            </a:r>
            <a:r>
              <a:rPr lang="en-IN" sz="20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 block is empty because the </a:t>
            </a:r>
            <a:r>
              <a:rPr lang="en-IN" sz="20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IN" sz="2000" dirty="0">
                <a:solidFill>
                  <a:srgbClr val="404040"/>
                </a:solidFill>
                <a:latin typeface="Arial" panose="020B0604020202020204" pitchFamily="34" charset="0"/>
                <a:ea typeface="Times New Roman" panose="02020603050405020304" pitchFamily="18" charset="0"/>
                <a:cs typeface="Mangal" panose="02040503050203030202" pitchFamily="18" charset="0"/>
              </a:rPr>
              <a:t> statement is not indented correctly</a:t>
            </a:r>
            <a:endParaRPr lang="en-IN" sz="2000" dirty="0">
              <a:solidFill>
                <a:srgbClr val="40404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3126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F40F7F-CF3C-46DE-BA64-31536EC1F491}"/>
              </a:ext>
            </a:extLst>
          </p:cNvPr>
          <p:cNvSpPr/>
          <p:nvPr/>
        </p:nvSpPr>
        <p:spPr>
          <a:xfrm>
            <a:off x="408495" y="487857"/>
            <a:ext cx="7830532" cy="1340175"/>
          </a:xfrm>
          <a:prstGeom prst="rect">
            <a:avLst/>
          </a:prstGeom>
        </p:spPr>
        <p:txBody>
          <a:bodyPr wrap="square">
            <a:spAutoFit/>
          </a:bodyPr>
          <a:lstStyle/>
          <a:p>
            <a:pPr marL="228600" marR="0">
              <a:lnSpc>
                <a:spcPts val="1800"/>
              </a:lnSpc>
              <a:spcBef>
                <a:spcPts val="0"/>
              </a:spcBef>
              <a:spcAft>
                <a:spcPts val="900"/>
              </a:spcAft>
            </a:pPr>
            <a:r>
              <a:rPr lang="en-IN" sz="3200" dirty="0">
                <a:solidFill>
                  <a:srgbClr val="404040"/>
                </a:solidFill>
                <a:effectLst/>
                <a:latin typeface="Arial" panose="020B0604020202020204" pitchFamily="34" charset="0"/>
                <a:ea typeface="Times New Roman" panose="02020603050405020304" pitchFamily="18" charset="0"/>
              </a:rPr>
              <a:t>Find sources of logic errors in this code:</a:t>
            </a:r>
            <a:endParaRPr lang="en-IN" sz="3200" dirty="0">
              <a:effectLst/>
              <a:latin typeface="Times New Roman" panose="02020603050405020304" pitchFamily="18" charset="0"/>
              <a:ea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4C43BA02-7718-4F7B-B3F4-D7D5E7FEE8F5}"/>
              </a:ext>
            </a:extLst>
          </p:cNvPr>
          <p:cNvSpPr/>
          <p:nvPr/>
        </p:nvSpPr>
        <p:spPr>
          <a:xfrm>
            <a:off x="653592" y="932657"/>
            <a:ext cx="6096000" cy="3635226"/>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product = 0</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for </a:t>
            </a: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i</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in range(10):</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product *= </a:t>
            </a: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i</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sum_squares</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 0</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for </a:t>
            </a: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i</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in range(10):</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a:t>
            </a: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i_sq</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 </a:t>
            </a: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i</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**2</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sum_squares</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 </a:t>
            </a: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i_sq</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nums</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 0</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for </a:t>
            </a: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num</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in range(10):</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a:t>
            </a: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num</a:t>
            </a:r>
            <a:r>
              <a:rPr lang="en-IN" dirty="0">
                <a:solidFill>
                  <a:srgbClr val="404040"/>
                </a:solidFill>
                <a:latin typeface="Consolas" panose="020B0609020204030204" pitchFamily="49" charset="0"/>
                <a:ea typeface="Times New Roman" panose="02020603050405020304" pitchFamily="18" charset="0"/>
                <a:cs typeface="Courier New" panose="02070309020205020404" pitchFamily="49" charset="0"/>
              </a:rPr>
              <a:t> += </a:t>
            </a:r>
            <a:r>
              <a:rPr lang="en-IN" dirty="0" err="1">
                <a:solidFill>
                  <a:srgbClr val="404040"/>
                </a:solidFill>
                <a:latin typeface="Consolas" panose="020B0609020204030204" pitchFamily="49" charset="0"/>
                <a:ea typeface="Times New Roman" panose="02020603050405020304" pitchFamily="18" charset="0"/>
                <a:cs typeface="Courier New" panose="02070309020205020404" pitchFamily="49" charset="0"/>
              </a:rPr>
              <a:t>num</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3">
            <a:extLst>
              <a:ext uri="{FF2B5EF4-FFF2-40B4-BE49-F238E27FC236}">
                <a16:creationId xmlns:a16="http://schemas.microsoft.com/office/drawing/2014/main" id="{D085FE51-CE7D-4F6A-86E5-20AD7CDF8DEF}"/>
              </a:ext>
            </a:extLst>
          </p:cNvPr>
          <p:cNvSpPr/>
          <p:nvPr/>
        </p:nvSpPr>
        <p:spPr>
          <a:xfrm>
            <a:off x="4867372" y="1458365"/>
            <a:ext cx="6548487" cy="4422364"/>
          </a:xfrm>
          <a:prstGeom prst="rect">
            <a:avLst/>
          </a:prstGeom>
        </p:spPr>
        <p:txBody>
          <a:bodyPr wrap="square">
            <a:spAutoFit/>
          </a:bodyPr>
          <a:lstStyle/>
          <a:p>
            <a:pPr marL="342900" marR="0" lvl="0" indent="-342900">
              <a:lnSpc>
                <a:spcPts val="1800"/>
              </a:lnSpc>
              <a:spcBef>
                <a:spcPts val="0"/>
              </a:spcBef>
              <a:spcAft>
                <a:spcPts val="800"/>
              </a:spcAft>
              <a:tabLst>
                <a:tab pos="457200" algn="l"/>
              </a:tabLst>
            </a:pP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If you are accumulating a number total by multiplication, not addition, you need to initialise the total to </a:t>
            </a:r>
            <a:r>
              <a:rPr lang="en-IN" sz="24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not </a:t>
            </a:r>
            <a:r>
              <a:rPr lang="en-IN" sz="24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otherwise the product will always be zero!</a:t>
            </a:r>
          </a:p>
          <a:p>
            <a:pPr marL="342900" marR="0" lvl="0" indent="-342900">
              <a:lnSpc>
                <a:spcPts val="1800"/>
              </a:lnSpc>
              <a:spcBef>
                <a:spcPts val="0"/>
              </a:spcBef>
              <a:spcAft>
                <a:spcPts val="800"/>
              </a:spcAft>
              <a:tabLst>
                <a:tab pos="457200" algn="l"/>
              </a:tabLst>
            </a:pPr>
            <a:endParaRPr lang="en-IN" sz="2400" dirty="0">
              <a:solidFill>
                <a:srgbClr val="404040"/>
              </a:solidFill>
              <a:effectLst/>
              <a:latin typeface="Arial" panose="020B0604020202020204" pitchFamily="34" charset="0"/>
              <a:ea typeface="Calibri" panose="020F0502020204030204" pitchFamily="34" charset="0"/>
              <a:cs typeface="Mangal" panose="02040503050203030202" pitchFamily="18" charset="0"/>
            </a:endParaRPr>
          </a:p>
          <a:p>
            <a:pPr marL="342900" marR="0" lvl="0" indent="-342900">
              <a:lnSpc>
                <a:spcPts val="1800"/>
              </a:lnSpc>
              <a:spcBef>
                <a:spcPts val="0"/>
              </a:spcBef>
              <a:spcAft>
                <a:spcPts val="800"/>
              </a:spcAft>
              <a:tabLst>
                <a:tab pos="457200" algn="l"/>
              </a:tabLs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ts val="1800"/>
              </a:lnSpc>
              <a:spcBef>
                <a:spcPts val="0"/>
              </a:spcBef>
              <a:spcAft>
                <a:spcPts val="800"/>
              </a:spcAft>
              <a:tabLst>
                <a:tab pos="457200" algn="l"/>
              </a:tabLst>
            </a:pP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The line which adds </a:t>
            </a:r>
            <a:r>
              <a:rPr lang="en-IN" sz="2400" dirty="0" err="1">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i_sq</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to </a:t>
            </a:r>
            <a:r>
              <a:rPr lang="en-IN" sz="2400" dirty="0" err="1">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sum_squares</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is not aligned correctly, and will only add the last value of </a:t>
            </a:r>
            <a:r>
              <a:rPr lang="en-IN" sz="2400" dirty="0" err="1">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i_sq</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after the loop has concluded.</a:t>
            </a:r>
          </a:p>
          <a:p>
            <a:pPr marL="342900" marR="0" lvl="0" indent="-342900">
              <a:lnSpc>
                <a:spcPts val="1800"/>
              </a:lnSpc>
              <a:spcBef>
                <a:spcPts val="0"/>
              </a:spcBef>
              <a:spcAft>
                <a:spcPts val="800"/>
              </a:spcAft>
              <a:tabLst>
                <a:tab pos="457200" algn="l"/>
              </a:tabLst>
            </a:pPr>
            <a:endParaRPr lang="en-IN" sz="2400" dirty="0">
              <a:solidFill>
                <a:srgbClr val="404040"/>
              </a:solidFill>
              <a:effectLst/>
              <a:latin typeface="Arial" panose="020B0604020202020204" pitchFamily="34" charset="0"/>
              <a:ea typeface="Calibri" panose="020F0502020204030204" pitchFamily="34" charset="0"/>
              <a:cs typeface="Mangal" panose="02040503050203030202" pitchFamily="18" charset="0"/>
            </a:endParaRPr>
          </a:p>
          <a:p>
            <a:pPr marL="342900" marR="0" lvl="0" indent="-342900">
              <a:lnSpc>
                <a:spcPts val="1800"/>
              </a:lnSpc>
              <a:spcBef>
                <a:spcPts val="0"/>
              </a:spcBef>
              <a:spcAft>
                <a:spcPts val="800"/>
              </a:spcAft>
              <a:tabLst>
                <a:tab pos="457200" algn="l"/>
              </a:tabLs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ts val="1800"/>
              </a:lnSpc>
              <a:spcBef>
                <a:spcPts val="0"/>
              </a:spcBef>
              <a:spcAft>
                <a:spcPts val="800"/>
              </a:spcAft>
              <a:tabLst>
                <a:tab pos="457200" algn="l"/>
              </a:tabLst>
            </a:pP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The wrong variable is used: at each loop iteration the current number in the range is added to itself and </a:t>
            </a:r>
            <a:r>
              <a:rPr lang="en-IN" sz="2400" dirty="0" err="1">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nums</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remains unchanged.</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977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190AD2-CA5D-471B-9A80-B2AE76E3CCA2}"/>
              </a:ext>
            </a:extLst>
          </p:cNvPr>
          <p:cNvSpPr>
            <a:spLocks noChangeArrowheads="1"/>
          </p:cNvSpPr>
          <p:nvPr/>
        </p:nvSpPr>
        <p:spPr bwMode="auto">
          <a:xfrm>
            <a:off x="122549" y="650207"/>
            <a:ext cx="8989568" cy="1551194"/>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800" b="0" i="0" u="none" strike="noStrike" cap="none" normalizeH="0" baseline="0" dirty="0">
                <a:ln>
                  <a:noFill/>
                </a:ln>
                <a:solidFill>
                  <a:srgbClr val="404040"/>
                </a:solidFill>
                <a:effectLst/>
                <a:latin typeface="Arial" panose="020B0604020202020204" pitchFamily="34" charset="0"/>
                <a:ea typeface="Times New Roman" panose="02020603050405020304" pitchFamily="18" charset="0"/>
                <a:cs typeface="Arial" panose="020B0604020202020204" pitchFamily="34" charset="0"/>
              </a:rPr>
              <a:t>Find potential sources of runtime errors in this code :</a:t>
            </a:r>
            <a:endParaRPr kumimoji="0" lang="en-US" altLang="en-US" sz="28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tabLst/>
            </a:pPr>
            <a:r>
              <a:rPr kumimoji="0" lang="en-US" altLang="en-US" sz="28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Courier New" panose="02070309020205020404" pitchFamily="49" charset="0"/>
              </a:rPr>
              <a:t>for </a:t>
            </a:r>
            <a:r>
              <a:rPr kumimoji="0" lang="en-US" altLang="en-US" sz="2800" b="0" i="0" u="none" strike="noStrike" cap="none" normalizeH="0" baseline="0" dirty="0">
                <a:ln>
                  <a:noFill/>
                </a:ln>
                <a:solidFill>
                  <a:schemeClr val="tx1"/>
                </a:solidFill>
                <a:effectLst/>
                <a:latin typeface="Arial" panose="020B0604020202020204" pitchFamily="34" charset="0"/>
              </a:rPr>
              <a:t>x</a:t>
            </a:r>
            <a:r>
              <a:rPr kumimoji="0" lang="en-US" altLang="en-US" sz="28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Courier New" panose="02070309020205020404" pitchFamily="49" charset="0"/>
              </a:rPr>
              <a:t> in range (</a:t>
            </a:r>
            <a:r>
              <a:rPr kumimoji="0" lang="en-US" altLang="en-US" sz="2800" b="0" i="0" u="none" strike="noStrike" cap="none" normalizeH="0" baseline="0" dirty="0" err="1">
                <a:ln>
                  <a:noFill/>
                </a:ln>
                <a:solidFill>
                  <a:srgbClr val="404040"/>
                </a:solidFill>
                <a:effectLst/>
                <a:latin typeface="Consolas" panose="020B0609020204030204" pitchFamily="49" charset="0"/>
                <a:ea typeface="Times New Roman" panose="02020603050405020304" pitchFamily="18" charset="0"/>
                <a:cs typeface="Courier New" panose="02070309020205020404" pitchFamily="49" charset="0"/>
              </a:rPr>
              <a:t>a,b</a:t>
            </a:r>
            <a:r>
              <a:rPr kumimoji="0" lang="en-US" altLang="en-US" sz="28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tabLst/>
            </a:pPr>
            <a:r>
              <a:rPr kumimoji="0" lang="en-US" altLang="en-US" sz="28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Courier New" panose="02070309020205020404" pitchFamily="49" charset="0"/>
              </a:rPr>
              <a:t>	Print ("(%f, %f, %f)" </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my_list</a:t>
            </a:r>
            <a:r>
              <a:rPr kumimoji="0" lang="en-US" altLang="en-US" sz="28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latin typeface="Arial" panose="020B0604020202020204" pitchFamily="34" charset="0"/>
              </a:rPr>
              <a:t>x</a:t>
            </a:r>
            <a:r>
              <a:rPr kumimoji="0" lang="en-US" altLang="en-US" sz="28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7F5F914-36AA-4BB5-8E8F-786AFB756046}"/>
              </a:ext>
            </a:extLst>
          </p:cNvPr>
          <p:cNvSpPr/>
          <p:nvPr/>
        </p:nvSpPr>
        <p:spPr>
          <a:xfrm>
            <a:off x="1068370" y="2997230"/>
            <a:ext cx="10394623" cy="3883114"/>
          </a:xfrm>
          <a:prstGeom prst="rect">
            <a:avLst/>
          </a:prstGeom>
        </p:spPr>
        <p:txBody>
          <a:bodyPr wrap="square">
            <a:spAutoFit/>
          </a:bodyPr>
          <a:lstStyle/>
          <a:p>
            <a:pPr marL="342900" marR="0" lvl="0" indent="-342900">
              <a:lnSpc>
                <a:spcPts val="1800"/>
              </a:lnSpc>
              <a:spcBef>
                <a:spcPts val="0"/>
              </a:spcBef>
              <a:spcAft>
                <a:spcPts val="800"/>
              </a:spcAft>
              <a:tabLst>
                <a:tab pos="457200" algn="l"/>
              </a:tabLst>
            </a:pPr>
            <a:r>
              <a:rPr lang="en-IN" sz="24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a</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a:t>
            </a:r>
            <a:r>
              <a:rPr lang="en-IN" sz="24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b</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and </a:t>
            </a:r>
            <a:r>
              <a:rPr lang="en-IN" sz="2400" dirty="0" err="1">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my_list</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need to be defined before this code.</a:t>
            </a:r>
          </a:p>
          <a:p>
            <a:pPr marL="342900" marR="0" lvl="0" indent="-342900">
              <a:lnSpc>
                <a:spcPts val="1800"/>
              </a:lnSpc>
              <a:spcBef>
                <a:spcPts val="0"/>
              </a:spcBef>
              <a:spcAft>
                <a:spcPts val="800"/>
              </a:spcAft>
              <a:tabLst>
                <a:tab pos="457200" algn="l"/>
              </a:tabLst>
            </a:pPr>
            <a:endPar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endParaRPr>
          </a:p>
          <a:p>
            <a:pPr marL="342900" marR="0" lvl="0" indent="-342900">
              <a:lnSpc>
                <a:spcPts val="1800"/>
              </a:lnSpc>
              <a:spcBef>
                <a:spcPts val="0"/>
              </a:spcBef>
              <a:spcAft>
                <a:spcPts val="800"/>
              </a:spcAft>
              <a:tabLst>
                <a:tab pos="457200" algn="l"/>
              </a:tabLst>
            </a:pPr>
            <a:endPar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endParaRPr>
          </a:p>
          <a:p>
            <a:pPr marL="342900" marR="0" lvl="0" indent="-342900">
              <a:spcBef>
                <a:spcPts val="0"/>
              </a:spcBef>
              <a:spcAft>
                <a:spcPts val="800"/>
              </a:spcAft>
              <a:tabLst>
                <a:tab pos="457200" algn="l"/>
              </a:tabLst>
            </a:pP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The attempt to access the list element with index </a:t>
            </a:r>
            <a:r>
              <a:rPr lang="en-IN" sz="24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x</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may fail during one of the loop iterations if the range from </a:t>
            </a:r>
            <a:r>
              <a:rPr lang="en-IN" sz="24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a</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to </a:t>
            </a:r>
            <a:r>
              <a:rPr lang="en-IN" sz="24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b</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exceeds the size of </a:t>
            </a:r>
            <a:r>
              <a:rPr lang="en-IN" sz="2400" dirty="0" err="1">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my_list</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800"/>
              </a:spcAft>
              <a:tabLst>
                <a:tab pos="457200" algn="l"/>
              </a:tabLst>
            </a:pPr>
            <a:endParaRPr lang="en-IN" sz="2400" dirty="0">
              <a:solidFill>
                <a:srgbClr val="404040"/>
              </a:solidFill>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spcBef>
                <a:spcPts val="0"/>
              </a:spcBef>
              <a:spcAft>
                <a:spcPts val="800"/>
              </a:spcAft>
              <a:tabLst>
                <a:tab pos="457200" algn="l"/>
              </a:tabLst>
            </a:pP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The string formatting operation inside the </a:t>
            </a:r>
            <a:r>
              <a:rPr lang="en-IN" sz="24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statement expects </a:t>
            </a:r>
            <a:r>
              <a:rPr lang="en-IN" sz="2400" dirty="0" err="1">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my_list</a:t>
            </a:r>
            <a:r>
              <a:rPr lang="en-IN" sz="2400" dirty="0">
                <a:solidFill>
                  <a:srgbClr val="E74C3C"/>
                </a:solidFill>
                <a:effectLst/>
                <a:latin typeface="Consolas" panose="020B0609020204030204" pitchFamily="49" charset="0"/>
                <a:ea typeface="Times New Roman" panose="02020603050405020304" pitchFamily="18" charset="0"/>
                <a:cs typeface="Courier New" panose="02070309020205020404" pitchFamily="49" charset="0"/>
              </a:rPr>
              <a:t>[x]</a:t>
            </a:r>
            <a:r>
              <a:rPr lang="en-IN" sz="2400" dirty="0">
                <a:solidFill>
                  <a:srgbClr val="404040"/>
                </a:solidFill>
                <a:latin typeface="Arial" panose="020B0604020202020204" pitchFamily="34" charset="0"/>
                <a:ea typeface="Times New Roman" panose="02020603050405020304" pitchFamily="18" charset="0"/>
                <a:cs typeface="Mangal" panose="02040503050203030202" pitchFamily="18" charset="0"/>
              </a:rPr>
              <a:t> to be a tuple with three numbers. If it has too many or too few elements, or isn’t a tuple at all, the attempt to format the string will fail.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51732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B193E-6F42-4247-B8E1-081B55CE1FC2}"/>
              </a:ext>
            </a:extLst>
          </p:cNvPr>
          <p:cNvSpPr txBox="1"/>
          <p:nvPr/>
        </p:nvSpPr>
        <p:spPr>
          <a:xfrm>
            <a:off x="0" y="1064301"/>
            <a:ext cx="13691569" cy="1569660"/>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Software errors</a:t>
            </a:r>
            <a:r>
              <a:rPr lang="en-IN" sz="3200" dirty="0">
                <a:latin typeface="Times New Roman" panose="02020603050405020304" pitchFamily="18" charset="0"/>
                <a:cs typeface="Times New Roman" panose="02020603050405020304" pitchFamily="18" charset="0"/>
              </a:rPr>
              <a:t> are common in software testing and development.</a:t>
            </a:r>
          </a:p>
          <a:p>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Errors are always present in every softwar</a:t>
            </a:r>
            <a:r>
              <a:rPr lang="en-IN" sz="3200" dirty="0"/>
              <a:t>e</a:t>
            </a:r>
          </a:p>
        </p:txBody>
      </p:sp>
      <p:sp>
        <p:nvSpPr>
          <p:cNvPr id="3" name="Rectangle 2">
            <a:extLst>
              <a:ext uri="{FF2B5EF4-FFF2-40B4-BE49-F238E27FC236}">
                <a16:creationId xmlns:a16="http://schemas.microsoft.com/office/drawing/2014/main" id="{8CFDD9C1-22A0-4289-8614-CE83E0FA64D7}"/>
              </a:ext>
            </a:extLst>
          </p:cNvPr>
          <p:cNvSpPr/>
          <p:nvPr/>
        </p:nvSpPr>
        <p:spPr>
          <a:xfrm>
            <a:off x="0" y="3079450"/>
            <a:ext cx="11932170" cy="2237664"/>
          </a:xfrm>
          <a:prstGeom prst="rect">
            <a:avLst/>
          </a:prstGeom>
        </p:spPr>
        <p:txBody>
          <a:bodyPr wrap="square">
            <a:spAutoFit/>
          </a:bodyPr>
          <a:lstStyle/>
          <a:p>
            <a:pPr>
              <a:lnSpc>
                <a:spcPct val="107000"/>
              </a:lnSpc>
              <a:spcAft>
                <a:spcPts val="1125"/>
              </a:spcAft>
            </a:pPr>
            <a:r>
              <a:rPr lang="en-IN" sz="3200" dirty="0">
                <a:effectLst/>
                <a:latin typeface="Arial" panose="020B0604020202020204" pitchFamily="34" charset="0"/>
                <a:ea typeface="Times New Roman" panose="02020603050405020304" pitchFamily="18" charset="0"/>
                <a:cs typeface="Mangal" panose="02040503050203030202" pitchFamily="18" charset="0"/>
              </a:rPr>
              <a:t>What is Software Error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r>
              <a:rPr lang="en-IN" sz="3200" dirty="0">
                <a:latin typeface="Times New Roman" panose="02020603050405020304" pitchFamily="18" charset="0"/>
                <a:ea typeface="Times New Roman" panose="02020603050405020304" pitchFamily="18" charset="0"/>
              </a:rPr>
              <a:t>Software error is a mismatch between the program and its specification. </a:t>
            </a:r>
            <a:r>
              <a:rPr lang="en-IN" sz="3200" dirty="0" err="1">
                <a:latin typeface="Times New Roman" panose="02020603050405020304" pitchFamily="18" charset="0"/>
                <a:ea typeface="Times New Roman" panose="02020603050405020304" pitchFamily="18" charset="0"/>
              </a:rPr>
              <a:t>i.e.software</a:t>
            </a:r>
            <a:r>
              <a:rPr lang="en-IN" sz="3200" dirty="0">
                <a:latin typeface="Times New Roman" panose="02020603050405020304" pitchFamily="18" charset="0"/>
                <a:ea typeface="Times New Roman" panose="02020603050405020304" pitchFamily="18" charset="0"/>
              </a:rPr>
              <a:t> error is present in a program when the program does not do what its end user expects</a:t>
            </a:r>
            <a:endParaRPr lang="en-IN" sz="3200" dirty="0"/>
          </a:p>
        </p:txBody>
      </p:sp>
    </p:spTree>
    <p:extLst>
      <p:ext uri="{BB962C8B-B14F-4D97-AF65-F5344CB8AC3E}">
        <p14:creationId xmlns:p14="http://schemas.microsoft.com/office/powerpoint/2010/main" val="215501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FEBFB5-D7C2-4FD5-80C1-94B121C252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34500" y="0"/>
            <a:ext cx="2857500" cy="2049780"/>
          </a:xfrm>
          <a:prstGeom prst="rect">
            <a:avLst/>
          </a:prstGeom>
          <a:noFill/>
          <a:ln>
            <a:noFill/>
          </a:ln>
        </p:spPr>
      </p:pic>
      <p:sp>
        <p:nvSpPr>
          <p:cNvPr id="3" name="Rectangle 2">
            <a:extLst>
              <a:ext uri="{FF2B5EF4-FFF2-40B4-BE49-F238E27FC236}">
                <a16:creationId xmlns:a16="http://schemas.microsoft.com/office/drawing/2014/main" id="{6FC0A724-71CD-431D-A49E-A47950A6A363}"/>
              </a:ext>
            </a:extLst>
          </p:cNvPr>
          <p:cNvSpPr/>
          <p:nvPr/>
        </p:nvSpPr>
        <p:spPr>
          <a:xfrm>
            <a:off x="539645" y="269161"/>
            <a:ext cx="11652355" cy="6999480"/>
          </a:xfrm>
          <a:prstGeom prst="rect">
            <a:avLst/>
          </a:prstGeom>
        </p:spPr>
        <p:txBody>
          <a:bodyPr wrap="square">
            <a:spAutoFit/>
          </a:bodyPr>
          <a:lstStyle/>
          <a:p>
            <a:pPr>
              <a:lnSpc>
                <a:spcPct val="107000"/>
              </a:lnSpc>
              <a:spcAft>
                <a:spcPts val="1125"/>
              </a:spcAft>
            </a:pPr>
            <a:r>
              <a:rPr lang="en-IN" sz="3200" dirty="0">
                <a:effectLst/>
                <a:latin typeface="Arial" panose="020B0604020202020204" pitchFamily="34" charset="0"/>
                <a:ea typeface="Times New Roman" panose="02020603050405020304" pitchFamily="18" charset="0"/>
                <a:cs typeface="Mangal" panose="02040503050203030202" pitchFamily="18" charset="0"/>
              </a:rPr>
              <a:t>Categories of Software Errors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User interface errors such as output errors or incorrect user messages.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Function errors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Hardware defects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Incorrect program version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Requirements errors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Design errors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Documentation errors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Architecture errors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Module interface errors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Performance errors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Boundary-related errors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Logic errors such as calculation errors, State-based </a:t>
            </a:r>
            <a:r>
              <a:rPr lang="en-IN" sz="2400" dirty="0" err="1">
                <a:latin typeface="Times New Roman" panose="02020603050405020304" pitchFamily="18" charset="0"/>
                <a:ea typeface="Times New Roman" panose="02020603050405020304" pitchFamily="18" charset="0"/>
                <a:cs typeface="Times New Roman" panose="02020603050405020304" pitchFamily="18" charset="0"/>
              </a:rPr>
              <a:t>behavior</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errors, Communication errors, Program structure errors, such as control-flow errors.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53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FA9C86-2260-4ED9-B747-CF4CB01B6C35}"/>
              </a:ext>
            </a:extLst>
          </p:cNvPr>
          <p:cNvSpPr/>
          <p:nvPr/>
        </p:nvSpPr>
        <p:spPr>
          <a:xfrm>
            <a:off x="209862" y="602943"/>
            <a:ext cx="8589364" cy="1012072"/>
          </a:xfrm>
          <a:prstGeom prst="rect">
            <a:avLst/>
          </a:prstGeom>
        </p:spPr>
        <p:txBody>
          <a:bodyPr wrap="square">
            <a:spAutoFit/>
          </a:bodyPr>
          <a:lstStyle/>
          <a:p>
            <a:pPr>
              <a:lnSpc>
                <a:spcPct val="107000"/>
              </a:lnSpc>
              <a:spcAft>
                <a:spcPts val="1125"/>
              </a:spcAft>
            </a:pPr>
            <a:r>
              <a:rPr lang="en-IN" sz="3200" dirty="0">
                <a:effectLst/>
                <a:latin typeface="Arial" panose="020B0604020202020204" pitchFamily="34" charset="0"/>
                <a:ea typeface="Times New Roman" panose="02020603050405020304" pitchFamily="18" charset="0"/>
                <a:cs typeface="Mangal" panose="02040503050203030202" pitchFamily="18" charset="0"/>
              </a:rPr>
              <a:t>Two Ways to Deliver Software Free of Errors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6D28E173-643F-4FAC-8595-11AF61F3B1F9}"/>
              </a:ext>
            </a:extLst>
          </p:cNvPr>
          <p:cNvSpPr/>
          <p:nvPr/>
        </p:nvSpPr>
        <p:spPr>
          <a:xfrm>
            <a:off x="-201493" y="1840219"/>
            <a:ext cx="12655965" cy="1657826"/>
          </a:xfrm>
          <a:prstGeom prst="rect">
            <a:avLst/>
          </a:prstGeom>
          <a:noFill/>
        </p:spPr>
        <p:txBody>
          <a:bodyPr wrap="none" lIns="91440" tIns="45720" rIns="91440" bIns="45720">
            <a:spAutoFit/>
          </a:bodyPr>
          <a:lstStyle/>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IN" sz="2800" b="1" dirty="0">
                <a:ln w="22225">
                  <a:solidFill>
                    <a:schemeClr val="accent2"/>
                  </a:solidFill>
                  <a:prstDash val="solid"/>
                </a:ln>
                <a:solidFill>
                  <a:schemeClr val="accent2">
                    <a:lumMod val="40000"/>
                    <a:lumOff val="60000"/>
                  </a:schemeClr>
                </a:solidFill>
                <a:latin typeface="Times New Roman" panose="02020603050405020304" pitchFamily="18" charset="0"/>
                <a:ea typeface="Times New Roman" panose="02020603050405020304" pitchFamily="18" charset="0"/>
                <a:cs typeface="Mangal" panose="02040503050203030202" pitchFamily="18" charset="0"/>
              </a:rPr>
              <a:t>Preventing the introduction of errors in the first place.</a:t>
            </a: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endParaRPr lang="en-IN" sz="2800" b="1" dirty="0">
              <a:ln w="22225">
                <a:solidFill>
                  <a:schemeClr val="accent2"/>
                </a:solidFill>
                <a:prstDash val="solid"/>
              </a:ln>
              <a:solidFill>
                <a:schemeClr val="accent2">
                  <a:lumMod val="40000"/>
                  <a:lumOff val="60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ctr">
              <a:lnSpc>
                <a:spcPct val="107000"/>
              </a:lnSpc>
              <a:spcBef>
                <a:spcPts val="0"/>
              </a:spcBef>
              <a:spcAft>
                <a:spcPts val="800"/>
              </a:spcAft>
              <a:buSzPts val="1000"/>
              <a:buFont typeface="Wingdings" panose="05000000000000000000" pitchFamily="2" charset="2"/>
              <a:buChar char=""/>
              <a:tabLst>
                <a:tab pos="457200" algn="l"/>
              </a:tabLst>
            </a:pPr>
            <a:r>
              <a:rPr lang="en-IN" sz="2800" b="1" dirty="0">
                <a:ln w="22225">
                  <a:solidFill>
                    <a:schemeClr val="accent2"/>
                  </a:solidFill>
                  <a:prstDash val="solid"/>
                </a:ln>
                <a:solidFill>
                  <a:schemeClr val="accent2">
                    <a:lumMod val="40000"/>
                    <a:lumOff val="60000"/>
                  </a:schemeClr>
                </a:solidFill>
                <a:latin typeface="Times New Roman" panose="02020603050405020304" pitchFamily="18" charset="0"/>
                <a:ea typeface="Times New Roman" panose="02020603050405020304" pitchFamily="18" charset="0"/>
                <a:cs typeface="Mangal" panose="02040503050203030202" pitchFamily="18" charset="0"/>
              </a:rPr>
              <a:t>Identifying the bugs lurking in program code, seek them out, and destroy them</a:t>
            </a:r>
            <a:endParaRPr lang="en-IN"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567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858E8F-6A9B-4CF0-A343-FF5066EDCBEE}"/>
              </a:ext>
            </a:extLst>
          </p:cNvPr>
          <p:cNvSpPr/>
          <p:nvPr/>
        </p:nvSpPr>
        <p:spPr>
          <a:xfrm>
            <a:off x="238403" y="1819124"/>
            <a:ext cx="11312578" cy="1958165"/>
          </a:xfrm>
          <a:prstGeom prst="rect">
            <a:avLst/>
          </a:prstGeom>
        </p:spPr>
        <p:txBody>
          <a:bodyPr wrap="square">
            <a:spAutoFit/>
          </a:bodyPr>
          <a:lstStyle/>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IN" sz="2400" dirty="0">
                <a:solidFill>
                  <a:srgbClr val="3A3A3A"/>
                </a:solidFill>
                <a:latin typeface="Arial" panose="020B0604020202020204" pitchFamily="34" charset="0"/>
                <a:ea typeface="Times New Roman" panose="02020603050405020304" pitchFamily="18" charset="0"/>
              </a:rPr>
              <a:t>Functionality is a way the software is intended to behave. </a:t>
            </a:r>
            <a:r>
              <a:rPr lang="en-IN" sz="2400" b="1" dirty="0">
                <a:solidFill>
                  <a:srgbClr val="3A3A3A"/>
                </a:solidFill>
                <a:latin typeface="Arial" panose="020B0604020202020204" pitchFamily="34" charset="0"/>
                <a:ea typeface="Times New Roman" panose="02020603050405020304" pitchFamily="18" charset="0"/>
              </a:rPr>
              <a:t>Software has a functionality error if something that you expect it to do is hard, awkward, confusing, or impossible.</a:t>
            </a:r>
            <a:endParaRPr lang="en-IN" sz="2400" dirty="0"/>
          </a:p>
        </p:txBody>
      </p:sp>
      <p:sp>
        <p:nvSpPr>
          <p:cNvPr id="3" name="Rectangle 2">
            <a:extLst>
              <a:ext uri="{FF2B5EF4-FFF2-40B4-BE49-F238E27FC236}">
                <a16:creationId xmlns:a16="http://schemas.microsoft.com/office/drawing/2014/main" id="{8DE6C3A6-6829-4A9D-BA57-8EC324A7C659}"/>
              </a:ext>
            </a:extLst>
          </p:cNvPr>
          <p:cNvSpPr/>
          <p:nvPr/>
        </p:nvSpPr>
        <p:spPr>
          <a:xfrm>
            <a:off x="-75785" y="820132"/>
            <a:ext cx="6364243" cy="769441"/>
          </a:xfrm>
          <a:prstGeom prst="rect">
            <a:avLst/>
          </a:prstGeom>
          <a:noFill/>
        </p:spPr>
        <p:txBody>
          <a:bodyPr wrap="none" lIns="91440" tIns="45720" rIns="91440" bIns="45720">
            <a:spAutoFit/>
          </a:bodyPr>
          <a:lstStyle/>
          <a:p>
            <a:pPr algn="ctr"/>
            <a:r>
              <a:rPr lang="en-IN" sz="4400" b="1" cap="none" spc="0" dirty="0">
                <a:ln w="22225">
                  <a:solidFill>
                    <a:schemeClr val="accent2"/>
                  </a:solidFill>
                  <a:prstDash val="solid"/>
                </a:ln>
                <a:solidFill>
                  <a:schemeClr val="accent2">
                    <a:lumMod val="40000"/>
                    <a:lumOff val="60000"/>
                  </a:schemeClr>
                </a:solidFill>
                <a:effectLst/>
                <a:latin typeface="Arial" panose="020B0604020202020204" pitchFamily="34" charset="0"/>
                <a:ea typeface="Times New Roman" panose="02020603050405020304" pitchFamily="18" charset="0"/>
                <a:cs typeface="Mangal" panose="02040503050203030202" pitchFamily="18" charset="0"/>
              </a:rPr>
              <a:t>1. Functionality Errors:</a:t>
            </a:r>
            <a:endParaRPr lang="en-IN" sz="4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61496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unctionality errors 1">
            <a:extLst>
              <a:ext uri="{FF2B5EF4-FFF2-40B4-BE49-F238E27FC236}">
                <a16:creationId xmlns:a16="http://schemas.microsoft.com/office/drawing/2014/main" id="{EE04E56D-F7A8-4223-B011-EFE8A158CC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69664" cy="5995447"/>
          </a:xfrm>
          <a:prstGeom prst="rect">
            <a:avLst/>
          </a:prstGeom>
          <a:noFill/>
          <a:ln>
            <a:noFill/>
          </a:ln>
        </p:spPr>
      </p:pic>
      <p:sp>
        <p:nvSpPr>
          <p:cNvPr id="3" name="Rectangle 2">
            <a:extLst>
              <a:ext uri="{FF2B5EF4-FFF2-40B4-BE49-F238E27FC236}">
                <a16:creationId xmlns:a16="http://schemas.microsoft.com/office/drawing/2014/main" id="{6BF618FD-BF29-46FD-8F16-D7BC050D3BA0}"/>
              </a:ext>
            </a:extLst>
          </p:cNvPr>
          <p:cNvSpPr/>
          <p:nvPr/>
        </p:nvSpPr>
        <p:spPr>
          <a:xfrm>
            <a:off x="-91127" y="5891517"/>
            <a:ext cx="10894243" cy="966483"/>
          </a:xfrm>
          <a:prstGeom prst="rect">
            <a:avLst/>
          </a:prstGeom>
        </p:spPr>
        <p:txBody>
          <a:bodyPr wrap="square">
            <a:spAutoFit/>
          </a:bodyPr>
          <a:lstStyle/>
          <a:p>
            <a:pPr>
              <a:lnSpc>
                <a:spcPct val="107000"/>
              </a:lnSpc>
              <a:spcAft>
                <a:spcPts val="1680"/>
              </a:spcAft>
            </a:pPr>
            <a:r>
              <a:rPr lang="en-IN" dirty="0">
                <a:solidFill>
                  <a:srgbClr val="3A3A3A"/>
                </a:solidFill>
                <a:latin typeface="Arial" panose="020B0604020202020204" pitchFamily="34" charset="0"/>
                <a:ea typeface="Times New Roman" panose="02020603050405020304" pitchFamily="18" charset="0"/>
                <a:cs typeface="Mangal" panose="02040503050203030202" pitchFamily="18" charset="0"/>
              </a:rPr>
              <a:t>Expected Functionality for Cancel button is that the ‘Create new project’ window should close and none of the changes should be saved (i.e. no new project must be created). If the Cancel button is not clickable then it is a functionality error.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3397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53BB0E-3B9D-4A40-9E28-66CE7CB49836}"/>
              </a:ext>
            </a:extLst>
          </p:cNvPr>
          <p:cNvSpPr/>
          <p:nvPr/>
        </p:nvSpPr>
        <p:spPr>
          <a:xfrm>
            <a:off x="399067" y="956711"/>
            <a:ext cx="8895761" cy="4680833"/>
          </a:xfrm>
          <a:prstGeom prst="rect">
            <a:avLst/>
          </a:prstGeom>
        </p:spPr>
        <p:txBody>
          <a:bodyPr wrap="square">
            <a:spAutoFit/>
          </a:bodyPr>
          <a:lstStyle/>
          <a:p>
            <a:pPr>
              <a:lnSpc>
                <a:spcPct val="107000"/>
              </a:lnSpc>
            </a:pPr>
            <a:endParaRPr lang="en-IN" b="1" dirty="0">
              <a:solidFill>
                <a:srgbClr val="3A3A3A"/>
              </a:solidFill>
              <a:latin typeface="Arial" panose="020B0604020202020204" pitchFamily="34" charset="0"/>
              <a:ea typeface="Times New Roman" panose="02020603050405020304" pitchFamily="18" charset="0"/>
              <a:cs typeface="Mangal" panose="02040503050203030202" pitchFamily="18" charset="0"/>
            </a:endParaRPr>
          </a:p>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pPr>
            <a:r>
              <a:rPr lang="en-IN" sz="2800" dirty="0">
                <a:solidFill>
                  <a:srgbClr val="3A3A3A"/>
                </a:solidFill>
                <a:latin typeface="Arial" panose="020B0604020202020204" pitchFamily="34" charset="0"/>
                <a:ea typeface="Times New Roman" panose="02020603050405020304" pitchFamily="18" charset="0"/>
                <a:cs typeface="Mangal" panose="02040503050203030202" pitchFamily="18" charset="0"/>
              </a:rPr>
              <a:t>These errors occur in communication from software to end-user. </a:t>
            </a:r>
            <a:r>
              <a:rPr lang="en-IN" sz="2800" b="1" dirty="0">
                <a:solidFill>
                  <a:srgbClr val="3A3A3A"/>
                </a:solidFill>
                <a:latin typeface="Arial" panose="020B0604020202020204" pitchFamily="34" charset="0"/>
                <a:ea typeface="Times New Roman" panose="02020603050405020304" pitchFamily="18" charset="0"/>
                <a:cs typeface="Mangal" panose="02040503050203030202" pitchFamily="18" charset="0"/>
              </a:rPr>
              <a:t>Anything that the end user needs to know in order to use the software should be made available on screen</a:t>
            </a:r>
            <a:r>
              <a:rPr lang="en-IN" sz="2800" dirty="0">
                <a:solidFill>
                  <a:srgbClr val="3A3A3A"/>
                </a:solidFill>
                <a:latin typeface="Arial" panose="020B0604020202020204" pitchFamily="34" charset="0"/>
                <a:ea typeface="Times New Roman" panose="02020603050405020304" pitchFamily="18" charset="0"/>
                <a:cs typeface="Mangal" panose="02040503050203030202" pitchFamily="18" charset="0"/>
              </a:rPr>
              <a:t>.</a:t>
            </a:r>
          </a:p>
          <a:p>
            <a:pPr>
              <a:lnSpc>
                <a:spcPct val="107000"/>
              </a:lnSpc>
            </a:pPr>
            <a:endParaRPr lang="en-IN" sz="2800" dirty="0">
              <a:effectLst/>
              <a:latin typeface="Calibri" panose="020F0502020204030204" pitchFamily="34" charset="0"/>
              <a:ea typeface="Calibri" panose="020F0502020204030204" pitchFamily="34" charset="0"/>
              <a:cs typeface="Mangal" panose="02040503050203030202" pitchFamily="18" charset="0"/>
            </a:endParaRPr>
          </a:p>
          <a:p>
            <a:r>
              <a:rPr lang="en-IN" sz="2800" u="sng" dirty="0">
                <a:solidFill>
                  <a:srgbClr val="3A3A3A"/>
                </a:solidFill>
                <a:latin typeface="Arial" panose="020B0604020202020204" pitchFamily="34" charset="0"/>
                <a:ea typeface="Times New Roman" panose="02020603050405020304" pitchFamily="18" charset="0"/>
              </a:rPr>
              <a:t>Few examples</a:t>
            </a:r>
            <a:r>
              <a:rPr lang="en-IN" sz="2800" dirty="0">
                <a:solidFill>
                  <a:srgbClr val="3A3A3A"/>
                </a:solidFill>
                <a:latin typeface="Arial" panose="020B0604020202020204" pitchFamily="34" charset="0"/>
                <a:ea typeface="Times New Roman" panose="02020603050405020304" pitchFamily="18" charset="0"/>
              </a:rPr>
              <a:t> of communication errors are – No Help instructions/menu provided, features that are part of the release but are not documented in the help menu, a button named ‘Save’ should not erase a file</a:t>
            </a:r>
            <a:endParaRPr lang="en-IN" sz="2800" dirty="0"/>
          </a:p>
        </p:txBody>
      </p:sp>
      <p:sp>
        <p:nvSpPr>
          <p:cNvPr id="3" name="Rectangle 2">
            <a:extLst>
              <a:ext uri="{FF2B5EF4-FFF2-40B4-BE49-F238E27FC236}">
                <a16:creationId xmlns:a16="http://schemas.microsoft.com/office/drawing/2014/main" id="{EDA65E18-BF52-485A-9EE2-35C7F643ACE7}"/>
              </a:ext>
            </a:extLst>
          </p:cNvPr>
          <p:cNvSpPr/>
          <p:nvPr/>
        </p:nvSpPr>
        <p:spPr>
          <a:xfrm>
            <a:off x="177844" y="-77523"/>
            <a:ext cx="8725466"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latin typeface="Arial" panose="020B0604020202020204" pitchFamily="34" charset="0"/>
                <a:ea typeface="Times New Roman" panose="02020603050405020304" pitchFamily="18" charset="0"/>
                <a:cs typeface="Mangal" panose="02040503050203030202" pitchFamily="18" charset="0"/>
              </a:rPr>
              <a:t>2) Communication Errors:</a:t>
            </a:r>
            <a:endParaRPr lang="en-IN"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74137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35923F-8EB4-4499-BDEB-E92D8DFD29BD}"/>
              </a:ext>
            </a:extLst>
          </p:cNvPr>
          <p:cNvSpPr/>
          <p:nvPr/>
        </p:nvSpPr>
        <p:spPr>
          <a:xfrm>
            <a:off x="5103044" y="1138039"/>
            <a:ext cx="6096000" cy="1217577"/>
          </a:xfrm>
          <a:prstGeom prst="rect">
            <a:avLst/>
          </a:prstGeom>
        </p:spPr>
        <p:txBody>
          <a:bodyPr>
            <a:spAutoFit/>
          </a:bodyPr>
          <a:lstStyle/>
          <a:p>
            <a:pPr>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r>
              <a:rPr lang="en-IN" sz="2800" dirty="0">
                <a:solidFill>
                  <a:srgbClr val="3A3A3A"/>
                </a:solidFill>
                <a:latin typeface="Arial" panose="020B0604020202020204" pitchFamily="34" charset="0"/>
                <a:ea typeface="Times New Roman" panose="02020603050405020304" pitchFamily="18" charset="0"/>
              </a:rPr>
              <a:t>This happens to occur when an expected command is missing.</a:t>
            </a:r>
            <a:endParaRPr lang="en-IN" sz="2800" dirty="0"/>
          </a:p>
        </p:txBody>
      </p:sp>
      <p:sp>
        <p:nvSpPr>
          <p:cNvPr id="3" name="Rectangle 2">
            <a:extLst>
              <a:ext uri="{FF2B5EF4-FFF2-40B4-BE49-F238E27FC236}">
                <a16:creationId xmlns:a16="http://schemas.microsoft.com/office/drawing/2014/main" id="{53DC8A14-08EC-4482-846A-B2843A736B06}"/>
              </a:ext>
            </a:extLst>
          </p:cNvPr>
          <p:cNvSpPr/>
          <p:nvPr/>
        </p:nvSpPr>
        <p:spPr>
          <a:xfrm>
            <a:off x="85737" y="0"/>
            <a:ext cx="9456435"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latin typeface="Arial" panose="020B0604020202020204" pitchFamily="34" charset="0"/>
                <a:ea typeface="Times New Roman" panose="02020603050405020304" pitchFamily="18" charset="0"/>
                <a:cs typeface="Mangal" panose="02040503050203030202" pitchFamily="18" charset="0"/>
              </a:rPr>
              <a:t>3) Missing command errors:</a:t>
            </a: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descr="Functionality errors 2">
            <a:extLst>
              <a:ext uri="{FF2B5EF4-FFF2-40B4-BE49-F238E27FC236}">
                <a16:creationId xmlns:a16="http://schemas.microsoft.com/office/drawing/2014/main" id="{E5F1DA54-48E3-472A-AB24-48232DC2FF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2236" y="791683"/>
            <a:ext cx="4381500" cy="6073140"/>
          </a:xfrm>
          <a:prstGeom prst="rect">
            <a:avLst/>
          </a:prstGeom>
          <a:noFill/>
          <a:ln>
            <a:noFill/>
          </a:ln>
        </p:spPr>
      </p:pic>
      <p:sp>
        <p:nvSpPr>
          <p:cNvPr id="5" name="Rectangle 4">
            <a:extLst>
              <a:ext uri="{FF2B5EF4-FFF2-40B4-BE49-F238E27FC236}">
                <a16:creationId xmlns:a16="http://schemas.microsoft.com/office/drawing/2014/main" id="{2A3D7AAD-ABFA-41BD-AD29-D4D795882F9B}"/>
              </a:ext>
            </a:extLst>
          </p:cNvPr>
          <p:cNvSpPr/>
          <p:nvPr/>
        </p:nvSpPr>
        <p:spPr>
          <a:xfrm>
            <a:off x="5052768" y="2948113"/>
            <a:ext cx="6096000" cy="3108543"/>
          </a:xfrm>
          <a:prstGeom prst="rect">
            <a:avLst/>
          </a:prstGeom>
        </p:spPr>
        <p:txBody>
          <a:bodyPr>
            <a:spAutoFit/>
          </a:bodyPr>
          <a:lstStyle/>
          <a:p>
            <a:r>
              <a:rPr lang="en-IN" sz="2800" dirty="0">
                <a:solidFill>
                  <a:srgbClr val="3A3A3A"/>
                </a:solidFill>
                <a:latin typeface="Arial" panose="020B0604020202020204" pitchFamily="34" charset="0"/>
                <a:ea typeface="Times New Roman" panose="02020603050405020304" pitchFamily="18" charset="0"/>
              </a:rPr>
              <a:t>This window allows the user to create a new project. However, there is no option for the user to exit from this window without creating the project. Since ‘Cancel’ option/button is not provided to the user, this is a missing command error</a:t>
            </a:r>
            <a:endParaRPr lang="en-IN" sz="2800" dirty="0"/>
          </a:p>
        </p:txBody>
      </p:sp>
    </p:spTree>
    <p:extLst>
      <p:ext uri="{BB962C8B-B14F-4D97-AF65-F5344CB8AC3E}">
        <p14:creationId xmlns:p14="http://schemas.microsoft.com/office/powerpoint/2010/main" val="247379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325F41-30E5-4ED9-96D2-13CEB791D795}"/>
              </a:ext>
            </a:extLst>
          </p:cNvPr>
          <p:cNvSpPr/>
          <p:nvPr/>
        </p:nvSpPr>
        <p:spPr>
          <a:xfrm>
            <a:off x="351935" y="1140464"/>
            <a:ext cx="10988510" cy="923330"/>
          </a:xfrm>
          <a:prstGeom prst="rect">
            <a:avLst/>
          </a:prstGeom>
        </p:spPr>
        <p:txBody>
          <a:bodyPr wrap="square">
            <a:spAutoFit/>
          </a:bodyPr>
          <a:lstStyle/>
          <a:p>
            <a:r>
              <a:rPr lang="en-IN" b="1" dirty="0">
                <a:solidFill>
                  <a:srgbClr val="3A3A3A"/>
                </a:solidFill>
                <a:latin typeface="Arial" panose="020B0604020202020204" pitchFamily="34" charset="0"/>
                <a:ea typeface="Times New Roman" panose="02020603050405020304" pitchFamily="18" charset="0"/>
              </a:rPr>
              <a:t>Syntactic errors are misspelled words or grammatically incorrect sentences and are very evident while testing software GUI</a:t>
            </a:r>
            <a:r>
              <a:rPr lang="en-IN" dirty="0">
                <a:solidFill>
                  <a:srgbClr val="3A3A3A"/>
                </a:solidFill>
                <a:latin typeface="Arial" panose="020B0604020202020204" pitchFamily="34" charset="0"/>
                <a:ea typeface="Times New Roman" panose="02020603050405020304" pitchFamily="18" charset="0"/>
              </a:rPr>
              <a:t>. It do  NOT refer to syntax errors in code. The compiler will warn the developer about any syntax errors that occur in the code</a:t>
            </a:r>
            <a:endParaRPr lang="en-IN" dirty="0"/>
          </a:p>
        </p:txBody>
      </p:sp>
      <p:sp>
        <p:nvSpPr>
          <p:cNvPr id="3" name="Rectangle 2">
            <a:extLst>
              <a:ext uri="{FF2B5EF4-FFF2-40B4-BE49-F238E27FC236}">
                <a16:creationId xmlns:a16="http://schemas.microsoft.com/office/drawing/2014/main" id="{038B2981-5C83-43B1-971C-C883D9434129}"/>
              </a:ext>
            </a:extLst>
          </p:cNvPr>
          <p:cNvSpPr/>
          <p:nvPr/>
        </p:nvSpPr>
        <p:spPr>
          <a:xfrm>
            <a:off x="261626" y="148721"/>
            <a:ext cx="6186309"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latin typeface="Arial" panose="020B0604020202020204" pitchFamily="34" charset="0"/>
                <a:ea typeface="Times New Roman" panose="02020603050405020304" pitchFamily="18" charset="0"/>
                <a:cs typeface="Mangal" panose="02040503050203030202" pitchFamily="18" charset="0"/>
              </a:rPr>
              <a:t>4) Syntactic Error:</a:t>
            </a: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4" name="Picture 3" descr="grammatically incorrect message">
            <a:hlinkClick r:id="rId2"/>
            <a:extLst>
              <a:ext uri="{FF2B5EF4-FFF2-40B4-BE49-F238E27FC236}">
                <a16:creationId xmlns:a16="http://schemas.microsoft.com/office/drawing/2014/main" id="{EC29EE41-1FD9-4C3D-ACFA-B2C73240B8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64470" y="2823209"/>
            <a:ext cx="6165130" cy="3285359"/>
          </a:xfrm>
          <a:prstGeom prst="rect">
            <a:avLst/>
          </a:prstGeom>
          <a:noFill/>
          <a:ln>
            <a:noFill/>
          </a:ln>
        </p:spPr>
      </p:pic>
    </p:spTree>
    <p:extLst>
      <p:ext uri="{BB962C8B-B14F-4D97-AF65-F5344CB8AC3E}">
        <p14:creationId xmlns:p14="http://schemas.microsoft.com/office/powerpoint/2010/main" val="293329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1061</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Calibri Light</vt:lpstr>
      <vt:lpstr>Consolas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Trivedi</dc:creator>
  <cp:lastModifiedBy>Ashish Trivedi</cp:lastModifiedBy>
  <cp:revision>29</cp:revision>
  <dcterms:created xsi:type="dcterms:W3CDTF">2020-06-10T16:17:23Z</dcterms:created>
  <dcterms:modified xsi:type="dcterms:W3CDTF">2020-06-12T04:29:22Z</dcterms:modified>
</cp:coreProperties>
</file>