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73" r:id="rId3"/>
    <p:sldId id="376" r:id="rId4"/>
    <p:sldId id="366" r:id="rId5"/>
    <p:sldId id="385" r:id="rId6"/>
    <p:sldId id="361" r:id="rId7"/>
    <p:sldId id="363" r:id="rId8"/>
    <p:sldId id="364" r:id="rId9"/>
    <p:sldId id="365" r:id="rId10"/>
    <p:sldId id="367" r:id="rId11"/>
    <p:sldId id="384" r:id="rId12"/>
    <p:sldId id="387" r:id="rId13"/>
    <p:sldId id="388" r:id="rId14"/>
    <p:sldId id="401" r:id="rId15"/>
    <p:sldId id="402" r:id="rId16"/>
    <p:sldId id="403" r:id="rId17"/>
    <p:sldId id="389" r:id="rId18"/>
    <p:sldId id="386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418" r:id="rId28"/>
    <p:sldId id="398" r:id="rId29"/>
    <p:sldId id="399" r:id="rId30"/>
    <p:sldId id="404" r:id="rId31"/>
    <p:sldId id="405" r:id="rId32"/>
    <p:sldId id="406" r:id="rId33"/>
    <p:sldId id="419" r:id="rId34"/>
    <p:sldId id="407" r:id="rId35"/>
    <p:sldId id="415" r:id="rId36"/>
    <p:sldId id="408" r:id="rId37"/>
    <p:sldId id="409" r:id="rId38"/>
    <p:sldId id="426" r:id="rId39"/>
    <p:sldId id="427" r:id="rId40"/>
    <p:sldId id="410" r:id="rId41"/>
    <p:sldId id="411" r:id="rId42"/>
    <p:sldId id="412" r:id="rId43"/>
    <p:sldId id="413" r:id="rId44"/>
    <p:sldId id="414" r:id="rId45"/>
    <p:sldId id="416" r:id="rId46"/>
    <p:sldId id="417" r:id="rId47"/>
    <p:sldId id="420" r:id="rId48"/>
    <p:sldId id="421" r:id="rId49"/>
    <p:sldId id="422" r:id="rId50"/>
    <p:sldId id="423" r:id="rId51"/>
    <p:sldId id="425" r:id="rId52"/>
    <p:sldId id="430" r:id="rId53"/>
    <p:sldId id="428" r:id="rId54"/>
    <p:sldId id="429" r:id="rId55"/>
    <p:sldId id="431" r:id="rId56"/>
    <p:sldId id="440" r:id="rId57"/>
    <p:sldId id="453" r:id="rId58"/>
    <p:sldId id="432" r:id="rId59"/>
    <p:sldId id="434" r:id="rId60"/>
    <p:sldId id="435" r:id="rId61"/>
    <p:sldId id="433" r:id="rId62"/>
    <p:sldId id="437" r:id="rId63"/>
    <p:sldId id="442" r:id="rId64"/>
    <p:sldId id="443" r:id="rId65"/>
    <p:sldId id="451" r:id="rId66"/>
    <p:sldId id="444" r:id="rId67"/>
    <p:sldId id="448" r:id="rId68"/>
    <p:sldId id="452" r:id="rId69"/>
    <p:sldId id="449" r:id="rId70"/>
    <p:sldId id="450" r:id="rId71"/>
    <p:sldId id="445" r:id="rId72"/>
    <p:sldId id="446" r:id="rId73"/>
    <p:sldId id="447" r:id="rId74"/>
    <p:sldId id="436" r:id="rId75"/>
    <p:sldId id="466" r:id="rId76"/>
    <p:sldId id="467" r:id="rId77"/>
    <p:sldId id="424" r:id="rId78"/>
    <p:sldId id="464" r:id="rId79"/>
    <p:sldId id="465" r:id="rId80"/>
    <p:sldId id="468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1F8D-46B2-4491-AF02-673D6CAB2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88B25-CDF9-45B5-BAC1-CC652A9C1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55FAC-1C71-4715-B401-FE91D6CC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C5D-9D0C-4C9B-8975-8EEA4636D0E9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40FB-7ECA-4CE5-BA78-43287027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FB79D-DE5E-4F46-8B92-25896964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48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E9FF-9ADC-495D-A0BE-90DF3159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37F84-BBE0-41D1-AC02-C430076A5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1C4DB-B7EE-4538-B803-19AC25CB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C5D-9D0C-4C9B-8975-8EEA4636D0E9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B6B66-7D8D-4A4A-BB3F-7CD29A4A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3C588-C9C2-459B-A4F1-94F09A19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4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A6DCD-2C33-45B6-89B8-A694083D8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AAA4C-8E5B-41E3-8F72-AC296F152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E90C-3BE1-4DEB-AD0E-8769F65C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C5D-9D0C-4C9B-8975-8EEA4636D0E9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985E-99C7-40EF-A6FA-9A732BF7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6117-E277-4C88-AF9C-215FFA9A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87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B76C-B789-4E75-A111-A277993E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AF0C-BDD8-4436-AD05-3DCA724E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60D06-D046-41F1-A3A8-65C7D31A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C5D-9D0C-4C9B-8975-8EEA4636D0E9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E5402-A80B-4AED-8522-CF5F6EC4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B68A8-B37E-47E5-B254-074643BC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25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FDA1-5582-480A-94AD-251DABEC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1F833-2FBC-4694-B7DA-B7FE9FC84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FFB4-A724-48E0-BFC5-7754CFEA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C5D-9D0C-4C9B-8975-8EEA4636D0E9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2EC4-5B88-4DD7-8B84-BDDB4062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ECAA1-CBAB-49BE-A74C-14BC5671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86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C11C-8585-4BFB-9ED2-99A9D7BD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6A15-3435-4F6D-9121-BD9157B2C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BC115-0D92-49FE-872F-E6C95E655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8F491-34AC-48B4-9223-270E1A86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C5D-9D0C-4C9B-8975-8EEA4636D0E9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CAC24-0339-427C-B462-369014BC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4A2-B726-43EE-8C6A-40B1F550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63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1550-3234-46DA-B0E0-D1B38BF2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062-7099-4862-A9C3-EE61E1E0C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C3AB0-1797-437D-AE86-D99224F1D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D19E8-C8D3-4895-A9AD-54579F051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2ACE4-CA8E-43DD-B249-113847B24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0F88D-CBFA-4035-A4FC-8FBB1B3A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C5D-9D0C-4C9B-8975-8EEA4636D0E9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A73BE-34D1-4F31-9095-AE595455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A6A18-C2EB-4D83-A2E9-11EE3EF3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74C-AAF6-44EA-B182-36DA9374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C346E-B30A-4089-BAF8-72CFF2DA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C5D-9D0C-4C9B-8975-8EEA4636D0E9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E5792-D52E-4528-A678-E261E82F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D6AE4-C63A-4257-85AF-D0670F01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70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86E0-F0CF-42B6-A328-026E69AC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C5D-9D0C-4C9B-8975-8EEA4636D0E9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AB581-9933-42E9-B6CA-FE1C77F2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77208-A861-4CD0-A0E6-59C5A992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26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AE92-0ABF-4951-9A50-71256DBA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0558-A581-4093-AC99-87777427F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FD9FA-F34A-4D88-964C-B38363999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F1900-5AE1-4A91-B487-50AB6228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C5D-9D0C-4C9B-8975-8EEA4636D0E9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E6025-C97B-437B-AA06-76784750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6257E-00C9-4CD4-A595-52916B9F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0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1558-F7BF-413B-8344-31D107BC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03BA7-2179-45D9-B6F1-1BE3E19BE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949B5-7E31-4DDF-953B-43283C148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D359C-5457-4130-8EAA-D5510629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C5D-9D0C-4C9B-8975-8EEA4636D0E9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F8E36-73B1-4A44-9177-3F2E41D4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F21D7-13C0-4ADB-BBDA-36812DD9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94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57B0C-AFC6-4C93-A446-3711F380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96CEE-2F96-42A5-B544-073AA4E14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0F25D-20D0-4890-9819-4F8736F20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FFC5D-9D0C-4C9B-8975-8EEA4636D0E9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A1816-57E8-4817-83E8-A71B3B870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CE156-4EC9-48C5-9B41-0920A38A4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2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emma.org/download.html" TargetMode="External"/><Relationship Id="rId7" Type="http://schemas.openxmlformats.org/officeDocument/2006/relationships/hyperlink" Target="https://sourceforge.net/projects/cppunit/" TargetMode="External"/><Relationship Id="rId2" Type="http://schemas.openxmlformats.org/officeDocument/2006/relationships/hyperlink" Target="http://bit.ly/2V8ypx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htmlunit.sourceforge.net/" TargetMode="External"/><Relationship Id="rId5" Type="http://schemas.openxmlformats.org/officeDocument/2006/relationships/hyperlink" Target="https://www.guru99.com/python-unit-testing-guide.html" TargetMode="External"/><Relationship Id="rId4" Type="http://schemas.openxmlformats.org/officeDocument/2006/relationships/hyperlink" Target="http://nunit.org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0CF01-16F1-472B-87D4-35B428498DFC}"/>
              </a:ext>
            </a:extLst>
          </p:cNvPr>
          <p:cNvSpPr/>
          <p:nvPr/>
        </p:nvSpPr>
        <p:spPr>
          <a:xfrm>
            <a:off x="908481" y="611171"/>
            <a:ext cx="8040210" cy="6267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 </a:t>
            </a:r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Que. What are the tools used by a tester while testing?</a:t>
            </a:r>
            <a:endParaRPr lang="en-US" sz="2800" dirty="0">
              <a:solidFill>
                <a:srgbClr val="FF0000"/>
              </a:solidFill>
              <a:highlight>
                <a:srgbClr val="FFFF00"/>
              </a:highlight>
              <a:latin typeface="Source Sans Pro" panose="020B0503030403020204" pitchFamily="34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Selenium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Firebug :</a:t>
            </a:r>
            <a:r>
              <a:rPr lang="en-US" sz="2800" dirty="0">
                <a:solidFill>
                  <a:srgbClr val="222222"/>
                </a:solidFill>
                <a:latin typeface="Source Sans Pro" panose="020B0503030403020204" pitchFamily="34" charset="0"/>
              </a:rPr>
              <a:t> </a:t>
            </a:r>
            <a:r>
              <a:rPr lang="en-US" sz="2400" b="1" dirty="0"/>
              <a:t>Firebug</a:t>
            </a:r>
            <a:r>
              <a:rPr lang="en-US" sz="2400" dirty="0"/>
              <a:t> mainly allows its users to</a:t>
            </a:r>
            <a:r>
              <a:rPr lang="en-US" sz="2400" b="1" dirty="0"/>
              <a:t> debug, edit and monitor </a:t>
            </a:r>
            <a:r>
              <a:rPr lang="en-US" sz="2400" dirty="0"/>
              <a:t>of any website’s </a:t>
            </a:r>
            <a:r>
              <a:rPr lang="en-US" sz="2400" b="1" dirty="0"/>
              <a:t>CSS, HTML, DOM and JavaScript</a:t>
            </a:r>
            <a:r>
              <a:rPr lang="en-US" sz="2400" dirty="0"/>
              <a:t>. It also features a </a:t>
            </a:r>
            <a:r>
              <a:rPr lang="en-US" sz="2400" b="1" dirty="0"/>
              <a:t>Java Script console</a:t>
            </a:r>
            <a:r>
              <a:rPr lang="en-US" sz="2400" dirty="0"/>
              <a:t> for logging errors and watching values, as well as a “Net” feature which monitors the amount of time in milliseconds it takes to execute scripts and load images on the page.                                                     </a:t>
            </a:r>
            <a:endParaRPr lang="en-US" sz="800" dirty="0">
              <a:solidFill>
                <a:srgbClr val="FF000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8F1AF9-B7CE-453F-8040-8475D9BD1E66}"/>
              </a:ext>
            </a:extLst>
          </p:cNvPr>
          <p:cNvSpPr/>
          <p:nvPr/>
        </p:nvSpPr>
        <p:spPr>
          <a:xfrm>
            <a:off x="491230" y="302359"/>
            <a:ext cx="8901345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highlight>
                  <a:srgbClr val="FFFF00"/>
                </a:highlight>
              </a:rPr>
              <a:t>The mean time between failures</a:t>
            </a:r>
            <a:r>
              <a:rPr lang="en-US" sz="3200" dirty="0"/>
              <a:t> - under pre-defined conditions, the average time between </a:t>
            </a:r>
            <a:r>
              <a:rPr lang="en-US" sz="3200" dirty="0">
                <a:solidFill>
                  <a:srgbClr val="FF0000"/>
                </a:solidFill>
              </a:rPr>
              <a:t>consecutive failures </a:t>
            </a:r>
            <a:r>
              <a:rPr lang="en-US" sz="3200" dirty="0"/>
              <a:t>over a given period in the life of a system. </a:t>
            </a:r>
          </a:p>
          <a:p>
            <a:pPr>
              <a:lnSpc>
                <a:spcPct val="200000"/>
              </a:lnSpc>
            </a:pPr>
            <a:endParaRPr lang="en-US" sz="3200" dirty="0"/>
          </a:p>
          <a:p>
            <a:pPr>
              <a:lnSpc>
                <a:spcPct val="200000"/>
              </a:lnSpc>
            </a:pPr>
            <a:r>
              <a:rPr lang="en-US" sz="3200" dirty="0">
                <a:highlight>
                  <a:srgbClr val="FFFF00"/>
                </a:highlight>
              </a:rPr>
              <a:t>The mean time to repair</a:t>
            </a:r>
            <a:r>
              <a:rPr lang="en-US" sz="3200" dirty="0"/>
              <a:t> - the average </a:t>
            </a:r>
            <a:r>
              <a:rPr lang="en-US" sz="3200" dirty="0">
                <a:solidFill>
                  <a:srgbClr val="FF0000"/>
                </a:solidFill>
              </a:rPr>
              <a:t>time to repair</a:t>
            </a:r>
            <a:r>
              <a:rPr lang="en-US" sz="3200" dirty="0"/>
              <a:t> or maintain equipment.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689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14F9E4-E42C-4833-8024-7491EB163F5C}"/>
              </a:ext>
            </a:extLst>
          </p:cNvPr>
          <p:cNvSpPr/>
          <p:nvPr/>
        </p:nvSpPr>
        <p:spPr>
          <a:xfrm>
            <a:off x="917359" y="664437"/>
            <a:ext cx="8954610" cy="5925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highlight>
                  <a:srgbClr val="FFFF00"/>
                </a:highlight>
              </a:rPr>
              <a:t>The mean time to recover</a:t>
            </a:r>
            <a:r>
              <a:rPr lang="en-US" sz="3200" dirty="0"/>
              <a:t> - the average time to return a system to operation after a failure. The time involved should include </a:t>
            </a:r>
            <a:r>
              <a:rPr lang="en-US" sz="3200" dirty="0">
                <a:solidFill>
                  <a:srgbClr val="FF0000"/>
                </a:solidFill>
              </a:rPr>
              <a:t>periods taken to re-instate</a:t>
            </a:r>
            <a:r>
              <a:rPr lang="en-US" sz="3200" dirty="0"/>
              <a:t> from previous checkpoints. </a:t>
            </a:r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>
                <a:highlight>
                  <a:srgbClr val="FFFF00"/>
                </a:highlight>
              </a:rPr>
              <a:t>The probability of failure</a:t>
            </a:r>
            <a:r>
              <a:rPr lang="en-US" sz="3200" dirty="0"/>
              <a:t> - the use of formal methods to predict the likelihood that a system will </a:t>
            </a:r>
            <a:r>
              <a:rPr lang="en-US" sz="3200" dirty="0">
                <a:solidFill>
                  <a:srgbClr val="FF0000"/>
                </a:solidFill>
              </a:rPr>
              <a:t>behave in an expected way</a:t>
            </a:r>
            <a:r>
              <a:rPr lang="en-US" sz="3200" dirty="0"/>
              <a:t> under certain circumstances.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7876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F52FDF-743C-4AED-AA83-63304EFA1BA3}"/>
              </a:ext>
            </a:extLst>
          </p:cNvPr>
          <p:cNvSpPr/>
          <p:nvPr/>
        </p:nvSpPr>
        <p:spPr>
          <a:xfrm>
            <a:off x="390618" y="126324"/>
            <a:ext cx="90641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A3A3A"/>
                </a:solidFill>
                <a:latin typeface="Work Sans"/>
              </a:rPr>
              <a:t>Consider the following testing scenario:</a:t>
            </a:r>
          </a:p>
          <a:p>
            <a:endParaRPr lang="en-US" sz="3200" b="1" dirty="0">
              <a:solidFill>
                <a:srgbClr val="3A3A3A"/>
              </a:solidFill>
              <a:latin typeface="Work Sans"/>
            </a:endParaRP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Code coverage</a:t>
            </a:r>
          </a:p>
          <a:p>
            <a:endParaRPr lang="en-US" sz="3200" dirty="0">
              <a:solidFill>
                <a:srgbClr val="FF0000"/>
              </a:solidFill>
              <a:highlight>
                <a:srgbClr val="FFFF00"/>
              </a:highlight>
              <a:latin typeface="Work Sans"/>
            </a:endParaRPr>
          </a:p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2. Segment coverage:</a:t>
            </a:r>
            <a:r>
              <a:rPr lang="en-US" sz="3200" b="1" dirty="0">
                <a:solidFill>
                  <a:srgbClr val="3A3A3A"/>
                </a:solidFill>
                <a:latin typeface="Work Sans"/>
              </a:rPr>
              <a:t> 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Ensure that each code statement is executed once.</a:t>
            </a:r>
          </a:p>
          <a:p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3. Branch Coverage or Node Testing:</a:t>
            </a:r>
            <a:r>
              <a:rPr lang="en-US" sz="3200" b="1" dirty="0">
                <a:solidFill>
                  <a:srgbClr val="3A3A3A"/>
                </a:solidFill>
                <a:latin typeface="Work Sans"/>
              </a:rPr>
              <a:t> 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Coverage of each code branch in from all possible ways.</a:t>
            </a:r>
          </a:p>
          <a:p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4. Compound Condition Coverage:</a:t>
            </a:r>
            <a:r>
              <a:rPr lang="en-US" sz="3200" b="1" dirty="0">
                <a:solidFill>
                  <a:srgbClr val="3A3A3A"/>
                </a:solidFill>
                <a:latin typeface="Work Sans"/>
              </a:rPr>
              <a:t> 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For multiple conditions test each condition with multiple paths  </a:t>
            </a:r>
            <a:endParaRPr lang="en-US" sz="800" dirty="0">
              <a:solidFill>
                <a:srgbClr val="FF0000"/>
              </a:solidFill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425557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295FB9-F557-4A86-9149-D7C9E96BCABB}"/>
              </a:ext>
            </a:extLst>
          </p:cNvPr>
          <p:cNvSpPr/>
          <p:nvPr/>
        </p:nvSpPr>
        <p:spPr>
          <a:xfrm>
            <a:off x="408373" y="169000"/>
            <a:ext cx="97032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5. Basis Path Testing:</a:t>
            </a:r>
            <a:r>
              <a:rPr lang="en-US" sz="3200" b="1" dirty="0">
                <a:solidFill>
                  <a:srgbClr val="3A3A3A"/>
                </a:solidFill>
                <a:latin typeface="Work Sans"/>
              </a:rPr>
              <a:t> 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Each independent path in the code is taken for testing.</a:t>
            </a:r>
          </a:p>
          <a:p>
            <a:endParaRPr lang="en-US" sz="3200" dirty="0">
              <a:solidFill>
                <a:srgbClr val="3A3A3A"/>
              </a:solidFill>
              <a:latin typeface="Work Sans"/>
            </a:endParaRPr>
          </a:p>
        </p:txBody>
      </p:sp>
      <p:pic>
        <p:nvPicPr>
          <p:cNvPr id="3" name="Picture 2" descr="Path Testing &amp; Basis Path Testing">
            <a:extLst>
              <a:ext uri="{FF2B5EF4-FFF2-40B4-BE49-F238E27FC236}">
                <a16:creationId xmlns:a16="http://schemas.microsoft.com/office/drawing/2014/main" id="{9C4291A9-12C3-4D3E-96CE-3F1F1693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1810140"/>
            <a:ext cx="8957388" cy="442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81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5648BA-6783-497A-86BD-0C7EBAC97B9C}"/>
              </a:ext>
            </a:extLst>
          </p:cNvPr>
          <p:cNvSpPr/>
          <p:nvPr/>
        </p:nvSpPr>
        <p:spPr>
          <a:xfrm>
            <a:off x="130629" y="0"/>
            <a:ext cx="920931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6. Data Flow Testing (DFT):</a:t>
            </a:r>
            <a:r>
              <a:rPr lang="en-US" sz="3200" b="1" dirty="0">
                <a:solidFill>
                  <a:srgbClr val="3A3A3A"/>
                </a:solidFill>
                <a:latin typeface="Work Sans"/>
              </a:rPr>
              <a:t> </a:t>
            </a:r>
          </a:p>
          <a:p>
            <a:pPr fontAlgn="base"/>
            <a:r>
              <a:rPr lang="en-US" sz="3200" dirty="0"/>
              <a:t>Data Flow Testing uses the </a:t>
            </a:r>
            <a:r>
              <a:rPr lang="en-US" sz="3200" b="1" dirty="0">
                <a:solidFill>
                  <a:srgbClr val="FF0000"/>
                </a:solidFill>
              </a:rPr>
              <a:t>control flow graph</a:t>
            </a:r>
            <a:r>
              <a:rPr lang="en-US" sz="3200" dirty="0"/>
              <a:t> to find the situations that can interrupt the </a:t>
            </a:r>
            <a:r>
              <a:rPr lang="en-US" sz="3200" b="1" dirty="0">
                <a:solidFill>
                  <a:srgbClr val="FF0000"/>
                </a:solidFill>
              </a:rPr>
              <a:t>flow of the program.</a:t>
            </a:r>
          </a:p>
          <a:p>
            <a:pPr fontAlgn="base"/>
            <a:br>
              <a:rPr lang="en-US" sz="3200" dirty="0"/>
            </a:br>
            <a:r>
              <a:rPr lang="en-US" sz="3200" dirty="0"/>
              <a:t>Reference or define anomalies in the flow of the data are detected at the time of </a:t>
            </a:r>
            <a:r>
              <a:rPr lang="en-US" sz="3200" b="1" dirty="0">
                <a:solidFill>
                  <a:srgbClr val="FF0000"/>
                </a:solidFill>
              </a:rPr>
              <a:t>associations between values and variables. </a:t>
            </a:r>
          </a:p>
          <a:p>
            <a:pPr fontAlgn="base"/>
            <a:endParaRPr lang="en-US" sz="3200" dirty="0"/>
          </a:p>
          <a:p>
            <a:pPr fontAlgn="base"/>
            <a:r>
              <a:rPr lang="en-US" sz="3200" dirty="0"/>
              <a:t>These anomalies are: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A variable is </a:t>
            </a:r>
            <a:r>
              <a:rPr lang="en-US" sz="3200" dirty="0">
                <a:solidFill>
                  <a:srgbClr val="FF0000"/>
                </a:solidFill>
              </a:rPr>
              <a:t>defined but not used</a:t>
            </a:r>
            <a:r>
              <a:rPr lang="en-US" sz="3200" dirty="0"/>
              <a:t> or referenced,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A variable is </a:t>
            </a:r>
            <a:r>
              <a:rPr lang="en-US" sz="3200" dirty="0">
                <a:solidFill>
                  <a:srgbClr val="FF0000"/>
                </a:solidFill>
              </a:rPr>
              <a:t>used but never defined</a:t>
            </a:r>
            <a:r>
              <a:rPr lang="en-US" sz="3200" dirty="0"/>
              <a:t>,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A variable is </a:t>
            </a:r>
            <a:r>
              <a:rPr lang="en-US" sz="3200" dirty="0">
                <a:solidFill>
                  <a:srgbClr val="FF0000"/>
                </a:solidFill>
              </a:rPr>
              <a:t>defined twice before it is used</a:t>
            </a:r>
          </a:p>
          <a:p>
            <a:endParaRPr lang="en-US" sz="3200" b="1" dirty="0">
              <a:solidFill>
                <a:srgbClr val="3A3A3A"/>
              </a:solidFill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465201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0870C2-450B-41AC-AB01-2DA0E22B7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74" y="324976"/>
            <a:ext cx="6166753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Example: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read x, y;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if(x&gt;y)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= x+1 else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= y-1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 a;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Control flow graph of above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eg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75A831CC-5AB2-4F59-BF5A-865FEBDB6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172" y="1947672"/>
            <a:ext cx="3705225" cy="519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669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99DBBF-2B05-43F9-ACC6-27C333B94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31444"/>
              </p:ext>
            </p:extLst>
          </p:nvPr>
        </p:nvGraphicFramePr>
        <p:xfrm>
          <a:off x="189371" y="1355550"/>
          <a:ext cx="5400991" cy="4803648"/>
        </p:xfrm>
        <a:graphic>
          <a:graphicData uri="http://schemas.openxmlformats.org/drawingml/2006/table">
            <a:tbl>
              <a:tblPr/>
              <a:tblGrid>
                <a:gridCol w="1557593">
                  <a:extLst>
                    <a:ext uri="{9D8B030D-6E8A-4147-A177-3AD203B41FA5}">
                      <a16:colId xmlns:a16="http://schemas.microsoft.com/office/drawing/2014/main" val="2710233908"/>
                    </a:ext>
                  </a:extLst>
                </a:gridCol>
                <a:gridCol w="2285805">
                  <a:extLst>
                    <a:ext uri="{9D8B030D-6E8A-4147-A177-3AD203B41FA5}">
                      <a16:colId xmlns:a16="http://schemas.microsoft.com/office/drawing/2014/main" val="748262120"/>
                    </a:ext>
                  </a:extLst>
                </a:gridCol>
                <a:gridCol w="1557593">
                  <a:extLst>
                    <a:ext uri="{9D8B030D-6E8A-4147-A177-3AD203B41FA5}">
                      <a16:colId xmlns:a16="http://schemas.microsoft.com/office/drawing/2014/main" val="3297774613"/>
                    </a:ext>
                  </a:extLst>
                </a:gridCol>
              </a:tblGrid>
              <a:tr h="1776138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>
                          <a:solidFill>
                            <a:srgbClr val="000000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 dirty="0">
                          <a:solidFill>
                            <a:srgbClr val="000000"/>
                          </a:solidFill>
                          <a:effectLst/>
                        </a:rPr>
                        <a:t>DEFINED AT NODE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>
                          <a:solidFill>
                            <a:srgbClr val="000000"/>
                          </a:solidFill>
                          <a:effectLst/>
                        </a:rPr>
                        <a:t>USED AT NODE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846907"/>
                  </a:ext>
                </a:extLst>
              </a:tr>
              <a:tr h="100917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3200" b="0" dirty="0">
                          <a:effectLst/>
                        </a:rPr>
                        <a:t>x</a:t>
                      </a:r>
                    </a:p>
                  </a:txBody>
                  <a:tcPr marL="106680" marR="106680" marT="53340" marB="5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3200" b="0">
                          <a:effectLst/>
                        </a:rPr>
                        <a:t>1</a:t>
                      </a:r>
                    </a:p>
                  </a:txBody>
                  <a:tcPr marL="106680" marR="106680" marT="53340" marB="5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3200" b="0">
                          <a:effectLst/>
                        </a:rPr>
                        <a:t>2, 3</a:t>
                      </a:r>
                    </a:p>
                  </a:txBody>
                  <a:tcPr marL="106680" marR="106680" marT="53340" marB="5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984050"/>
                  </a:ext>
                </a:extLst>
              </a:tr>
              <a:tr h="100917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3200" b="0" dirty="0">
                          <a:effectLst/>
                        </a:rPr>
                        <a:t>y</a:t>
                      </a:r>
                    </a:p>
                  </a:txBody>
                  <a:tcPr marL="106680" marR="106680" marT="53340" marB="5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3200" b="0">
                          <a:effectLst/>
                        </a:rPr>
                        <a:t>1</a:t>
                      </a:r>
                    </a:p>
                  </a:txBody>
                  <a:tcPr marL="106680" marR="106680" marT="53340" marB="5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3200" b="0">
                          <a:effectLst/>
                        </a:rPr>
                        <a:t>2, 4</a:t>
                      </a:r>
                    </a:p>
                  </a:txBody>
                  <a:tcPr marL="106680" marR="106680" marT="53340" marB="5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675869"/>
                  </a:ext>
                </a:extLst>
              </a:tr>
              <a:tr h="100917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3200" b="0" dirty="0">
                          <a:effectLst/>
                        </a:rPr>
                        <a:t>a</a:t>
                      </a:r>
                    </a:p>
                  </a:txBody>
                  <a:tcPr marL="106680" marR="106680" marT="53340" marB="5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3200" b="0" dirty="0">
                          <a:effectLst/>
                        </a:rPr>
                        <a:t>3, 4</a:t>
                      </a:r>
                    </a:p>
                  </a:txBody>
                  <a:tcPr marL="106680" marR="106680" marT="53340" marB="5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3200" b="0" dirty="0">
                          <a:effectLst/>
                        </a:rPr>
                        <a:t>5</a:t>
                      </a:r>
                    </a:p>
                  </a:txBody>
                  <a:tcPr marL="106680" marR="106680" marT="53340" marB="5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051125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EEDA93E-E2B3-4629-ACD1-4D91149E7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71" y="493776"/>
            <a:ext cx="7155805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Define/use of variables of above example: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0E961-ED81-44C2-846F-068202C7B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62" y="1661922"/>
            <a:ext cx="3705225" cy="519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9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302AC-4B7C-4EDC-B0FC-240EB521F723}"/>
              </a:ext>
            </a:extLst>
          </p:cNvPr>
          <p:cNvSpPr/>
          <p:nvPr/>
        </p:nvSpPr>
        <p:spPr>
          <a:xfrm>
            <a:off x="242655" y="186833"/>
            <a:ext cx="8173375" cy="223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latin typeface="Work Sans"/>
              </a:rPr>
              <a:t>7. Loop Testing:</a:t>
            </a:r>
            <a:r>
              <a:rPr lang="en-US" sz="3200" b="1" dirty="0">
                <a:solidFill>
                  <a:srgbClr val="3A3A3A"/>
                </a:solidFill>
                <a:latin typeface="Work Sans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These strategies relate to testing single loops, concatenated loops, and nested loops. </a:t>
            </a:r>
          </a:p>
        </p:txBody>
      </p:sp>
      <p:pic>
        <p:nvPicPr>
          <p:cNvPr id="3077" name="Picture 5" descr="Concatenated Loops">
            <a:extLst>
              <a:ext uri="{FF2B5EF4-FFF2-40B4-BE49-F238E27FC236}">
                <a16:creationId xmlns:a16="http://schemas.microsoft.com/office/drawing/2014/main" id="{F06BACA5-834F-4C71-867E-8836F7A0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11" y="1809919"/>
            <a:ext cx="2892674" cy="48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Nested Loops">
            <a:extLst>
              <a:ext uri="{FF2B5EF4-FFF2-40B4-BE49-F238E27FC236}">
                <a16:creationId xmlns:a16="http://schemas.microsoft.com/office/drawing/2014/main" id="{775CDB53-6CE7-4E71-B23C-6219F4468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55" y="2718124"/>
            <a:ext cx="6363477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995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DE64B7-4A61-48DA-ADA7-FA615E5044E2}"/>
              </a:ext>
            </a:extLst>
          </p:cNvPr>
          <p:cNvSpPr/>
          <p:nvPr/>
        </p:nvSpPr>
        <p:spPr>
          <a:xfrm>
            <a:off x="615517" y="550818"/>
            <a:ext cx="8057965" cy="444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Statement coverage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 :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 involves the execution of all the </a:t>
            </a:r>
            <a:r>
              <a:rPr lang="en-US" sz="3200" b="1" dirty="0">
                <a:solidFill>
                  <a:srgbClr val="222222"/>
                </a:solidFill>
                <a:latin typeface="arial" panose="020B0604020202020204" pitchFamily="34" charset="0"/>
              </a:rPr>
              <a:t>statements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 at least once in the source code. It is a metric, which is used to calculate and measure the number of </a:t>
            </a:r>
            <a:r>
              <a:rPr lang="en-US" sz="3200" b="1" dirty="0">
                <a:solidFill>
                  <a:srgbClr val="222222"/>
                </a:solidFill>
                <a:latin typeface="arial" panose="020B0604020202020204" pitchFamily="34" charset="0"/>
              </a:rPr>
              <a:t>statements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 in the source code which have been executed.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77952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87C124-AFDE-40E7-98C5-E8DB62883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08" y="571732"/>
            <a:ext cx="9955330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INPUT A &amp;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C = A +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IF C&gt;100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PRINT “ITS DONE”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Work Sans"/>
              </a:rPr>
              <a:t>For 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Work Sans"/>
              </a:rPr>
              <a:t>Statement Coverage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Work Sans"/>
              </a:rPr>
              <a:t>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Work Sans"/>
              </a:rPr>
              <a:t>– we would only need one test case to check all the lines of the code.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Work Sans"/>
              </a:rPr>
              <a:t>That means: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Work Sans"/>
              </a:rPr>
              <a:t>If I consider 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Work Sans"/>
              </a:rPr>
              <a:t>TestCase_01 to be (A=40 and B=70),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Work Sans"/>
              </a:rPr>
              <a:t> then all the lines of code will be executed.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8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6A3541-BA41-49DD-B352-4301BA1995EF}"/>
              </a:ext>
            </a:extLst>
          </p:cNvPr>
          <p:cNvSpPr/>
          <p:nvPr/>
        </p:nvSpPr>
        <p:spPr>
          <a:xfrm>
            <a:off x="683580" y="612203"/>
            <a:ext cx="8291744" cy="600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OpenSTA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 :</a:t>
            </a:r>
            <a:r>
              <a:rPr lang="en-US" sz="2800" dirty="0">
                <a:solidFill>
                  <a:srgbClr val="222222"/>
                </a:solidFill>
                <a:latin typeface="Source Sans Pro" panose="020B0503030403020204" pitchFamily="34" charset="0"/>
              </a:rPr>
              <a:t> </a:t>
            </a:r>
            <a:r>
              <a:rPr lang="en-US" sz="2800" dirty="0"/>
              <a:t>Open System Testing Architecture - a distributed software testing architecture designed around CORBA.</a:t>
            </a:r>
            <a:endParaRPr lang="en-US" sz="28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WinSCP:</a:t>
            </a:r>
            <a:r>
              <a:rPr lang="en-US" sz="2800" dirty="0">
                <a:solidFill>
                  <a:srgbClr val="222222"/>
                </a:solidFill>
                <a:latin typeface="Source Sans Pro" panose="020B0503030403020204" pitchFamily="34" charset="0"/>
              </a:rPr>
              <a:t> </a:t>
            </a:r>
            <a:r>
              <a:rPr lang="en-US" sz="2800" dirty="0"/>
              <a:t>WinSCP is an open source free SFTP client, SCP client, FTPS client and FTP client for Windows. Its main function is file transfer between a local and a remote computer.                                                            </a:t>
            </a:r>
            <a:endParaRPr lang="en-US" sz="1000" dirty="0">
              <a:solidFill>
                <a:srgbClr val="FF000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8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276A5B-3EE4-4424-BEDF-4738F003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2" y="697766"/>
            <a:ext cx="10393444" cy="46723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3A3A3A"/>
                </a:solidFill>
                <a:latin typeface="Work Sans"/>
              </a:rPr>
              <a:t>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Work Sans"/>
              </a:rPr>
              <a:t>or maximum coverage, we need to consider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Work Sans"/>
              </a:rPr>
              <a:t>“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Work Sans"/>
              </a:rPr>
              <a:t>Branch Coverage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Work Sans"/>
              </a:rPr>
              <a:t>”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Work Sans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Work Sans"/>
              </a:rPr>
              <a:t> which will evaluate the “FALSE” conditions.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Work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Work Sans"/>
              </a:rPr>
              <a:t>So now the pseudocode becomes: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inherit"/>
              </a:rPr>
              <a:t>INPUT A &amp;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inherit"/>
              </a:rPr>
              <a:t>C = A +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inherit"/>
              </a:rPr>
              <a:t>IF C&gt;100 PRINT “ITS DONE”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ELSE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inherit"/>
              </a:rPr>
              <a:t>PRINT “ITS PENDING”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314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D66272-E99E-4BEC-9640-275D2844CBBE}"/>
              </a:ext>
            </a:extLst>
          </p:cNvPr>
          <p:cNvSpPr/>
          <p:nvPr/>
        </p:nvSpPr>
        <p:spPr>
          <a:xfrm>
            <a:off x="189391" y="259646"/>
            <a:ext cx="94783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Path coverage :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 is used to test the complex code , which basically involve loop statements or combination of loops and decision statements.</a:t>
            </a:r>
            <a:endParaRPr lang="en-IN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ECFAC9-47DD-4120-93BB-3E9B34A9F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91" y="2249007"/>
            <a:ext cx="4083727" cy="417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inherit"/>
              </a:rPr>
              <a:t>INPUT A &amp;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inherit"/>
              </a:rPr>
              <a:t>C = A +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inherit"/>
              </a:rPr>
              <a:t>IF C&gt;100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inherit"/>
              </a:rPr>
              <a:t>PRINT “ITS DONE”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END IF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inherit"/>
              </a:rPr>
              <a:t>IF A&gt;50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inherit"/>
              </a:rPr>
              <a:t>PRINT “ITS PENDING”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inherit"/>
              </a:rPr>
              <a:t>END IF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65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28C09-3C92-4918-BE7E-AC355FA3D427}"/>
              </a:ext>
            </a:extLst>
          </p:cNvPr>
          <p:cNvSpPr/>
          <p:nvPr/>
        </p:nvSpPr>
        <p:spPr>
          <a:xfrm>
            <a:off x="0" y="115813"/>
            <a:ext cx="97920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A3A3A"/>
                </a:solidFill>
                <a:latin typeface="Work Sans"/>
              </a:rPr>
              <a:t>Now to ensure maximum coverage, we would 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require 4 test cases.</a:t>
            </a:r>
          </a:p>
          <a:p>
            <a:r>
              <a:rPr lang="en-US" sz="2800" dirty="0">
                <a:solidFill>
                  <a:srgbClr val="3A3A3A"/>
                </a:solidFill>
                <a:latin typeface="Work Sans"/>
              </a:rPr>
              <a:t>How? </a:t>
            </a:r>
          </a:p>
          <a:p>
            <a:r>
              <a:rPr lang="en-US" sz="2800" dirty="0">
                <a:solidFill>
                  <a:srgbClr val="3A3A3A"/>
                </a:solidFill>
                <a:latin typeface="Work Sans"/>
              </a:rPr>
              <a:t>Simply – there are 2 decision statements, so for each decision statement, we would need two branches to test. </a:t>
            </a:r>
            <a:endParaRPr lang="en-US" sz="2800" b="0" i="0" dirty="0">
              <a:solidFill>
                <a:srgbClr val="3A3A3A"/>
              </a:solidFill>
              <a:effectLst/>
              <a:latin typeface="Work Sans"/>
            </a:endParaRPr>
          </a:p>
        </p:txBody>
      </p:sp>
      <p:pic>
        <p:nvPicPr>
          <p:cNvPr id="5122" name="Picture 2" descr="Path coverage 1">
            <a:extLst>
              <a:ext uri="{FF2B5EF4-FFF2-40B4-BE49-F238E27FC236}">
                <a16:creationId xmlns:a16="http://schemas.microsoft.com/office/drawing/2014/main" id="{812C32B5-3044-404E-B653-BCDBF945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574" y="1821044"/>
            <a:ext cx="7780792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521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647DA53-B033-4049-81A3-8F0977F1E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37" y="410547"/>
            <a:ext cx="8453533" cy="644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FA1246-4EBF-4F86-9B1E-F54AB1FB7A12}"/>
              </a:ext>
            </a:extLst>
          </p:cNvPr>
          <p:cNvSpPr/>
          <p:nvPr/>
        </p:nvSpPr>
        <p:spPr>
          <a:xfrm>
            <a:off x="-109919" y="410547"/>
            <a:ext cx="7612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Source Sans Pro" panose="020B0503030403020204" pitchFamily="34" charset="0"/>
              </a:rPr>
              <a:t>STEP 1) UNDERSTAND THE SOURCE CODE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9D47F-0E1E-44B8-9604-6E8E4642CD89}"/>
              </a:ext>
            </a:extLst>
          </p:cNvPr>
          <p:cNvSpPr/>
          <p:nvPr/>
        </p:nvSpPr>
        <p:spPr>
          <a:xfrm>
            <a:off x="4544007" y="3798146"/>
            <a:ext cx="774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Source Sans Pro" panose="020B0503030403020204" pitchFamily="34" charset="0"/>
              </a:rPr>
              <a:t>Step 2) CREATE TEST CASES AND EXECUTE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136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C82FD5-110E-4090-A3FA-04FDE6448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95"/>
            <a:ext cx="7697755" cy="6247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WhiteBox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Testing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Consider the following piece of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00"/>
                </a:highlight>
                <a:latin typeface="Monaco"/>
              </a:rPr>
              <a:t>Printme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00"/>
                </a:highlight>
                <a:latin typeface="Monaco"/>
              </a:rPr>
              <a:t> (int a, int 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00"/>
                </a:highlight>
                <a:latin typeface="Monaco"/>
              </a:rPr>
              <a:t>{ ------------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00"/>
                </a:highlight>
                <a:latin typeface="Monaco"/>
              </a:rPr>
              <a:t>Printme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00"/>
                </a:highlight>
                <a:latin typeface="Monaco"/>
              </a:rPr>
              <a:t> is a function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00"/>
                </a:highlight>
                <a:latin typeface="Monaco"/>
              </a:rPr>
              <a:t>int result = a+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00"/>
                </a:highlight>
                <a:latin typeface="Monaco"/>
              </a:rPr>
              <a:t>If (result&gt; 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00"/>
                </a:highlight>
                <a:latin typeface="Monaco"/>
              </a:rPr>
              <a:t>Print ("Positive", result)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00"/>
                </a:highlight>
                <a:latin typeface="Monaco"/>
              </a:rPr>
              <a:t>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00"/>
                </a:highlight>
                <a:latin typeface="Monaco"/>
              </a:rPr>
              <a:t>Print ("Negative", result)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00"/>
                </a:highlight>
                <a:latin typeface="Monaco"/>
              </a:rPr>
              <a:t> } ----------- End of the source code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79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D118B7-61F6-4831-BE01-879C21F23750}"/>
              </a:ext>
            </a:extLst>
          </p:cNvPr>
          <p:cNvSpPr/>
          <p:nvPr/>
        </p:nvSpPr>
        <p:spPr>
          <a:xfrm>
            <a:off x="845975" y="248635"/>
            <a:ext cx="879254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222222"/>
                </a:solidFill>
                <a:latin typeface="Source Sans Pro" panose="020B0503030403020204" pitchFamily="34" charset="0"/>
              </a:rPr>
              <a:t>The goal of </a:t>
            </a:r>
            <a:r>
              <a:rPr lang="en-US" altLang="en-US" sz="3200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WhiteBox</a:t>
            </a:r>
            <a:r>
              <a:rPr lang="en-US" altLang="en-US" sz="3200" dirty="0">
                <a:solidFill>
                  <a:srgbClr val="222222"/>
                </a:solidFill>
                <a:latin typeface="Source Sans Pro" panose="020B0503030403020204" pitchFamily="34" charset="0"/>
              </a:rPr>
              <a:t> testing in software engineering is to verify all the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Decision branches,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Loops,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Statements in the code.</a:t>
            </a:r>
            <a:endParaRPr lang="en-US" alt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222222"/>
                </a:solidFill>
                <a:latin typeface="Source Sans Pro" panose="020B0503030403020204" pitchFamily="34" charset="0"/>
              </a:rPr>
              <a:t>To exercise the statements in the above code, </a:t>
            </a:r>
            <a:r>
              <a:rPr lang="en-US" altLang="en-US" sz="3200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WhiteBox</a:t>
            </a:r>
            <a:r>
              <a:rPr lang="en-US" altLang="en-US" sz="3200" dirty="0">
                <a:solidFill>
                  <a:srgbClr val="222222"/>
                </a:solidFill>
                <a:latin typeface="Source Sans Pro" panose="020B0503030403020204" pitchFamily="34" charset="0"/>
              </a:rPr>
              <a:t> test cases would be: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222222"/>
                </a:solidFill>
                <a:latin typeface="Source Sans Pro" panose="020B0503030403020204" pitchFamily="34" charset="0"/>
              </a:rPr>
              <a:t>A = 1, B =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222222"/>
                </a:solidFill>
                <a:latin typeface="Source Sans Pro" panose="020B0503030403020204" pitchFamily="34" charset="0"/>
              </a:rPr>
              <a:t>A = -1, B = -3                                                                         </a:t>
            </a:r>
            <a:r>
              <a:rPr lang="en-US" altLang="en-US" sz="800" dirty="0">
                <a:solidFill>
                  <a:srgbClr val="FF0000"/>
                </a:solidFill>
                <a:latin typeface="Source Sans Pro" panose="020B0503030403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76654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0DD348-37C8-45BC-BBB7-4F5E789546E4}"/>
              </a:ext>
            </a:extLst>
          </p:cNvPr>
          <p:cNvSpPr/>
          <p:nvPr/>
        </p:nvSpPr>
        <p:spPr>
          <a:xfrm>
            <a:off x="0" y="290337"/>
            <a:ext cx="844420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Source Sans Pro" panose="020B0503030403020204" pitchFamily="34" charset="0"/>
              </a:rPr>
              <a:t>Following are important White-Box Testing Techniques: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Statement Coverage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Decision Coverage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Branch Coverage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Source Sans Pro" panose="020B0503030403020204" pitchFamily="34" charset="0"/>
              </a:rPr>
              <a:t>Condition Coverage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Source Sans Pro" panose="020B0503030403020204" pitchFamily="34" charset="0"/>
              </a:rPr>
              <a:t>Multiple Condition Coverage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Source Sans Pro" panose="020B0503030403020204" pitchFamily="34" charset="0"/>
              </a:rPr>
              <a:t>Finite State Machine Coverage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Path Coverage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Control flow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Data flow testing</a:t>
            </a:r>
            <a:endParaRPr lang="en-US" sz="3200" b="0" i="0" dirty="0">
              <a:solidFill>
                <a:srgbClr val="FF0000"/>
              </a:solidFill>
              <a:effectLst/>
              <a:highlight>
                <a:srgbClr val="FFFF00"/>
              </a:highlight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78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3C2B7D-F25A-4266-ABC1-6C3746E1B8FC}"/>
              </a:ext>
            </a:extLst>
          </p:cNvPr>
          <p:cNvSpPr/>
          <p:nvPr/>
        </p:nvSpPr>
        <p:spPr>
          <a:xfrm>
            <a:off x="780660" y="549248"/>
            <a:ext cx="82420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A0A23"/>
                </a:solidFill>
                <a:latin typeface="Lato"/>
              </a:rPr>
              <a:t>A FSM is defined by its </a:t>
            </a:r>
            <a:r>
              <a:rPr lang="en-US" sz="3200" b="1" dirty="0">
                <a:latin typeface="inherit"/>
              </a:rPr>
              <a:t>states</a:t>
            </a:r>
            <a:r>
              <a:rPr lang="en-US" sz="3200" dirty="0">
                <a:solidFill>
                  <a:srgbClr val="0A0A23"/>
                </a:solidFill>
                <a:latin typeface="Lato"/>
              </a:rPr>
              <a:t>,</a:t>
            </a:r>
          </a:p>
          <a:p>
            <a:r>
              <a:rPr lang="en-US" sz="3200" dirty="0">
                <a:solidFill>
                  <a:srgbClr val="0A0A23"/>
                </a:solidFill>
                <a:latin typeface="Lato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Lato"/>
              </a:rPr>
              <a:t>its </a:t>
            </a:r>
            <a:r>
              <a:rPr lang="en-US" sz="3200" b="1" dirty="0">
                <a:solidFill>
                  <a:srgbClr val="FF0000"/>
                </a:solidFill>
                <a:latin typeface="inherit"/>
              </a:rPr>
              <a:t>initial state</a:t>
            </a:r>
            <a:r>
              <a:rPr lang="en-US" sz="3200" b="1" dirty="0">
                <a:solidFill>
                  <a:srgbClr val="FF0000"/>
                </a:solidFill>
                <a:latin typeface="Lato"/>
              </a:rPr>
              <a:t> and the </a:t>
            </a:r>
            <a:r>
              <a:rPr lang="en-US" sz="3200" b="1" dirty="0">
                <a:solidFill>
                  <a:srgbClr val="FF0000"/>
                </a:solidFill>
                <a:latin typeface="inherit"/>
              </a:rPr>
              <a:t>transitions</a:t>
            </a:r>
            <a:r>
              <a:rPr lang="en-US" sz="3200" dirty="0">
                <a:solidFill>
                  <a:srgbClr val="0A0A23"/>
                </a:solidFill>
                <a:latin typeface="Lato"/>
              </a:rPr>
              <a:t>.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FC65E5-D0B4-491E-86E9-84CAC8E46B89}"/>
              </a:ext>
            </a:extLst>
          </p:cNvPr>
          <p:cNvSpPr/>
          <p:nvPr/>
        </p:nvSpPr>
        <p:spPr>
          <a:xfrm>
            <a:off x="141469" y="1626466"/>
            <a:ext cx="101655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inherit"/>
              </a:rPr>
              <a:t>State Diagram</a:t>
            </a:r>
            <a:endParaRPr lang="en-US" sz="3200" b="1" dirty="0">
              <a:solidFill>
                <a:srgbClr val="FF0000"/>
              </a:solidFill>
              <a:highlight>
                <a:srgbClr val="FFFF00"/>
              </a:highlight>
              <a:latin typeface="-apple-system"/>
            </a:endParaRPr>
          </a:p>
          <a:p>
            <a:pPr fontAlgn="base"/>
            <a:r>
              <a:rPr lang="en-US" sz="3200" dirty="0">
                <a:solidFill>
                  <a:srgbClr val="0A0A23"/>
                </a:solidFill>
                <a:latin typeface="Lato"/>
              </a:rPr>
              <a:t>There are  three possible states for the coffee machine: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inherit"/>
              </a:rPr>
              <a:t>Open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0000"/>
                </a:solidFill>
                <a:highlight>
                  <a:srgbClr val="FFFF00"/>
                </a:highlight>
                <a:latin typeface="inherit"/>
              </a:rPr>
              <a:t>ReadyToBuy</a:t>
            </a:r>
            <a:endParaRPr lang="en-US" sz="3200" dirty="0">
              <a:solidFill>
                <a:srgbClr val="FF0000"/>
              </a:solidFill>
              <a:highlight>
                <a:srgbClr val="FFFF00"/>
              </a:highlight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0000"/>
                </a:solidFill>
                <a:highlight>
                  <a:srgbClr val="FFFF00"/>
                </a:highlight>
                <a:latin typeface="inherit"/>
              </a:rPr>
              <a:t>PoweredOff</a:t>
            </a:r>
            <a:endParaRPr lang="en-US" sz="3200" dirty="0">
              <a:solidFill>
                <a:srgbClr val="FF0000"/>
              </a:solidFill>
              <a:highlight>
                <a:srgbClr val="FFFF00"/>
              </a:highlight>
              <a:latin typeface="inherit"/>
            </a:endParaRPr>
          </a:p>
          <a:p>
            <a:pPr fontAlgn="base"/>
            <a:r>
              <a:rPr lang="en-US" sz="3200" dirty="0">
                <a:solidFill>
                  <a:srgbClr val="0A0A23"/>
                </a:solidFill>
                <a:latin typeface="Lato"/>
              </a:rPr>
              <a:t>The lines between these states show which transitions are possible between states and in which direction. </a:t>
            </a:r>
          </a:p>
          <a:p>
            <a:pPr fontAlgn="base"/>
            <a:endParaRPr lang="en-US" sz="3200" dirty="0">
              <a:solidFill>
                <a:srgbClr val="0A0A23"/>
              </a:solidFill>
              <a:latin typeface="Lato"/>
            </a:endParaRPr>
          </a:p>
          <a:p>
            <a:pPr fontAlgn="base"/>
            <a:r>
              <a:rPr lang="en-US" sz="3200" dirty="0">
                <a:solidFill>
                  <a:srgbClr val="0A0A23"/>
                </a:solidFill>
                <a:latin typeface="Lato"/>
              </a:rPr>
              <a:t>These transitions have conditions for when the FSM needs to change between states.</a:t>
            </a:r>
            <a:endParaRPr lang="en-US" sz="3200" b="0" i="0" dirty="0">
              <a:solidFill>
                <a:srgbClr val="0A0A23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66244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BC27C3-A32C-4117-B68E-74DB0E6AB102}"/>
              </a:ext>
            </a:extLst>
          </p:cNvPr>
          <p:cNvSpPr/>
          <p:nvPr/>
        </p:nvSpPr>
        <p:spPr>
          <a:xfrm>
            <a:off x="0" y="296748"/>
            <a:ext cx="8957388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White Box Testing Tools</a:t>
            </a:r>
          </a:p>
          <a:p>
            <a:r>
              <a:rPr lang="en-US" sz="3200" dirty="0">
                <a:solidFill>
                  <a:srgbClr val="222222"/>
                </a:solidFill>
                <a:latin typeface="Source Sans Pro" panose="020B0503030403020204" pitchFamily="34" charset="0"/>
              </a:rPr>
              <a:t>Below is a list of top white box testing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4B8E6"/>
                </a:solidFill>
                <a:latin typeface="Source Sans Pro" panose="020B0503030403020204" pitchFamily="34" charset="0"/>
                <a:hlinkClick r:id="rId2"/>
              </a:rPr>
              <a:t>Parasoft</a:t>
            </a:r>
            <a:r>
              <a:rPr lang="en-US" sz="3200" dirty="0">
                <a:solidFill>
                  <a:srgbClr val="04B8E6"/>
                </a:solidFill>
                <a:latin typeface="Source Sans Pro" panose="020B0503030403020204" pitchFamily="34" charset="0"/>
                <a:hlinkClick r:id="rId2"/>
              </a:rPr>
              <a:t> </a:t>
            </a:r>
            <a:r>
              <a:rPr lang="en-US" sz="3200" dirty="0" err="1">
                <a:solidFill>
                  <a:srgbClr val="04B8E6"/>
                </a:solidFill>
                <a:latin typeface="Source Sans Pro" panose="020B0503030403020204" pitchFamily="34" charset="0"/>
                <a:hlinkClick r:id="rId2"/>
              </a:rPr>
              <a:t>Jtest</a:t>
            </a:r>
            <a:endParaRPr lang="en-US" sz="3200" dirty="0">
              <a:solidFill>
                <a:srgbClr val="04B8E6"/>
              </a:solidFill>
              <a:latin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4B8E6"/>
                </a:solidFill>
                <a:latin typeface="Source Sans Pro" panose="020B0503030403020204" pitchFamily="34" charset="0"/>
                <a:hlinkClick r:id="rId3"/>
              </a:rPr>
              <a:t>EclEmma</a:t>
            </a:r>
            <a:endParaRPr lang="en-US" sz="3200" dirty="0">
              <a:solidFill>
                <a:srgbClr val="04B8E6"/>
              </a:solidFill>
              <a:latin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4B8E6"/>
                </a:solidFill>
                <a:latin typeface="Source Sans Pro" panose="020B0503030403020204" pitchFamily="34" charset="0"/>
                <a:hlinkClick r:id="rId4"/>
              </a:rPr>
              <a:t>Nunit</a:t>
            </a:r>
            <a:endParaRPr lang="en-US" sz="3200" dirty="0">
              <a:solidFill>
                <a:srgbClr val="04B8E6"/>
              </a:solidFill>
              <a:latin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4B8E6"/>
                </a:solidFill>
                <a:latin typeface="Source Sans Pro" panose="020B0503030403020204" pitchFamily="34" charset="0"/>
                <a:hlinkClick r:id="rId5"/>
              </a:rPr>
              <a:t>PyUnit</a:t>
            </a:r>
            <a:endParaRPr lang="en-US" sz="3200" dirty="0">
              <a:solidFill>
                <a:srgbClr val="04B8E6"/>
              </a:solidFill>
              <a:latin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4B8E6"/>
                </a:solidFill>
                <a:latin typeface="Source Sans Pro" panose="020B0503030403020204" pitchFamily="34" charset="0"/>
                <a:hlinkClick r:id="rId6"/>
              </a:rPr>
              <a:t>HTMLUnit</a:t>
            </a:r>
            <a:endParaRPr lang="en-US" sz="3200" dirty="0">
              <a:solidFill>
                <a:srgbClr val="04B8E6"/>
              </a:solidFill>
              <a:latin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4B8E6"/>
                </a:solidFill>
                <a:latin typeface="Source Sans Pro" panose="020B0503030403020204" pitchFamily="34" charset="0"/>
                <a:hlinkClick r:id="rId7"/>
              </a:rPr>
              <a:t>CppUnit</a:t>
            </a:r>
            <a:r>
              <a:rPr lang="en-US" sz="3200" dirty="0">
                <a:solidFill>
                  <a:srgbClr val="04B8E6"/>
                </a:solidFill>
                <a:latin typeface="Source Sans Pro" panose="020B0503030403020204" pitchFamily="34" charset="0"/>
              </a:rPr>
              <a:t>                                                                                 </a:t>
            </a:r>
            <a:endParaRPr lang="en-US" sz="900" b="0" i="0" dirty="0">
              <a:solidFill>
                <a:srgbClr val="FF0000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718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253065-69DF-4EAA-AB54-DD59E0EDA5A6}"/>
              </a:ext>
            </a:extLst>
          </p:cNvPr>
          <p:cNvSpPr/>
          <p:nvPr/>
        </p:nvSpPr>
        <p:spPr>
          <a:xfrm>
            <a:off x="74646" y="153870"/>
            <a:ext cx="10468947" cy="5369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22222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Advantages of White Box Testing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Source Sans Pro" panose="020B0503030403020204" pitchFamily="34" charset="0"/>
              </a:rPr>
              <a:t>Code optimization by finding hidden errors.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Source Sans Pro" panose="020B0503030403020204" pitchFamily="34" charset="0"/>
              </a:rPr>
              <a:t>White box tests cases can be easily automated.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Source Sans Pro" panose="020B0503030403020204" pitchFamily="34" charset="0"/>
              </a:rPr>
              <a:t>Testing is more thorough as all code paths are usually covered.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Source Sans Pro" panose="020B0503030403020204" pitchFamily="34" charset="0"/>
              </a:rPr>
              <a:t>Testing can start early in SDLC even if GUI is not available.</a:t>
            </a:r>
            <a:endParaRPr lang="en-US" sz="32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59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5AE254-274F-4D18-8252-16BB7EFD3F10}"/>
              </a:ext>
            </a:extLst>
          </p:cNvPr>
          <p:cNvSpPr/>
          <p:nvPr/>
        </p:nvSpPr>
        <p:spPr>
          <a:xfrm>
            <a:off x="0" y="172543"/>
            <a:ext cx="8797771" cy="341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YSlow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 for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FireBug</a:t>
            </a:r>
            <a:r>
              <a:rPr lang="en-US" sz="2800" dirty="0">
                <a:solidFill>
                  <a:srgbClr val="222222"/>
                </a:solidFill>
                <a:latin typeface="Source Sans Pro" panose="020B0503030403020204" pitchFamily="34" charset="0"/>
              </a:rPr>
              <a:t> : </a:t>
            </a:r>
            <a:r>
              <a:rPr lang="en-US" sz="2800" b="1" dirty="0" err="1"/>
              <a:t>YSlow</a:t>
            </a:r>
            <a:r>
              <a:rPr lang="en-US" sz="2800" dirty="0"/>
              <a:t> analyzes web pages and suggests ways to improve their performance based on a set of rules </a:t>
            </a:r>
            <a:endParaRPr lang="en-US" sz="28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Web Developer toolbar for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firefox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3950881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white box testing">
            <a:extLst>
              <a:ext uri="{FF2B5EF4-FFF2-40B4-BE49-F238E27FC236}">
                <a16:creationId xmlns:a16="http://schemas.microsoft.com/office/drawing/2014/main" id="{BB04EDFA-3014-4FBE-B318-D9CA56DD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87" y="-2"/>
            <a:ext cx="8673484" cy="736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081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ite box testing and blackbox testing">
            <a:extLst>
              <a:ext uri="{FF2B5EF4-FFF2-40B4-BE49-F238E27FC236}">
                <a16:creationId xmlns:a16="http://schemas.microsoft.com/office/drawing/2014/main" id="{D157B957-E989-46D7-A6C6-69AD659E4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4" y="399495"/>
            <a:ext cx="8626136" cy="562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468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568196-189C-4C58-A9B3-5BC67A9A5ACF}"/>
              </a:ext>
            </a:extLst>
          </p:cNvPr>
          <p:cNvSpPr/>
          <p:nvPr/>
        </p:nvSpPr>
        <p:spPr>
          <a:xfrm>
            <a:off x="213064" y="483340"/>
            <a:ext cx="10120543" cy="4878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555555"/>
                </a:solidFill>
                <a:latin typeface="Montserrat"/>
              </a:rPr>
              <a:t>The following parameters are verified in white box testing: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Montserrat"/>
              </a:rPr>
              <a:t>Output and input flow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FF0000"/>
                </a:solidFill>
                <a:latin typeface="Montserrat"/>
              </a:rPr>
              <a:t>Security elements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Montserrat"/>
              </a:rPr>
              <a:t>Usability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FF0000"/>
                </a:solidFill>
                <a:latin typeface="Montserrat"/>
              </a:rPr>
              <a:t>Design</a:t>
            </a:r>
            <a:r>
              <a:rPr lang="en-US" sz="3200" dirty="0">
                <a:solidFill>
                  <a:srgbClr val="555555"/>
                </a:solidFill>
                <a:latin typeface="Montserrat"/>
              </a:rPr>
              <a:t> </a:t>
            </a:r>
            <a:endParaRPr lang="en-US" sz="3200" b="0" i="0" dirty="0">
              <a:solidFill>
                <a:srgbClr val="555555"/>
              </a:solidFill>
              <a:effectLst/>
              <a:latin typeface="Montserra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B25AD2-C9CE-4157-9DA5-FD4805D63ECD}"/>
              </a:ext>
            </a:extLst>
          </p:cNvPr>
          <p:cNvSpPr/>
          <p:nvPr/>
        </p:nvSpPr>
        <p:spPr>
          <a:xfrm>
            <a:off x="828581" y="5556072"/>
            <a:ext cx="99489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Montserrat"/>
              </a:rPr>
              <a:t>The white box is largely based on checking the internal functionality of the application. </a:t>
            </a:r>
            <a:endParaRPr lang="en-IN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68354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E724F9-737A-4D3F-AB83-F26C47BEA56C}"/>
              </a:ext>
            </a:extLst>
          </p:cNvPr>
          <p:cNvSpPr txBox="1"/>
          <p:nvPr/>
        </p:nvSpPr>
        <p:spPr>
          <a:xfrm>
            <a:off x="319595" y="310719"/>
            <a:ext cx="932155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Examination Question:</a:t>
            </a:r>
          </a:p>
          <a:p>
            <a:endParaRPr lang="en-US" sz="28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sz="3200" dirty="0"/>
              <a:t>Que. 1) Discuss the important functionalities of White box testing techniques and elaborate their test scenarios.</a:t>
            </a:r>
          </a:p>
          <a:p>
            <a:endParaRPr lang="en-US" sz="3200" dirty="0"/>
          </a:p>
          <a:p>
            <a:r>
              <a:rPr lang="en-US" sz="3200" dirty="0"/>
              <a:t>Que. 2) Explain various techniques of White box testing .</a:t>
            </a:r>
          </a:p>
          <a:p>
            <a:endParaRPr lang="en-US" sz="3200" dirty="0"/>
          </a:p>
          <a:p>
            <a:r>
              <a:rPr lang="en-US" sz="3200" dirty="0"/>
              <a:t>Que. 3) Write the advantages, disadvantages and various tools employed in this testing technique.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94991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lack box testing">
            <a:extLst>
              <a:ext uri="{FF2B5EF4-FFF2-40B4-BE49-F238E27FC236}">
                <a16:creationId xmlns:a16="http://schemas.microsoft.com/office/drawing/2014/main" id="{3696768C-C568-43BC-A54C-038E7693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406" y="523783"/>
            <a:ext cx="7395099" cy="584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222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CA42A4-260A-47D1-BE8D-4C30DE7DAB75}"/>
              </a:ext>
            </a:extLst>
          </p:cNvPr>
          <p:cNvSpPr/>
          <p:nvPr/>
        </p:nvSpPr>
        <p:spPr>
          <a:xfrm>
            <a:off x="82858" y="94513"/>
            <a:ext cx="9638189" cy="547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>
                <a:solidFill>
                  <a:srgbClr val="3A3A3A"/>
                </a:solidFill>
                <a:latin typeface="Work Sans"/>
              </a:rPr>
              <a:t>It is a Software Testing method that analyses the </a:t>
            </a:r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functionality of a software/application</a:t>
            </a:r>
            <a:r>
              <a:rPr lang="en-US" sz="3600" dirty="0">
                <a:solidFill>
                  <a:srgbClr val="3A3A3A"/>
                </a:solidFill>
                <a:latin typeface="Work Sans"/>
              </a:rPr>
              <a:t> without knowing much about the </a:t>
            </a:r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internal structure/design </a:t>
            </a:r>
            <a:r>
              <a:rPr lang="en-US" sz="3600" dirty="0">
                <a:solidFill>
                  <a:srgbClr val="3A3A3A"/>
                </a:solidFill>
                <a:latin typeface="Work Sans"/>
              </a:rPr>
              <a:t>of the application  that is being tested and compares the </a:t>
            </a:r>
            <a:r>
              <a:rPr lang="en-US" sz="3600" dirty="0">
                <a:solidFill>
                  <a:srgbClr val="FF0000"/>
                </a:solidFill>
                <a:latin typeface="Work Sans"/>
              </a:rPr>
              <a:t>input value with the output value.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4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6443CB-E9D3-411F-9D6F-BE0582A53150}"/>
              </a:ext>
            </a:extLst>
          </p:cNvPr>
          <p:cNvSpPr/>
          <p:nvPr/>
        </p:nvSpPr>
        <p:spPr>
          <a:xfrm>
            <a:off x="1148178" y="138902"/>
            <a:ext cx="83065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A3A3A"/>
                </a:solidFill>
                <a:latin typeface="Work Sans"/>
              </a:rPr>
              <a:t>This testing occurs throughout the software development and Testing Life Cycle </a:t>
            </a:r>
            <a:r>
              <a:rPr lang="en-US" sz="3200" dirty="0" err="1">
                <a:solidFill>
                  <a:srgbClr val="3A3A3A"/>
                </a:solidFill>
                <a:latin typeface="Work Sans"/>
              </a:rPr>
              <a:t>i.e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 in </a:t>
            </a:r>
          </a:p>
          <a:p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  <a:latin typeface="Work Sans"/>
              </a:rPr>
              <a:t>Unit,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Integration,</a:t>
            </a:r>
            <a:r>
              <a:rPr lang="en-US" sz="3200" dirty="0">
                <a:solidFill>
                  <a:srgbClr val="FF0000"/>
                </a:solidFill>
                <a:latin typeface="Work Sans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  <a:latin typeface="Work Sans"/>
              </a:rPr>
              <a:t>System,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Acceptance, and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  <a:latin typeface="Work Sans"/>
              </a:rPr>
              <a:t>Regression Testing stages.</a:t>
            </a:r>
          </a:p>
          <a:p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r>
              <a:rPr lang="en-US" sz="3200" dirty="0">
                <a:solidFill>
                  <a:srgbClr val="3A3A3A"/>
                </a:solidFill>
                <a:latin typeface="Work Sans"/>
              </a:rPr>
              <a:t>This can be both </a:t>
            </a:r>
            <a:r>
              <a:rPr lang="en-US" sz="3200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  <a:t>Functional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 or </a:t>
            </a:r>
            <a:r>
              <a:rPr lang="en-US" sz="3200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  <a:t>Non-Functional.</a:t>
            </a:r>
            <a:endParaRPr lang="en-US" sz="3200" b="0" i="0" dirty="0">
              <a:solidFill>
                <a:srgbClr val="3A3A3A"/>
              </a:solidFill>
              <a:effectLst/>
              <a:highlight>
                <a:srgbClr val="FFFF00"/>
              </a:highlight>
              <a:latin typeface="Work Sans"/>
            </a:endParaRPr>
          </a:p>
        </p:txBody>
      </p:sp>
      <p:pic>
        <p:nvPicPr>
          <p:cNvPr id="3" name="Picture 2" descr="black box testing forms">
            <a:extLst>
              <a:ext uri="{FF2B5EF4-FFF2-40B4-BE49-F238E27FC236}">
                <a16:creationId xmlns:a16="http://schemas.microsoft.com/office/drawing/2014/main" id="{AA0C675D-0A10-4B68-BB16-1CDAECA8A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161" y="1198485"/>
            <a:ext cx="4029075" cy="337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101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7B868-B71D-4B04-B04B-6CE5BB69517F}"/>
              </a:ext>
            </a:extLst>
          </p:cNvPr>
          <p:cNvSpPr/>
          <p:nvPr/>
        </p:nvSpPr>
        <p:spPr>
          <a:xfrm>
            <a:off x="295921" y="170869"/>
            <a:ext cx="90345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For Example</a:t>
            </a:r>
            <a:r>
              <a:rPr lang="en-US" sz="3200" u="sng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,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 when we test a Dropdown list, we click on it and verify that it expands and all the expected values are showing in the list.</a:t>
            </a:r>
          </a:p>
          <a:p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r>
              <a:rPr lang="en-US" sz="3200" dirty="0">
                <a:solidFill>
                  <a:srgbClr val="3A3A3A"/>
                </a:solidFill>
                <a:latin typeface="Work Sans"/>
              </a:rPr>
              <a:t>This is the </a:t>
            </a:r>
            <a:r>
              <a:rPr lang="en-US" sz="3200" b="1" dirty="0">
                <a:solidFill>
                  <a:srgbClr val="FF0000"/>
                </a:solidFill>
                <a:latin typeface="Work Sans"/>
              </a:rPr>
              <a:t>case of Functional aspect.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9BC6E3-AE78-4DE9-BE8F-0146D819D771}"/>
              </a:ext>
            </a:extLst>
          </p:cNvPr>
          <p:cNvSpPr/>
          <p:nvPr/>
        </p:nvSpPr>
        <p:spPr>
          <a:xfrm>
            <a:off x="615518" y="3247838"/>
            <a:ext cx="64422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Functional Testing are</a:t>
            </a:r>
            <a:r>
              <a:rPr lang="en-US" sz="3200" b="1" dirty="0">
                <a:solidFill>
                  <a:srgbClr val="3A3A3A"/>
                </a:solidFill>
                <a:latin typeface="Work Sans"/>
              </a:rPr>
              <a:t>:</a:t>
            </a:r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Smoke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Sanity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Integration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System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Regression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User Acceptance Testing</a:t>
            </a:r>
            <a:endParaRPr lang="en-US" sz="3200" b="0" i="0" dirty="0">
              <a:solidFill>
                <a:srgbClr val="3A3A3A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929471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0783B-C2CA-4922-AC39-B0FA5EBD0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9" y="405673"/>
            <a:ext cx="8167456" cy="59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5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CA6178-5862-4F87-928B-DCCD315FBA2F}"/>
              </a:ext>
            </a:extLst>
          </p:cNvPr>
          <p:cNvSpPr/>
          <p:nvPr/>
        </p:nvSpPr>
        <p:spPr>
          <a:xfrm>
            <a:off x="127247" y="3167979"/>
            <a:ext cx="8137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222222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Smoke testing verifies the entire system from end to end whereas Sanity Testing verifies only a particular component.</a:t>
            </a:r>
            <a:endParaRPr lang="en-IN" sz="3200" dirty="0">
              <a:highlight>
                <a:srgbClr val="FF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9D8046-8CF4-4D18-AF80-CD179A508667}"/>
              </a:ext>
            </a:extLst>
          </p:cNvPr>
          <p:cNvSpPr/>
          <p:nvPr/>
        </p:nvSpPr>
        <p:spPr>
          <a:xfrm>
            <a:off x="-319595" y="722034"/>
            <a:ext cx="94635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Smoke testing is a subset of acceptance testing whereas Sanity testing is a subset of Regression Testing.</a:t>
            </a:r>
            <a:endParaRPr lang="en-IN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F848E5-DDF5-430B-BE51-4425969A57B0}"/>
              </a:ext>
            </a:extLst>
          </p:cNvPr>
          <p:cNvSpPr/>
          <p:nvPr/>
        </p:nvSpPr>
        <p:spPr>
          <a:xfrm>
            <a:off x="251533" y="5238228"/>
            <a:ext cx="978023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Source Sans Pro" panose="020B0503030403020204" pitchFamily="34" charset="0"/>
              </a:rPr>
              <a:t>For instance,</a:t>
            </a:r>
            <a:r>
              <a:rPr lang="en-US" sz="3200" dirty="0">
                <a:solidFill>
                  <a:srgbClr val="222222"/>
                </a:solidFill>
                <a:latin typeface="Source Sans Pro" panose="020B0503030403020204" pitchFamily="34" charset="0"/>
              </a:rPr>
              <a:t> if your scientific calculator gives the result of 2 + 2 =5! Then, there is no point testing the advanced functionalities like sin 30 + cos 50.</a:t>
            </a:r>
          </a:p>
          <a:p>
            <a:b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69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F5B2BE-D617-47AB-B2A3-0A8EC3AF1C3D}"/>
              </a:ext>
            </a:extLst>
          </p:cNvPr>
          <p:cNvSpPr/>
          <p:nvPr/>
        </p:nvSpPr>
        <p:spPr>
          <a:xfrm>
            <a:off x="739806" y="83845"/>
            <a:ext cx="8777056" cy="6848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Programming techniques. </a:t>
            </a:r>
          </a:p>
          <a:p>
            <a:r>
              <a:rPr lang="en-US" sz="3200" dirty="0"/>
              <a:t>Good programming techniques : 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• Top-down design for complex problems 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• </a:t>
            </a:r>
            <a:r>
              <a:rPr lang="en-US" sz="3200" dirty="0">
                <a:highlight>
                  <a:srgbClr val="FFFF00"/>
                </a:highlight>
              </a:rPr>
              <a:t>Sequence, selection and iteration constructs</a:t>
            </a:r>
            <a:r>
              <a:rPr lang="en-US" sz="3200" dirty="0"/>
              <a:t> 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• Keeping local variables within procedures 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• </a:t>
            </a:r>
            <a:r>
              <a:rPr lang="en-US" sz="3200" dirty="0">
                <a:highlight>
                  <a:srgbClr val="FFFF00"/>
                </a:highlight>
              </a:rPr>
              <a:t>Proper  use of parameter passing</a:t>
            </a:r>
            <a:r>
              <a:rPr lang="en-US" sz="3200" dirty="0"/>
              <a:t> 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• Meaningful variable and procedure names 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• </a:t>
            </a:r>
            <a:r>
              <a:rPr lang="en-US" sz="3200" dirty="0">
                <a:highlight>
                  <a:srgbClr val="FFFF00"/>
                </a:highlight>
              </a:rPr>
              <a:t>Proper documentation</a:t>
            </a:r>
            <a:endParaRPr lang="en-IN" sz="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20296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90D3F7-30F0-4B54-A888-C69DC8BEE9B8}"/>
              </a:ext>
            </a:extLst>
          </p:cNvPr>
          <p:cNvSpPr/>
          <p:nvPr/>
        </p:nvSpPr>
        <p:spPr>
          <a:xfrm>
            <a:off x="381740" y="868623"/>
            <a:ext cx="102980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Consider an </a:t>
            </a:r>
            <a:r>
              <a:rPr lang="en-US" sz="3200" dirty="0" err="1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Eg.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 </a:t>
            </a:r>
          </a:p>
          <a:p>
            <a:r>
              <a:rPr lang="en-US" sz="3200" dirty="0">
                <a:solidFill>
                  <a:srgbClr val="3A3A3A"/>
                </a:solidFill>
                <a:latin typeface="Work Sans"/>
              </a:rPr>
              <a:t>when you made an  application and it goes live, it might result in critical or major issues like :</a:t>
            </a:r>
          </a:p>
          <a:p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FF0000"/>
                </a:solidFill>
                <a:latin typeface="Work Sans"/>
              </a:rPr>
              <a:t>when the load is increased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 on the application, it becomes too slow and takes a lot of time to open.</a:t>
            </a:r>
          </a:p>
          <a:p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FF0000"/>
                </a:solidFill>
                <a:latin typeface="Work Sans"/>
              </a:rPr>
              <a:t>Response time might increase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 or when the load is increased to an extent, the application might crash. </a:t>
            </a:r>
            <a:endParaRPr lang="en-US" sz="3200" b="0" i="0" dirty="0">
              <a:solidFill>
                <a:srgbClr val="3A3A3A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4171574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3D7BDA-5797-4B81-A1EC-1AA18C1D2C90}"/>
              </a:ext>
            </a:extLst>
          </p:cNvPr>
          <p:cNvSpPr/>
          <p:nvPr/>
        </p:nvSpPr>
        <p:spPr>
          <a:xfrm>
            <a:off x="713172" y="415862"/>
            <a:ext cx="7090299" cy="5186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Non-Functional Testing include:</a:t>
            </a:r>
            <a:endParaRPr lang="en-US" sz="3200" dirty="0">
              <a:solidFill>
                <a:srgbClr val="FF0000"/>
              </a:solidFill>
              <a:highlight>
                <a:srgbClr val="FFFF00"/>
              </a:highlight>
              <a:latin typeface="Work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Usability Testing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Load Testing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Performance Testing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Compatibility Testing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Stress Testing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Scalability Testing           </a:t>
            </a:r>
            <a:r>
              <a:rPr lang="en-US" sz="800" dirty="0">
                <a:solidFill>
                  <a:srgbClr val="FF0000"/>
                </a:solidFill>
                <a:latin typeface="Work Sans"/>
              </a:rPr>
              <a:t>9</a:t>
            </a:r>
            <a:r>
              <a:rPr lang="en-US" sz="800" baseline="30000" dirty="0">
                <a:solidFill>
                  <a:srgbClr val="FF0000"/>
                </a:solidFill>
                <a:latin typeface="Work Sans"/>
              </a:rPr>
              <a:t>th</a:t>
            </a:r>
            <a:r>
              <a:rPr lang="en-US" sz="800" dirty="0">
                <a:solidFill>
                  <a:srgbClr val="FF0000"/>
                </a:solidFill>
                <a:latin typeface="Work Sans"/>
              </a:rPr>
              <a:t> July A </a:t>
            </a:r>
            <a:r>
              <a:rPr lang="en-US" sz="800" dirty="0" err="1">
                <a:solidFill>
                  <a:srgbClr val="FF0000"/>
                </a:solidFill>
                <a:latin typeface="Work Sans"/>
              </a:rPr>
              <a:t>Div</a:t>
            </a:r>
            <a:endParaRPr lang="en-US" sz="800" b="0" i="0" dirty="0">
              <a:solidFill>
                <a:srgbClr val="FF0000"/>
              </a:solidFill>
              <a:effectLst/>
              <a:latin typeface="Work Sans"/>
            </a:endParaRPr>
          </a:p>
        </p:txBody>
      </p:sp>
      <p:pic>
        <p:nvPicPr>
          <p:cNvPr id="4" name="Picture 2" descr="black box testing forms">
            <a:extLst>
              <a:ext uri="{FF2B5EF4-FFF2-40B4-BE49-F238E27FC236}">
                <a16:creationId xmlns:a16="http://schemas.microsoft.com/office/drawing/2014/main" id="{F4DD983A-9B5C-438B-B644-C3BD12A19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933" y="1670620"/>
            <a:ext cx="402907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913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1908E7-D367-4593-8EAF-05CE9E61238E}"/>
              </a:ext>
            </a:extLst>
          </p:cNvPr>
          <p:cNvSpPr/>
          <p:nvPr/>
        </p:nvSpPr>
        <p:spPr>
          <a:xfrm>
            <a:off x="266328" y="664437"/>
            <a:ext cx="10369119" cy="5679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Black Box Testing Tools :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Black Box Testing tools are mainly </a:t>
            </a:r>
            <a:r>
              <a:rPr lang="en-US" sz="3200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  <a:t>record and playback tools.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 These tools are used for </a:t>
            </a:r>
            <a:r>
              <a:rPr lang="en-US" sz="3200" dirty="0">
                <a:solidFill>
                  <a:srgbClr val="FF0000"/>
                </a:solidFill>
                <a:latin typeface="Work Sans"/>
              </a:rPr>
              <a:t>Regression Testing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 to check whether new build has created any bug in previous working application functionality.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These record and playback tools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record test cases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 in the form of some scripts like  VB script, </a:t>
            </a:r>
            <a:r>
              <a:rPr lang="en-US" sz="3200" dirty="0" err="1">
                <a:solidFill>
                  <a:srgbClr val="3A3A3A"/>
                </a:solidFill>
                <a:latin typeface="Work Sans"/>
              </a:rPr>
              <a:t>Javascript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, Perl, etc.</a:t>
            </a:r>
            <a:endParaRPr lang="en-US" sz="3200" b="0" i="0" dirty="0">
              <a:solidFill>
                <a:srgbClr val="3A3A3A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172716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78AE80-4580-45EE-A0AC-43AFAC198087}"/>
              </a:ext>
            </a:extLst>
          </p:cNvPr>
          <p:cNvSpPr/>
          <p:nvPr/>
        </p:nvSpPr>
        <p:spPr>
          <a:xfrm>
            <a:off x="0" y="140615"/>
            <a:ext cx="9570128" cy="5908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Black Box Testing Techniques : </a:t>
            </a:r>
          </a:p>
          <a:p>
            <a:pPr>
              <a:lnSpc>
                <a:spcPct val="200000"/>
              </a:lnSpc>
            </a:pPr>
            <a:r>
              <a:rPr lang="en-US" sz="3600" dirty="0">
                <a:solidFill>
                  <a:srgbClr val="3A3A3A"/>
                </a:solidFill>
                <a:latin typeface="Work Sans"/>
              </a:rPr>
              <a:t>In order to systematically test a set of functions, it is necessary to design test cases. </a:t>
            </a:r>
          </a:p>
          <a:p>
            <a:pPr>
              <a:lnSpc>
                <a:spcPct val="200000"/>
              </a:lnSpc>
            </a:pPr>
            <a:r>
              <a:rPr lang="en-US" sz="3600" dirty="0">
                <a:solidFill>
                  <a:srgbClr val="3A3A3A"/>
                </a:solidFill>
                <a:latin typeface="Work Sans"/>
              </a:rPr>
              <a:t>Testers can create test cases from the </a:t>
            </a:r>
            <a:r>
              <a:rPr lang="en-US" sz="3600" dirty="0">
                <a:solidFill>
                  <a:srgbClr val="FF0000"/>
                </a:solidFill>
                <a:latin typeface="Work Sans"/>
              </a:rPr>
              <a:t>requirement specification</a:t>
            </a:r>
            <a:r>
              <a:rPr lang="en-US" sz="3600" dirty="0">
                <a:solidFill>
                  <a:srgbClr val="3A3A3A"/>
                </a:solidFill>
                <a:latin typeface="Work Sans"/>
              </a:rPr>
              <a:t> document using the following Black Box Testing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4247969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5246C0-6B90-491B-94D1-640B84EB01D6}"/>
              </a:ext>
            </a:extLst>
          </p:cNvPr>
          <p:cNvSpPr/>
          <p:nvPr/>
        </p:nvSpPr>
        <p:spPr>
          <a:xfrm>
            <a:off x="349188" y="0"/>
            <a:ext cx="6096000" cy="68486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Work Sans"/>
              </a:rPr>
              <a:t>Equivalence Partitioning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Work Sans"/>
              </a:rPr>
              <a:t>Boundary Value Analysis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Work Sans"/>
              </a:rPr>
              <a:t>Decision Table Testing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3A3A3A"/>
                </a:solidFill>
                <a:latin typeface="Work Sans"/>
              </a:rPr>
              <a:t>State Transition Testing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3A3A3A"/>
                </a:solidFill>
                <a:latin typeface="Work Sans"/>
              </a:rPr>
              <a:t>Error Guessing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Work Sans"/>
              </a:rPr>
              <a:t>Graph-Based Testing Methods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Work Sans"/>
              </a:rPr>
              <a:t>Comparison Testing</a:t>
            </a:r>
          </a:p>
        </p:txBody>
      </p:sp>
    </p:spTree>
    <p:extLst>
      <p:ext uri="{BB962C8B-B14F-4D97-AF65-F5344CB8AC3E}">
        <p14:creationId xmlns:p14="http://schemas.microsoft.com/office/powerpoint/2010/main" val="248514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A61C75-3981-4C9F-A34A-1BD18DEF0003}"/>
              </a:ext>
            </a:extLst>
          </p:cNvPr>
          <p:cNvSpPr/>
          <p:nvPr/>
        </p:nvSpPr>
        <p:spPr>
          <a:xfrm>
            <a:off x="0" y="192129"/>
            <a:ext cx="9215022" cy="635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  <a:latin typeface="Work Sans"/>
              </a:rPr>
              <a:t>#1) Equivalence Partitioning</a:t>
            </a:r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 In this technique, input values to the  application are divided into </a:t>
            </a:r>
            <a:r>
              <a:rPr lang="en-US" sz="3200" b="1" dirty="0">
                <a:solidFill>
                  <a:srgbClr val="FF0000"/>
                </a:solidFill>
                <a:latin typeface="Work Sans"/>
              </a:rPr>
              <a:t>different classes or groups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 based on its similarity in the outcome.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Hence, instead of using each and every input value we can now </a:t>
            </a:r>
            <a:r>
              <a:rPr lang="en-US" sz="3200" b="1" dirty="0">
                <a:solidFill>
                  <a:srgbClr val="FF0000"/>
                </a:solidFill>
                <a:latin typeface="Work Sans"/>
              </a:rPr>
              <a:t>use any one value from the group/class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 to test the outcome.                                             </a:t>
            </a:r>
            <a:endParaRPr lang="en-US" sz="800" b="0" i="0" dirty="0">
              <a:solidFill>
                <a:srgbClr val="FF0000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890677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9CBE89-A8B3-4B2B-BC58-7D98AF6E36A2}"/>
              </a:ext>
            </a:extLst>
          </p:cNvPr>
          <p:cNvSpPr/>
          <p:nvPr/>
        </p:nvSpPr>
        <p:spPr>
          <a:xfrm>
            <a:off x="375822" y="4906211"/>
            <a:ext cx="85462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A3A3A"/>
                </a:solidFill>
                <a:latin typeface="Work Sans"/>
              </a:rPr>
              <a:t>Thus reducing  the test cases to only 2 test cases based on the formed classes thereby covering all the possibilities. So, testing with any one value from each set of the class is sufficient to test the scenario.                                                             </a:t>
            </a:r>
          </a:p>
          <a:p>
            <a:r>
              <a:rPr lang="en-US" sz="2800" dirty="0">
                <a:solidFill>
                  <a:srgbClr val="3A3A3A"/>
                </a:solidFill>
                <a:latin typeface="Work Sans"/>
              </a:rPr>
              <a:t>                                                                                               </a:t>
            </a:r>
            <a:r>
              <a:rPr lang="en-US" sz="800" dirty="0" err="1">
                <a:solidFill>
                  <a:srgbClr val="3A3A3A"/>
                </a:solidFill>
                <a:latin typeface="Work Sans"/>
              </a:rPr>
              <a:t>Div</a:t>
            </a:r>
            <a:r>
              <a:rPr lang="en-US" sz="800" dirty="0">
                <a:solidFill>
                  <a:srgbClr val="3A3A3A"/>
                </a:solidFill>
                <a:latin typeface="Work Sans"/>
              </a:rPr>
              <a:t> A 11</a:t>
            </a:r>
            <a:r>
              <a:rPr lang="en-US" sz="800" baseline="30000" dirty="0">
                <a:solidFill>
                  <a:srgbClr val="3A3A3A"/>
                </a:solidFill>
                <a:latin typeface="Work Sans"/>
              </a:rPr>
              <a:t>th</a:t>
            </a:r>
            <a:r>
              <a:rPr lang="en-US" sz="800" dirty="0">
                <a:solidFill>
                  <a:srgbClr val="3A3A3A"/>
                </a:solidFill>
                <a:latin typeface="Work Sans"/>
              </a:rPr>
              <a:t> July</a:t>
            </a:r>
            <a:endParaRPr lang="en-IN" sz="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67F319-80CD-4696-86F9-CC41553E9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547487"/>
              </p:ext>
            </p:extLst>
          </p:nvPr>
        </p:nvGraphicFramePr>
        <p:xfrm>
          <a:off x="621437" y="564996"/>
          <a:ext cx="7128768" cy="3208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4990">
                  <a:extLst>
                    <a:ext uri="{9D8B030D-6E8A-4147-A177-3AD203B41FA5}">
                      <a16:colId xmlns:a16="http://schemas.microsoft.com/office/drawing/2014/main" val="1274945047"/>
                    </a:ext>
                  </a:extLst>
                </a:gridCol>
                <a:gridCol w="1618609">
                  <a:extLst>
                    <a:ext uri="{9D8B030D-6E8A-4147-A177-3AD203B41FA5}">
                      <a16:colId xmlns:a16="http://schemas.microsoft.com/office/drawing/2014/main" val="3881625145"/>
                    </a:ext>
                  </a:extLst>
                </a:gridCol>
                <a:gridCol w="1147950">
                  <a:extLst>
                    <a:ext uri="{9D8B030D-6E8A-4147-A177-3AD203B41FA5}">
                      <a16:colId xmlns:a16="http://schemas.microsoft.com/office/drawing/2014/main" val="2318824182"/>
                    </a:ext>
                  </a:extLst>
                </a:gridCol>
                <a:gridCol w="734688">
                  <a:extLst>
                    <a:ext uri="{9D8B030D-6E8A-4147-A177-3AD203B41FA5}">
                      <a16:colId xmlns:a16="http://schemas.microsoft.com/office/drawing/2014/main" val="1617036419"/>
                    </a:ext>
                  </a:extLst>
                </a:gridCol>
                <a:gridCol w="734688">
                  <a:extLst>
                    <a:ext uri="{9D8B030D-6E8A-4147-A177-3AD203B41FA5}">
                      <a16:colId xmlns:a16="http://schemas.microsoft.com/office/drawing/2014/main" val="1919982027"/>
                    </a:ext>
                  </a:extLst>
                </a:gridCol>
                <a:gridCol w="1767843">
                  <a:extLst>
                    <a:ext uri="{9D8B030D-6E8A-4147-A177-3AD203B41FA5}">
                      <a16:colId xmlns:a16="http://schemas.microsoft.com/office/drawing/2014/main" val="2185164677"/>
                    </a:ext>
                  </a:extLst>
                </a:gridCol>
              </a:tblGrid>
              <a:tr h="46482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Equivalence class Partitioning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2560877"/>
                  </a:ext>
                </a:extLst>
              </a:tr>
              <a:tr h="4343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2600" u="none" strike="noStrike" dirty="0">
                          <a:effectLst/>
                        </a:rPr>
                        <a:t>Attendance :</a:t>
                      </a:r>
                      <a:endParaRPr lang="en-IN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Enter Value</a:t>
                      </a:r>
                      <a:endParaRPr lang="en-IN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* Accept values between 0 to 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124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600" u="none" strike="noStrike">
                          <a:effectLst/>
                        </a:rPr>
                        <a:t> </a:t>
                      </a:r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600" u="none" strike="noStrike">
                          <a:effectLst/>
                        </a:rPr>
                        <a:t> </a:t>
                      </a:r>
                      <a:endParaRPr lang="en-IN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8248166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IN" sz="26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EQUIVALENCE CLASS PARTITIONING</a:t>
                      </a:r>
                      <a:endParaRPr lang="en-IN" sz="26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056327"/>
                  </a:ext>
                </a:extLst>
              </a:tr>
              <a:tr h="883920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IN" sz="2600" u="none" strike="noStrike" dirty="0">
                          <a:effectLst/>
                        </a:rPr>
                        <a:t>DEBARRED IN EXAM</a:t>
                      </a:r>
                      <a:endParaRPr lang="en-IN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 dirty="0">
                          <a:effectLst/>
                        </a:rPr>
                        <a:t>ALLOWED TO APPEAR IN EXAM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6787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2600" u="none" strike="noStrike" dirty="0">
                          <a:effectLst/>
                        </a:rPr>
                        <a:t>&lt; 40</a:t>
                      </a:r>
                      <a:endParaRPr lang="en-IN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2600" u="none" strike="noStrike" dirty="0">
                          <a:effectLst/>
                        </a:rPr>
                        <a:t>40-100</a:t>
                      </a:r>
                      <a:endParaRPr lang="en-IN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384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7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A91B8A-57A7-4275-9E38-8C656B505E8C}"/>
              </a:ext>
            </a:extLst>
          </p:cNvPr>
          <p:cNvSpPr/>
          <p:nvPr/>
        </p:nvSpPr>
        <p:spPr>
          <a:xfrm>
            <a:off x="127246" y="135319"/>
            <a:ext cx="833317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  <a:latin typeface="Work Sans"/>
              </a:rPr>
              <a:t>#2) Boundary Value Analysis</a:t>
            </a:r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r>
              <a:rPr lang="en-US" sz="3200" dirty="0">
                <a:solidFill>
                  <a:srgbClr val="3A3A3A"/>
                </a:solidFill>
                <a:latin typeface="Work Sans"/>
              </a:rPr>
              <a:t>In this technique we focus on the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values at boundaries 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as it is found that many applications have an issues on the boundaries.</a:t>
            </a:r>
          </a:p>
          <a:p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r>
              <a:rPr lang="en-US" sz="3200" dirty="0">
                <a:solidFill>
                  <a:srgbClr val="3A3A3A"/>
                </a:solidFill>
                <a:latin typeface="Work Sans"/>
              </a:rPr>
              <a:t>Boundary means the values near the limit where the </a:t>
            </a:r>
            <a:r>
              <a:rPr lang="en-US" sz="3200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  <a:t>behavior of the system changes. </a:t>
            </a:r>
          </a:p>
          <a:p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r>
              <a:rPr lang="en-US" sz="3200" dirty="0">
                <a:solidFill>
                  <a:srgbClr val="3A3A3A"/>
                </a:solidFill>
                <a:latin typeface="Work Sans"/>
              </a:rPr>
              <a:t>In boundary value analysis </a:t>
            </a:r>
            <a:r>
              <a:rPr lang="en-US" sz="3200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  <a:t>both the valid inputs and invalid inputs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 are being tested to verify the issues.</a:t>
            </a:r>
            <a:endParaRPr lang="en-US" sz="3200" b="0" i="0" dirty="0">
              <a:solidFill>
                <a:srgbClr val="3A3A3A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447971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oundary Value Analysis">
            <a:extLst>
              <a:ext uri="{FF2B5EF4-FFF2-40B4-BE49-F238E27FC236}">
                <a16:creationId xmlns:a16="http://schemas.microsoft.com/office/drawing/2014/main" id="{1157BD2C-1EE7-4EA1-9BDB-33765C4E0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186" y="0"/>
            <a:ext cx="7164279" cy="448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4C184F-0F78-4F93-89F4-D9C332C6AA44}"/>
              </a:ext>
            </a:extLst>
          </p:cNvPr>
          <p:cNvSpPr/>
          <p:nvPr/>
        </p:nvSpPr>
        <p:spPr>
          <a:xfrm>
            <a:off x="329953" y="4950599"/>
            <a:ext cx="66922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A3A3A"/>
                </a:solidFill>
                <a:latin typeface="Work Sans"/>
              </a:rPr>
              <a:t>If we want to test a field where values from 1 to 100 should be accepted then we choose the boundary values: </a:t>
            </a:r>
          </a:p>
          <a:p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0, 1, 2, 99, 100, and 101.</a:t>
            </a:r>
            <a:endParaRPr lang="en-IN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93572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BB9518-6CC1-45AD-96D0-B90D03F2F324}"/>
              </a:ext>
            </a:extLst>
          </p:cNvPr>
          <p:cNvSpPr/>
          <p:nvPr/>
        </p:nvSpPr>
        <p:spPr>
          <a:xfrm>
            <a:off x="106532" y="161914"/>
            <a:ext cx="882440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  <a:latin typeface="Work Sans"/>
              </a:rPr>
              <a:t>#3) Decision Table Testing</a:t>
            </a:r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r>
              <a:rPr lang="en-US" sz="3200" dirty="0">
                <a:solidFill>
                  <a:srgbClr val="3A3A3A"/>
                </a:solidFill>
                <a:latin typeface="Work Sans"/>
              </a:rPr>
              <a:t> wherever there are logical relationships like:</a:t>
            </a:r>
          </a:p>
          <a:p>
            <a:r>
              <a:rPr lang="en-US" sz="3200" i="1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  <a:t>If</a:t>
            </a:r>
            <a:br>
              <a:rPr lang="en-US" sz="3200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</a:br>
            <a:r>
              <a:rPr lang="en-US" sz="3200" i="1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  <a:t>{</a:t>
            </a:r>
            <a:br>
              <a:rPr lang="en-US" sz="3200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</a:br>
            <a:r>
              <a:rPr lang="en-US" sz="3200" i="1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  <a:t>(Condition = True)</a:t>
            </a:r>
            <a:br>
              <a:rPr lang="en-US" sz="3200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</a:br>
            <a:r>
              <a:rPr lang="en-US" sz="3200" i="1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  <a:t>then action1 ;</a:t>
            </a:r>
            <a:br>
              <a:rPr lang="en-US" sz="3200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</a:br>
            <a:r>
              <a:rPr lang="en-US" sz="3200" i="1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  <a:t>}</a:t>
            </a:r>
            <a:br>
              <a:rPr lang="en-US" sz="3200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</a:br>
            <a:r>
              <a:rPr lang="en-US" sz="3200" i="1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  <a:t>else action2; /*(condition = False)*/</a:t>
            </a:r>
          </a:p>
          <a:p>
            <a:endParaRPr lang="en-US" sz="3200" dirty="0">
              <a:solidFill>
                <a:srgbClr val="3A3A3A"/>
              </a:solidFill>
              <a:highlight>
                <a:srgbClr val="FFFF00"/>
              </a:highlight>
              <a:latin typeface="Work Sans"/>
            </a:endParaRPr>
          </a:p>
          <a:p>
            <a:r>
              <a:rPr lang="en-US" sz="3200" dirty="0">
                <a:solidFill>
                  <a:srgbClr val="3A3A3A"/>
                </a:solidFill>
                <a:latin typeface="Work Sans"/>
              </a:rPr>
              <a:t>Then a tester will identify two outputs (action1 and action2) for two conditions (True and False). So based on the </a:t>
            </a:r>
            <a:r>
              <a:rPr lang="en-US" sz="3200" dirty="0">
                <a:solidFill>
                  <a:srgbClr val="FF0000"/>
                </a:solidFill>
                <a:latin typeface="Work Sans"/>
              </a:rPr>
              <a:t>probable scenarios a Decision table 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is made  to prepare a set of test cases.</a:t>
            </a:r>
            <a:endParaRPr lang="en-US" sz="3200" b="0" i="0" dirty="0">
              <a:solidFill>
                <a:srgbClr val="3A3A3A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99964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A8D6C15-2755-4A66-86F3-EE792A972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123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A38F03-0EB4-4C86-A09F-35A2404B01AC}"/>
              </a:ext>
            </a:extLst>
          </p:cNvPr>
          <p:cNvSpPr/>
          <p:nvPr/>
        </p:nvSpPr>
        <p:spPr>
          <a:xfrm>
            <a:off x="153879" y="126480"/>
            <a:ext cx="778275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33333"/>
                </a:solidFill>
                <a:latin typeface="Georgia" panose="02040502050405020303" pitchFamily="18" charset="0"/>
              </a:rPr>
              <a:t>A decision table’s property of dealing with large number of combinations of input with varied responses is useful  in the field of software testing.</a:t>
            </a:r>
            <a:endParaRPr lang="en-IN" sz="3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DAE21D-6F93-439E-B0A9-5CF2DDA34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129733"/>
              </p:ext>
            </p:extLst>
          </p:nvPr>
        </p:nvGraphicFramePr>
        <p:xfrm>
          <a:off x="403333" y="2858888"/>
          <a:ext cx="8316621" cy="35408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3661">
                  <a:extLst>
                    <a:ext uri="{9D8B030D-6E8A-4147-A177-3AD203B41FA5}">
                      <a16:colId xmlns:a16="http://schemas.microsoft.com/office/drawing/2014/main" val="1116559867"/>
                    </a:ext>
                  </a:extLst>
                </a:gridCol>
                <a:gridCol w="1482571">
                  <a:extLst>
                    <a:ext uri="{9D8B030D-6E8A-4147-A177-3AD203B41FA5}">
                      <a16:colId xmlns:a16="http://schemas.microsoft.com/office/drawing/2014/main" val="3316597019"/>
                    </a:ext>
                  </a:extLst>
                </a:gridCol>
                <a:gridCol w="1460730">
                  <a:extLst>
                    <a:ext uri="{9D8B030D-6E8A-4147-A177-3AD203B41FA5}">
                      <a16:colId xmlns:a16="http://schemas.microsoft.com/office/drawing/2014/main" val="432627654"/>
                    </a:ext>
                  </a:extLst>
                </a:gridCol>
                <a:gridCol w="1639659">
                  <a:extLst>
                    <a:ext uri="{9D8B030D-6E8A-4147-A177-3AD203B41FA5}">
                      <a16:colId xmlns:a16="http://schemas.microsoft.com/office/drawing/2014/main" val="2845598729"/>
                    </a:ext>
                  </a:extLst>
                </a:gridCol>
              </a:tblGrid>
              <a:tr h="1150094">
                <a:tc>
                  <a:txBody>
                    <a:bodyPr/>
                    <a:lstStyle/>
                    <a:p>
                      <a:pPr algn="l" fontAlgn="b"/>
                      <a:r>
                        <a:rPr lang="en-IN" sz="37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Input condition</a:t>
                      </a:r>
                      <a:endParaRPr lang="en-IN" sz="3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0142" marR="10142" marT="10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7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Value 1</a:t>
                      </a:r>
                      <a:endParaRPr lang="en-IN" sz="3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0142" marR="10142" marT="10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7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Value 2</a:t>
                      </a:r>
                      <a:endParaRPr lang="en-IN" sz="3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0142" marR="10142" marT="10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7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Value 3</a:t>
                      </a:r>
                      <a:endParaRPr lang="en-IN" sz="3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0142" marR="10142" marT="10142" marB="0" anchor="b"/>
                </a:tc>
                <a:extLst>
                  <a:ext uri="{0D108BD9-81ED-4DB2-BD59-A6C34878D82A}">
                    <a16:rowId xmlns:a16="http://schemas.microsoft.com/office/drawing/2014/main" val="3192833558"/>
                  </a:ext>
                </a:extLst>
              </a:tr>
              <a:tr h="618675">
                <a:tc>
                  <a:txBody>
                    <a:bodyPr/>
                    <a:lstStyle/>
                    <a:p>
                      <a:pPr algn="l" fontAlgn="b"/>
                      <a:r>
                        <a:rPr lang="en-IN" sz="37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TRAINS FROM</a:t>
                      </a:r>
                      <a:endParaRPr lang="en-IN" sz="3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0142" marR="10142" marT="10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700" u="none" strike="noStrike">
                          <a:effectLst/>
                        </a:rPr>
                        <a:t>F</a:t>
                      </a:r>
                      <a:endParaRPr lang="en-IN" sz="3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2" marR="10142" marT="10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700" u="none" strike="noStrike">
                          <a:effectLst/>
                        </a:rPr>
                        <a:t>T</a:t>
                      </a:r>
                      <a:endParaRPr lang="en-IN" sz="3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2" marR="10142" marT="10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700" u="none" strike="noStrike">
                          <a:effectLst/>
                        </a:rPr>
                        <a:t>T</a:t>
                      </a:r>
                      <a:endParaRPr lang="en-IN" sz="3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2" marR="10142" marT="10142" marB="0" anchor="b"/>
                </a:tc>
                <a:extLst>
                  <a:ext uri="{0D108BD9-81ED-4DB2-BD59-A6C34878D82A}">
                    <a16:rowId xmlns:a16="http://schemas.microsoft.com/office/drawing/2014/main" val="3865665132"/>
                  </a:ext>
                </a:extLst>
              </a:tr>
              <a:tr h="618675">
                <a:tc>
                  <a:txBody>
                    <a:bodyPr/>
                    <a:lstStyle/>
                    <a:p>
                      <a:pPr algn="l" fontAlgn="b"/>
                      <a:r>
                        <a:rPr lang="en-IN" sz="37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TRAINS TO</a:t>
                      </a:r>
                      <a:endParaRPr lang="en-IN" sz="3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0142" marR="10142" marT="10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700" u="none" strike="noStrike">
                          <a:effectLst/>
                        </a:rPr>
                        <a:t>T</a:t>
                      </a:r>
                      <a:endParaRPr lang="en-IN" sz="3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2" marR="10142" marT="10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700" u="none" strike="noStrike">
                          <a:effectLst/>
                        </a:rPr>
                        <a:t>F</a:t>
                      </a:r>
                      <a:endParaRPr lang="en-IN" sz="3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2" marR="10142" marT="10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700" u="none" strike="noStrike">
                          <a:effectLst/>
                        </a:rPr>
                        <a:t>T</a:t>
                      </a:r>
                      <a:endParaRPr lang="en-IN" sz="3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2" marR="10142" marT="10142" marB="0" anchor="b"/>
                </a:tc>
                <a:extLst>
                  <a:ext uri="{0D108BD9-81ED-4DB2-BD59-A6C34878D82A}">
                    <a16:rowId xmlns:a16="http://schemas.microsoft.com/office/drawing/2014/main" val="2221743643"/>
                  </a:ext>
                </a:extLst>
              </a:tr>
              <a:tr h="1153447">
                <a:tc>
                  <a:txBody>
                    <a:bodyPr/>
                    <a:lstStyle/>
                    <a:p>
                      <a:pPr algn="l" fontAlgn="b"/>
                      <a:r>
                        <a:rPr lang="en-US" sz="3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IN" sz="37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ooking</a:t>
                      </a:r>
                      <a:r>
                        <a:rPr lang="en-IN" sz="3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activated</a:t>
                      </a:r>
                    </a:p>
                  </a:txBody>
                  <a:tcPr marL="10142" marR="10142" marT="10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700" u="none" strike="noStrike" dirty="0">
                          <a:effectLst/>
                        </a:rPr>
                        <a:t>F</a:t>
                      </a:r>
                      <a:endParaRPr lang="en-IN" sz="3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2" marR="10142" marT="10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700" u="none" strike="noStrike" dirty="0">
                          <a:effectLst/>
                        </a:rPr>
                        <a:t>F</a:t>
                      </a:r>
                      <a:endParaRPr lang="en-IN" sz="3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2" marR="10142" marT="101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700" u="none" strike="noStrike" dirty="0">
                          <a:effectLst/>
                        </a:rPr>
                        <a:t>T</a:t>
                      </a:r>
                      <a:endParaRPr lang="en-IN" sz="3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2" marR="10142" marT="10142" marB="0" anchor="b"/>
                </a:tc>
                <a:extLst>
                  <a:ext uri="{0D108BD9-81ED-4DB2-BD59-A6C34878D82A}">
                    <a16:rowId xmlns:a16="http://schemas.microsoft.com/office/drawing/2014/main" val="1770757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7085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FD897C-D2C6-4D44-9912-1C8267002F08}"/>
              </a:ext>
            </a:extLst>
          </p:cNvPr>
          <p:cNvSpPr/>
          <p:nvPr/>
        </p:nvSpPr>
        <p:spPr>
          <a:xfrm>
            <a:off x="153880" y="172621"/>
            <a:ext cx="84663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  <a:latin typeface="Work Sans"/>
              </a:rPr>
              <a:t>#4) State Transition Testing</a:t>
            </a:r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r>
              <a:rPr lang="en-US" sz="3200" dirty="0">
                <a:solidFill>
                  <a:srgbClr val="3A3A3A"/>
                </a:solidFill>
                <a:latin typeface="Work Sans"/>
              </a:rPr>
              <a:t>State Transition Testing is a technique that is used to test the </a:t>
            </a:r>
            <a:r>
              <a:rPr lang="en-US" sz="3200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  <a:t>different states of the system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 under test. </a:t>
            </a:r>
          </a:p>
          <a:p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r>
              <a:rPr lang="en-US" sz="3200" dirty="0">
                <a:solidFill>
                  <a:srgbClr val="3A3A3A"/>
                </a:solidFill>
                <a:latin typeface="Work Sans"/>
              </a:rPr>
              <a:t>The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state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 of the system changes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depending upon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 the conditions or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events.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 </a:t>
            </a:r>
          </a:p>
          <a:p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pPr algn="ctr"/>
            <a:r>
              <a:rPr lang="en-US" sz="3200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  <a:t>The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events</a:t>
            </a:r>
            <a:r>
              <a:rPr lang="en-US" sz="3200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  <a:t> trigger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states</a:t>
            </a:r>
            <a:r>
              <a:rPr lang="en-US" sz="3200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  <a:t> which become </a:t>
            </a:r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scenarios</a:t>
            </a:r>
            <a:r>
              <a:rPr lang="en-US" sz="3200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  <a:t> and a tester needs to test them.</a:t>
            </a:r>
            <a:endParaRPr lang="en-US" sz="3200" b="0" i="0" dirty="0">
              <a:solidFill>
                <a:srgbClr val="3A3A3A"/>
              </a:solidFill>
              <a:effectLst/>
              <a:highlight>
                <a:srgbClr val="FFFF00"/>
              </a:highlight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934243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tate Transition Testing 1">
            <a:extLst>
              <a:ext uri="{FF2B5EF4-FFF2-40B4-BE49-F238E27FC236}">
                <a16:creationId xmlns:a16="http://schemas.microsoft.com/office/drawing/2014/main" id="{D4F2A0D9-1945-421B-BA4A-36C757123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11" y="194854"/>
            <a:ext cx="7172140" cy="360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6D4783-BBEB-4086-9C5A-8B14617C6744}"/>
              </a:ext>
            </a:extLst>
          </p:cNvPr>
          <p:cNvSpPr/>
          <p:nvPr/>
        </p:nvSpPr>
        <p:spPr>
          <a:xfrm>
            <a:off x="82858" y="3799643"/>
            <a:ext cx="985125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FF6600"/>
                </a:solidFill>
                <a:latin typeface="Work Sans"/>
              </a:rPr>
              <a:t>To explain it with an example:</a:t>
            </a:r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r>
              <a:rPr lang="en-US" sz="2800" dirty="0">
                <a:solidFill>
                  <a:srgbClr val="3A3A3A"/>
                </a:solidFill>
                <a:latin typeface="Work Sans"/>
              </a:rPr>
              <a:t>You visit an ATM and withdraw Rs. 1000. You get your cash. Now you run out of balance and make exactly the same request of withdrawing Rs.1000. </a:t>
            </a:r>
          </a:p>
          <a:p>
            <a:r>
              <a:rPr lang="en-US" sz="2800" dirty="0">
                <a:solidFill>
                  <a:srgbClr val="3A3A3A"/>
                </a:solidFill>
                <a:latin typeface="Work Sans"/>
              </a:rPr>
              <a:t>This time ATM refuses to give you the money because of insufficient balance. So, 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here the </a:t>
            </a:r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transition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, which caused the </a:t>
            </a:r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change in state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 is the earlier withdrawal</a:t>
            </a:r>
            <a:endParaRPr lang="en-US" sz="2800" b="0" i="0" dirty="0">
              <a:solidFill>
                <a:srgbClr val="FF0000"/>
              </a:solidFill>
              <a:effectLst/>
              <a:highlight>
                <a:srgbClr val="FFFF00"/>
              </a:highlight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78644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tate Transition Testing">
            <a:extLst>
              <a:ext uri="{FF2B5EF4-FFF2-40B4-BE49-F238E27FC236}">
                <a16:creationId xmlns:a16="http://schemas.microsoft.com/office/drawing/2014/main" id="{6699460C-9D0D-486B-9F6A-D333F2DF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3" y="470517"/>
            <a:ext cx="8276255" cy="522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2175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ED9AFD-12E9-4D4A-8E11-B3060B1883A7}"/>
              </a:ext>
            </a:extLst>
          </p:cNvPr>
          <p:cNvSpPr/>
          <p:nvPr/>
        </p:nvSpPr>
        <p:spPr>
          <a:xfrm>
            <a:off x="124287" y="121108"/>
            <a:ext cx="890430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A3A3A"/>
                </a:solidFill>
                <a:latin typeface="Work Sans"/>
              </a:rPr>
              <a:t>State Transition testing can be implemented  in the following situations:</a:t>
            </a:r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When the application under test is a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real-time system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 with different states and transitions encompassed.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When the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application is dependent 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upon the event/values/conditions of the past.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When the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sequence of events 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needs to be tested.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When the application needs to be tested against a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finite set of input values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.                                        </a:t>
            </a:r>
            <a:endParaRPr lang="en-US" sz="800" b="0" i="0" dirty="0">
              <a:solidFill>
                <a:srgbClr val="FF0000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42093167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A79B6A-37A0-48D1-97CE-F8424879D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897262"/>
              </p:ext>
            </p:extLst>
          </p:nvPr>
        </p:nvGraphicFramePr>
        <p:xfrm>
          <a:off x="469530" y="467360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765902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1499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Test Case</a:t>
                      </a:r>
                      <a:endParaRPr lang="en-IN" sz="28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Start State</a:t>
                      </a:r>
                      <a:endParaRPr lang="en-IN" sz="28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96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Input</a:t>
                      </a:r>
                      <a:endParaRPr lang="en-IN" sz="28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17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Output</a:t>
                      </a:r>
                      <a:endParaRPr lang="en-IN" sz="28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Finish state</a:t>
                      </a:r>
                      <a:endParaRPr lang="en-IN" sz="28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2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5705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2FC08E9-6606-43B8-A4B7-8849253A327B}"/>
              </a:ext>
            </a:extLst>
          </p:cNvPr>
          <p:cNvSpPr/>
          <p:nvPr/>
        </p:nvSpPr>
        <p:spPr>
          <a:xfrm>
            <a:off x="384698" y="4110763"/>
            <a:ext cx="84752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Identify the initial states and their final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For each initial state, find out the input condition and the output result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Mark each set as a separate test case.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rgbClr val="3A3A3A"/>
                </a:solidFill>
                <a:effectLst/>
                <a:latin typeface="Work Sans"/>
              </a:rPr>
              <a:t>Eg</a:t>
            </a:r>
            <a:r>
              <a:rPr lang="en-US" sz="3200" b="0" i="0" dirty="0">
                <a:solidFill>
                  <a:srgbClr val="3A3A3A"/>
                </a:solidFill>
                <a:effectLst/>
                <a:latin typeface="Work Sans"/>
              </a:rPr>
              <a:t>: From Student state to student state</a:t>
            </a:r>
          </a:p>
        </p:txBody>
      </p:sp>
    </p:spTree>
    <p:extLst>
      <p:ext uri="{BB962C8B-B14F-4D97-AF65-F5344CB8AC3E}">
        <p14:creationId xmlns:p14="http://schemas.microsoft.com/office/powerpoint/2010/main" val="10925564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te Transition Testing 5">
            <a:extLst>
              <a:ext uri="{FF2B5EF4-FFF2-40B4-BE49-F238E27FC236}">
                <a16:creationId xmlns:a16="http://schemas.microsoft.com/office/drawing/2014/main" id="{CC0D5B30-265A-4DF3-8538-889181977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87086"/>
            <a:ext cx="8194766" cy="426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p3">
            <a:extLst>
              <a:ext uri="{FF2B5EF4-FFF2-40B4-BE49-F238E27FC236}">
                <a16:creationId xmlns:a16="http://schemas.microsoft.com/office/drawing/2014/main" id="{D090CABF-FAF7-4DDC-A795-8F10FAE1C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54" y="4685212"/>
            <a:ext cx="7233149" cy="17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791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F5BAA5E-1B82-413D-8226-66AA9A552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91612"/>
              </p:ext>
            </p:extLst>
          </p:nvPr>
        </p:nvGraphicFramePr>
        <p:xfrm>
          <a:off x="1506583" y="1558834"/>
          <a:ext cx="8969827" cy="4038849"/>
        </p:xfrm>
        <a:graphic>
          <a:graphicData uri="http://schemas.openxmlformats.org/drawingml/2006/table">
            <a:tbl>
              <a:tblPr/>
              <a:tblGrid>
                <a:gridCol w="3834749">
                  <a:extLst>
                    <a:ext uri="{9D8B030D-6E8A-4147-A177-3AD203B41FA5}">
                      <a16:colId xmlns:a16="http://schemas.microsoft.com/office/drawing/2014/main" val="1321498017"/>
                    </a:ext>
                  </a:extLst>
                </a:gridCol>
                <a:gridCol w="669338">
                  <a:extLst>
                    <a:ext uri="{9D8B030D-6E8A-4147-A177-3AD203B41FA5}">
                      <a16:colId xmlns:a16="http://schemas.microsoft.com/office/drawing/2014/main" val="2122298846"/>
                    </a:ext>
                  </a:extLst>
                </a:gridCol>
                <a:gridCol w="669338">
                  <a:extLst>
                    <a:ext uri="{9D8B030D-6E8A-4147-A177-3AD203B41FA5}">
                      <a16:colId xmlns:a16="http://schemas.microsoft.com/office/drawing/2014/main" val="209523087"/>
                    </a:ext>
                  </a:extLst>
                </a:gridCol>
                <a:gridCol w="669338">
                  <a:extLst>
                    <a:ext uri="{9D8B030D-6E8A-4147-A177-3AD203B41FA5}">
                      <a16:colId xmlns:a16="http://schemas.microsoft.com/office/drawing/2014/main" val="643268929"/>
                    </a:ext>
                  </a:extLst>
                </a:gridCol>
                <a:gridCol w="669338">
                  <a:extLst>
                    <a:ext uri="{9D8B030D-6E8A-4147-A177-3AD203B41FA5}">
                      <a16:colId xmlns:a16="http://schemas.microsoft.com/office/drawing/2014/main" val="3872562160"/>
                    </a:ext>
                  </a:extLst>
                </a:gridCol>
                <a:gridCol w="2457726">
                  <a:extLst>
                    <a:ext uri="{9D8B030D-6E8A-4147-A177-3AD203B41FA5}">
                      <a16:colId xmlns:a16="http://schemas.microsoft.com/office/drawing/2014/main" val="1031794368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Update SGPA  ----&gt;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21722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Grade status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Grade status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32193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&lt;------Alter CGPA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17833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Programming area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13986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44334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Update Knowledge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925451"/>
                  </a:ext>
                </a:extLst>
              </a:tr>
              <a:tr h="70366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Posting domain   ------&gt;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00224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 Domain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776239"/>
                  </a:ext>
                </a:extLst>
              </a:tr>
              <a:tr h="70366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&lt;-------Skill Enhancement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893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1288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B6FB76-C0F0-4650-BD0B-86F9FE586C70}"/>
              </a:ext>
            </a:extLst>
          </p:cNvPr>
          <p:cNvSpPr/>
          <p:nvPr/>
        </p:nvSpPr>
        <p:spPr>
          <a:xfrm>
            <a:off x="0" y="272029"/>
            <a:ext cx="902859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Advantages of State Transition testing</a:t>
            </a:r>
          </a:p>
          <a:p>
            <a:endParaRPr lang="en-US" sz="2800" dirty="0">
              <a:solidFill>
                <a:srgbClr val="FF0000"/>
              </a:solidFill>
              <a:highlight>
                <a:srgbClr val="FFFF00"/>
              </a:highlight>
              <a:latin typeface="Work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A3A3A"/>
                </a:solidFill>
                <a:latin typeface="Work Sans"/>
              </a:rPr>
              <a:t>In this technique, by using a </a:t>
            </a:r>
            <a:r>
              <a:rPr lang="en-US" sz="2800" dirty="0">
                <a:solidFill>
                  <a:srgbClr val="FF0000"/>
                </a:solidFill>
                <a:latin typeface="Work Sans"/>
              </a:rPr>
              <a:t>pictorial or tabular representation </a:t>
            </a:r>
            <a:r>
              <a:rPr lang="en-US" sz="2800" dirty="0">
                <a:solidFill>
                  <a:srgbClr val="3A3A3A"/>
                </a:solidFill>
                <a:latin typeface="Work Sans"/>
              </a:rPr>
              <a:t>of system behavior, the tester becomes familiar with the application design and  covers the design the tests effectively and efficiently.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A3A3A"/>
              </a:solidFill>
              <a:latin typeface="Work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A3A3A"/>
                </a:solidFill>
                <a:latin typeface="Work Sans"/>
              </a:rPr>
              <a:t>The </a:t>
            </a:r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unplanned or invalid states </a:t>
            </a:r>
            <a:r>
              <a:rPr lang="en-US" sz="2800" dirty="0">
                <a:solidFill>
                  <a:srgbClr val="3A3A3A"/>
                </a:solidFill>
                <a:latin typeface="Work Sans"/>
              </a:rPr>
              <a:t>of the system get also covered by using this technique.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A3A3A"/>
              </a:solidFill>
              <a:latin typeface="Work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A3A3A"/>
                </a:solidFill>
                <a:latin typeface="Work Sans"/>
              </a:rPr>
              <a:t>Using the State Transition diagram, it's </a:t>
            </a:r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easy to verify</a:t>
            </a:r>
            <a:r>
              <a:rPr lang="en-US" sz="2800" b="1" dirty="0">
                <a:solidFill>
                  <a:srgbClr val="FF0000"/>
                </a:solidFill>
                <a:latin typeface="Work Sans"/>
              </a:rPr>
              <a:t> </a:t>
            </a:r>
            <a:r>
              <a:rPr lang="en-US" sz="2800" dirty="0">
                <a:solidFill>
                  <a:srgbClr val="3A3A3A"/>
                </a:solidFill>
                <a:latin typeface="Work Sans"/>
              </a:rPr>
              <a:t>if all the conditions are covered.</a:t>
            </a:r>
            <a:endParaRPr lang="en-US" sz="2800" b="0" i="0" dirty="0">
              <a:solidFill>
                <a:srgbClr val="3A3A3A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8971920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01CC95-422D-44EB-863F-ADB4795412B9}"/>
              </a:ext>
            </a:extLst>
          </p:cNvPr>
          <p:cNvSpPr/>
          <p:nvPr/>
        </p:nvSpPr>
        <p:spPr>
          <a:xfrm>
            <a:off x="500109" y="433617"/>
            <a:ext cx="776500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lphaLcParenBoth"/>
            </a:pPr>
            <a:r>
              <a:rPr lang="en-US" sz="4000" dirty="0"/>
              <a:t>During functional testing, the tester checks only the __________________ of the software and will not check the actual code. </a:t>
            </a:r>
          </a:p>
          <a:p>
            <a:pPr marL="742950" indent="-742950">
              <a:buAutoNum type="alphaLcParenBoth"/>
            </a:pPr>
            <a:endParaRPr lang="en-US" sz="4000" dirty="0"/>
          </a:p>
          <a:p>
            <a:pPr marL="742950" indent="-742950">
              <a:buAutoNum type="alphaLcParenBoth"/>
            </a:pPr>
            <a:r>
              <a:rPr lang="en-US" sz="4000" dirty="0"/>
              <a:t>Static testing is performed to check the bugs in the software using the ____________ of the respective software.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2256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1EE89C-E785-4664-9334-A0D4350F0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12" y="990600"/>
            <a:ext cx="9340603" cy="52415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5E8A9E-7D96-46AF-AC04-D9440FDFF2AB}"/>
              </a:ext>
            </a:extLst>
          </p:cNvPr>
          <p:cNvSpPr/>
          <p:nvPr/>
        </p:nvSpPr>
        <p:spPr>
          <a:xfrm>
            <a:off x="620206" y="164211"/>
            <a:ext cx="109515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Classification of software requirements into s/w Quality factors</a:t>
            </a:r>
            <a:endParaRPr lang="en-IN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5759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785090-5CCD-433B-BE37-6DD86776885D}"/>
              </a:ext>
            </a:extLst>
          </p:cNvPr>
          <p:cNvSpPr/>
          <p:nvPr/>
        </p:nvSpPr>
        <p:spPr>
          <a:xfrm>
            <a:off x="668784" y="330667"/>
            <a:ext cx="64422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4000" dirty="0"/>
              <a:t>(c) ______________ testing is also called as glass box testing. </a:t>
            </a:r>
          </a:p>
          <a:p>
            <a:endParaRPr lang="en-US" sz="4000" dirty="0"/>
          </a:p>
          <a:p>
            <a:r>
              <a:rPr lang="en-US" sz="4000" dirty="0"/>
              <a:t>(d) Developing efficient______________ are very essential during testing.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8099058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1B6965-B1B5-4ED9-9424-ECF809BE8DA3}"/>
              </a:ext>
            </a:extLst>
          </p:cNvPr>
          <p:cNvSpPr/>
          <p:nvPr/>
        </p:nvSpPr>
        <p:spPr>
          <a:xfrm>
            <a:off x="331433" y="140576"/>
            <a:ext cx="10401670" cy="4386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Disadvantages of State Transition testing:</a:t>
            </a:r>
          </a:p>
          <a:p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This technique can’t be used for </a:t>
            </a:r>
            <a:r>
              <a:rPr lang="en-US" sz="3200" dirty="0">
                <a:solidFill>
                  <a:srgbClr val="FF0000"/>
                </a:solidFill>
                <a:latin typeface="Work Sans"/>
              </a:rPr>
              <a:t>nonfinite state systems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Defining all possible states for </a:t>
            </a:r>
            <a:r>
              <a:rPr lang="en-US" sz="3200" dirty="0">
                <a:solidFill>
                  <a:srgbClr val="FF0000"/>
                </a:solidFill>
                <a:latin typeface="Work Sans"/>
              </a:rPr>
              <a:t>large and complex systems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 is tedious and may not be possible all the times.</a:t>
            </a:r>
          </a:p>
        </p:txBody>
      </p:sp>
    </p:spTree>
    <p:extLst>
      <p:ext uri="{BB962C8B-B14F-4D97-AF65-F5344CB8AC3E}">
        <p14:creationId xmlns:p14="http://schemas.microsoft.com/office/powerpoint/2010/main" val="20326720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B711BA-7669-4AD8-ADE7-692306858041}"/>
              </a:ext>
            </a:extLst>
          </p:cNvPr>
          <p:cNvSpPr/>
          <p:nvPr/>
        </p:nvSpPr>
        <p:spPr>
          <a:xfrm>
            <a:off x="473475" y="135281"/>
            <a:ext cx="7809391" cy="340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Remark  : </a:t>
            </a:r>
          </a:p>
          <a:p>
            <a:pPr algn="just">
              <a:lnSpc>
                <a:spcPct val="200000"/>
              </a:lnSpc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State Transition testing is a helpful approach when different system transitions are required to be tested for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finite-state systems.</a:t>
            </a:r>
          </a:p>
        </p:txBody>
      </p:sp>
    </p:spTree>
    <p:extLst>
      <p:ext uri="{BB962C8B-B14F-4D97-AF65-F5344CB8AC3E}">
        <p14:creationId xmlns:p14="http://schemas.microsoft.com/office/powerpoint/2010/main" val="33628784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47DFE6-7DE0-4719-836D-2B776978DFAE}"/>
              </a:ext>
            </a:extLst>
          </p:cNvPr>
          <p:cNvSpPr/>
          <p:nvPr/>
        </p:nvSpPr>
        <p:spPr>
          <a:xfrm>
            <a:off x="261257" y="297155"/>
            <a:ext cx="8612777" cy="635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When not to use State Transition Testing?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solidFill>
                  <a:srgbClr val="3A3A3A"/>
                </a:solidFill>
                <a:latin typeface="Work Sans"/>
              </a:rPr>
              <a:t>U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nder the following situations: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When testing is not required for </a:t>
            </a:r>
            <a:r>
              <a:rPr lang="en-US" sz="3200" dirty="0">
                <a:solidFill>
                  <a:srgbClr val="FF0000"/>
                </a:solidFill>
                <a:latin typeface="Work Sans"/>
              </a:rPr>
              <a:t>sequential input combinations.  </a:t>
            </a:r>
            <a:r>
              <a:rPr lang="en-US" sz="3200" dirty="0" err="1">
                <a:solidFill>
                  <a:srgbClr val="FF0000"/>
                </a:solidFill>
                <a:latin typeface="Work Sans"/>
              </a:rPr>
              <a:t>Eg</a:t>
            </a:r>
            <a:r>
              <a:rPr lang="en-US" sz="3200" dirty="0">
                <a:solidFill>
                  <a:srgbClr val="FF0000"/>
                </a:solidFill>
                <a:latin typeface="Work Sans"/>
              </a:rPr>
              <a:t> ……………………………….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When </a:t>
            </a:r>
            <a:r>
              <a:rPr lang="en-US" sz="3200" dirty="0">
                <a:solidFill>
                  <a:srgbClr val="FF0000"/>
                </a:solidFill>
                <a:latin typeface="Work Sans"/>
              </a:rPr>
              <a:t>different functionalities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 of the application are required to be tested (more like Exploratory testing).</a:t>
            </a:r>
            <a:endParaRPr lang="en-US" sz="3200" b="0" i="0" dirty="0">
              <a:solidFill>
                <a:srgbClr val="3A3A3A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6877387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D0D44F-4D9C-4124-B136-4D3BF4D92E53}"/>
              </a:ext>
            </a:extLst>
          </p:cNvPr>
          <p:cNvSpPr/>
          <p:nvPr/>
        </p:nvSpPr>
        <p:spPr>
          <a:xfrm>
            <a:off x="60960" y="85304"/>
            <a:ext cx="9387840" cy="4386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  <a:latin typeface="Work Sans"/>
              </a:rPr>
              <a:t>#</a:t>
            </a:r>
            <a:r>
              <a:rPr lang="en-US" sz="3200" dirty="0">
                <a:solidFill>
                  <a:srgbClr val="FF6600"/>
                </a:solidFill>
                <a:highlight>
                  <a:srgbClr val="FFFF00"/>
                </a:highlight>
                <a:latin typeface="Work Sans"/>
              </a:rPr>
              <a:t>5) Error Guessing:</a:t>
            </a:r>
            <a:endParaRPr lang="en-US" sz="3200" dirty="0">
              <a:solidFill>
                <a:srgbClr val="3A3A3A"/>
              </a:solidFill>
              <a:highlight>
                <a:srgbClr val="FFFF00"/>
              </a:highlight>
              <a:latin typeface="Work Sans"/>
            </a:endParaRP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An example of Experience-Based Testing.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In this technique, the tester can use  experience about the application behavior and functionalities to guess the error-prone areas. </a:t>
            </a:r>
          </a:p>
        </p:txBody>
      </p:sp>
    </p:spTree>
    <p:extLst>
      <p:ext uri="{BB962C8B-B14F-4D97-AF65-F5344CB8AC3E}">
        <p14:creationId xmlns:p14="http://schemas.microsoft.com/office/powerpoint/2010/main" val="32851514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A3D7DF-F414-4A84-84F8-A92085CE0A47}"/>
              </a:ext>
            </a:extLst>
          </p:cNvPr>
          <p:cNvSpPr/>
          <p:nvPr/>
        </p:nvSpPr>
        <p:spPr>
          <a:xfrm>
            <a:off x="148044" y="115112"/>
            <a:ext cx="8386355" cy="5925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A3A3A"/>
                </a:solidFill>
                <a:latin typeface="Work Sans"/>
              </a:rPr>
              <a:t>Few common mistakes that  developers usually forget to handle:</a:t>
            </a:r>
            <a:br>
              <a:rPr lang="en-US" sz="3200" b="1" dirty="0">
                <a:solidFill>
                  <a:srgbClr val="3A3A3A"/>
                </a:solidFill>
                <a:latin typeface="Work Sans"/>
              </a:rPr>
            </a:br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Work Sans"/>
              </a:rPr>
              <a:t>Divide by zero.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Work Sans"/>
              </a:rPr>
              <a:t>Handling null values in text fields.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Accepting the Submit button without any value.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Work Sans"/>
              </a:rPr>
              <a:t>File upload without attachment.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File upload with less than or more than the limit size.</a:t>
            </a:r>
          </a:p>
        </p:txBody>
      </p:sp>
    </p:spTree>
    <p:extLst>
      <p:ext uri="{BB962C8B-B14F-4D97-AF65-F5344CB8AC3E}">
        <p14:creationId xmlns:p14="http://schemas.microsoft.com/office/powerpoint/2010/main" val="22088778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014E1B-83BA-4376-BED5-F6ED2E23A18E}"/>
              </a:ext>
            </a:extLst>
          </p:cNvPr>
          <p:cNvSpPr/>
          <p:nvPr/>
        </p:nvSpPr>
        <p:spPr>
          <a:xfrm>
            <a:off x="365759" y="-105116"/>
            <a:ext cx="8699863" cy="586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FF6600"/>
                </a:solidFill>
                <a:latin typeface="Work Sans"/>
              </a:rPr>
              <a:t>#6) Graph-Based Testing Methods</a:t>
            </a:r>
            <a:endParaRPr lang="en-US" sz="3200" dirty="0">
              <a:solidFill>
                <a:srgbClr val="3A3A3A"/>
              </a:solidFill>
              <a:latin typeface="Work Sans"/>
            </a:endParaRP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Each and every application is a build-up of some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Work Sans"/>
              </a:rPr>
              <a:t>objects.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 All such objects are identified and the graph is prepared. From this object graph, each </a:t>
            </a:r>
            <a:r>
              <a:rPr lang="en-US" sz="3200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  <a:t>object relationship is identified 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and test cases are written accordingly to discover the errors.</a:t>
            </a:r>
            <a:endParaRPr lang="en-US" sz="3200" b="0" i="0" dirty="0">
              <a:solidFill>
                <a:srgbClr val="3A3A3A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0986603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F0E121-5AC7-45B9-BF7F-0293B24B79AC}"/>
              </a:ext>
            </a:extLst>
          </p:cNvPr>
          <p:cNvSpPr/>
          <p:nvPr/>
        </p:nvSpPr>
        <p:spPr>
          <a:xfrm>
            <a:off x="235131" y="269860"/>
            <a:ext cx="8708571" cy="5369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Graph Based Testing </a:t>
            </a:r>
            <a:r>
              <a:rPr lang="en-US" sz="32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:</a:t>
            </a:r>
            <a:endParaRPr lang="en-US" sz="3200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32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i</a:t>
            </a:r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. It provides a framework for </a:t>
            </a:r>
            <a:r>
              <a:rPr lang="en-US" sz="3200" dirty="0">
                <a:solidFill>
                  <a:srgbClr val="FF0000"/>
                </a:solidFill>
                <a:latin typeface="Source Sans Pro" panose="020B0503030403020204" pitchFamily="34" charset="0"/>
              </a:rPr>
              <a:t>model based testing</a:t>
            </a:r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ii. Black-box methods based on the nature of the relationships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(links)</a:t>
            </a:r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 among the program objects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(nodes)</a:t>
            </a:r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, test cases are designed to traverse the entire graph.                                                                      </a:t>
            </a:r>
            <a:endParaRPr lang="en-US" sz="800" dirty="0">
              <a:solidFill>
                <a:srgbClr val="FF000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7397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353A30-F2E8-495D-AF87-0791254A621F}"/>
              </a:ext>
            </a:extLst>
          </p:cNvPr>
          <p:cNvSpPr/>
          <p:nvPr/>
        </p:nvSpPr>
        <p:spPr>
          <a:xfrm>
            <a:off x="461553" y="0"/>
            <a:ext cx="7776756" cy="7093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iii.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Transaction flow testing</a:t>
            </a:r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 –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latin typeface="Source Sans Pro" panose="020B0503030403020204" pitchFamily="34" charset="0"/>
              </a:rPr>
              <a:t>Nodes</a:t>
            </a:r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 represent steps in  transaction and </a:t>
            </a:r>
            <a:r>
              <a:rPr lang="en-US" sz="3200" dirty="0">
                <a:solidFill>
                  <a:srgbClr val="FF0000"/>
                </a:solidFill>
                <a:latin typeface="Source Sans Pro" panose="020B0503030403020204" pitchFamily="34" charset="0"/>
              </a:rPr>
              <a:t>links</a:t>
            </a:r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 represent </a:t>
            </a:r>
            <a:r>
              <a:rPr lang="en-US" sz="3200" u="sng" dirty="0">
                <a:solidFill>
                  <a:srgbClr val="FF0000"/>
                </a:solidFill>
                <a:latin typeface="Source Sans Pro" panose="020B0503030403020204" pitchFamily="34" charset="0"/>
              </a:rPr>
              <a:t>logical connections</a:t>
            </a:r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 between steps that need to be validated.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iv. </a:t>
            </a:r>
            <a:r>
              <a:rPr lang="en-US" sz="3200" dirty="0">
                <a:solidFill>
                  <a:srgbClr val="333333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Finite state modeling </a:t>
            </a:r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– </a:t>
            </a:r>
            <a:r>
              <a:rPr lang="en-US" sz="3200" dirty="0">
                <a:solidFill>
                  <a:srgbClr val="FF0000"/>
                </a:solidFill>
                <a:latin typeface="Source Sans Pro" panose="020B0503030403020204" pitchFamily="34" charset="0"/>
              </a:rPr>
              <a:t>Nodes</a:t>
            </a:r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 represent user observable states of the software and </a:t>
            </a:r>
            <a:r>
              <a:rPr lang="en-US" sz="3200" dirty="0">
                <a:solidFill>
                  <a:srgbClr val="FF0000"/>
                </a:solidFill>
                <a:latin typeface="Source Sans Pro" panose="020B0503030403020204" pitchFamily="34" charset="0"/>
              </a:rPr>
              <a:t>links</a:t>
            </a:r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 represent </a:t>
            </a:r>
            <a:r>
              <a:rPr lang="en-US" sz="3200" i="1" u="sng" dirty="0">
                <a:solidFill>
                  <a:srgbClr val="FF0000"/>
                </a:solidFill>
                <a:latin typeface="Source Sans Pro" panose="020B0503030403020204" pitchFamily="34" charset="0"/>
              </a:rPr>
              <a:t>transitions</a:t>
            </a:r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 between states.</a:t>
            </a:r>
          </a:p>
          <a:p>
            <a:pPr>
              <a:lnSpc>
                <a:spcPct val="200000"/>
              </a:lnSpc>
            </a:pPr>
            <a:endParaRPr lang="en-US" sz="3200" dirty="0">
              <a:solidFill>
                <a:srgbClr val="333333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2181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EF1388-0EF6-4D79-9FD0-3EE30C710239}"/>
              </a:ext>
            </a:extLst>
          </p:cNvPr>
          <p:cNvSpPr/>
          <p:nvPr/>
        </p:nvSpPr>
        <p:spPr>
          <a:xfrm>
            <a:off x="0" y="132529"/>
            <a:ext cx="8882743" cy="6170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v.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Data flow modeling </a:t>
            </a:r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–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Source Sans Pro" panose="020B0503030403020204" pitchFamily="34" charset="0"/>
              </a:rPr>
              <a:t>nodes</a:t>
            </a:r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 are data objects and </a:t>
            </a:r>
            <a:r>
              <a:rPr lang="en-US" sz="3200" dirty="0">
                <a:solidFill>
                  <a:srgbClr val="FF0000"/>
                </a:solidFill>
                <a:latin typeface="Source Sans Pro" panose="020B0503030403020204" pitchFamily="34" charset="0"/>
              </a:rPr>
              <a:t>links</a:t>
            </a:r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 are </a:t>
            </a:r>
            <a:r>
              <a:rPr lang="en-US" sz="3200" u="sng" dirty="0">
                <a:solidFill>
                  <a:srgbClr val="FF0000"/>
                </a:solidFill>
                <a:latin typeface="Source Sans Pro" panose="020B0503030403020204" pitchFamily="34" charset="0"/>
              </a:rPr>
              <a:t>transformations</a:t>
            </a:r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 from one data object to another.</a:t>
            </a:r>
          </a:p>
          <a:p>
            <a:endParaRPr lang="en-US" sz="3200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endParaRPr lang="en-US" sz="3200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vi.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Timing modeling –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latin typeface="Source Sans Pro" panose="020B0503030403020204" pitchFamily="34" charset="0"/>
              </a:rPr>
              <a:t>nodes</a:t>
            </a:r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 are program objects and </a:t>
            </a:r>
            <a:r>
              <a:rPr lang="en-US" sz="3200" dirty="0">
                <a:solidFill>
                  <a:srgbClr val="FF0000"/>
                </a:solidFill>
                <a:latin typeface="Source Sans Pro" panose="020B0503030403020204" pitchFamily="34" charset="0"/>
              </a:rPr>
              <a:t>links</a:t>
            </a:r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 are sequential connections between these objects, </a:t>
            </a:r>
            <a:r>
              <a:rPr lang="en-US" sz="3200" u="sng" dirty="0">
                <a:solidFill>
                  <a:srgbClr val="FF0000"/>
                </a:solidFill>
                <a:latin typeface="Source Sans Pro" panose="020B0503030403020204" pitchFamily="34" charset="0"/>
              </a:rPr>
              <a:t>link weights</a:t>
            </a:r>
            <a:r>
              <a:rPr lang="en-US" sz="3200" dirty="0">
                <a:solidFill>
                  <a:srgbClr val="333333"/>
                </a:solidFill>
                <a:latin typeface="Source Sans Pro" panose="020B0503030403020204" pitchFamily="34" charset="0"/>
              </a:rPr>
              <a:t> are required during execution times.   </a:t>
            </a:r>
            <a:endParaRPr lang="en-US" sz="900" dirty="0">
              <a:solidFill>
                <a:srgbClr val="FF000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4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BB64F-C642-405F-9E1E-63517628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65" y="935761"/>
            <a:ext cx="7286210" cy="51809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5E1E39-D29B-4816-A2BA-77C98146B7A2}"/>
              </a:ext>
            </a:extLst>
          </p:cNvPr>
          <p:cNvSpPr txBox="1"/>
          <p:nvPr/>
        </p:nvSpPr>
        <p:spPr>
          <a:xfrm>
            <a:off x="6167536" y="1477248"/>
            <a:ext cx="6724341" cy="3903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Degree to which: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Fault free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Intended function with required precision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Keeping to its capacity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Controlling unauthorized access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Output interpretation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530265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8118CD10-CF7C-4908-B968-19700AEC9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25" y="2451462"/>
            <a:ext cx="7480118" cy="41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D172F1-3B7F-4E38-995A-45BBBBE34D43}"/>
              </a:ext>
            </a:extLst>
          </p:cNvPr>
          <p:cNvSpPr/>
          <p:nvPr/>
        </p:nvSpPr>
        <p:spPr>
          <a:xfrm>
            <a:off x="322217" y="380052"/>
            <a:ext cx="75503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Source Sans Pro" panose="020B0503030403020204" pitchFamily="34" charset="0"/>
              </a:rPr>
              <a:t>Test data is derived so that  test paths can be executed.</a:t>
            </a:r>
            <a:endParaRPr lang="en-US" sz="3200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Example: Leave Application </a:t>
            </a:r>
            <a:endParaRPr lang="en-US" sz="3200" b="0" i="0" dirty="0">
              <a:solidFill>
                <a:srgbClr val="FF0000"/>
              </a:solidFill>
              <a:effectLst/>
              <a:highlight>
                <a:srgbClr val="FFFF00"/>
              </a:highlight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001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99FBA9-8A64-4C05-89E0-29F2A5D36656}"/>
              </a:ext>
            </a:extLst>
          </p:cNvPr>
          <p:cNvSpPr/>
          <p:nvPr/>
        </p:nvSpPr>
        <p:spPr>
          <a:xfrm>
            <a:off x="322217" y="250260"/>
            <a:ext cx="7315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  <a:latin typeface="Work Sans"/>
              </a:rPr>
              <a:t>#7) </a:t>
            </a:r>
            <a:r>
              <a:rPr lang="en-US" sz="3200" dirty="0">
                <a:solidFill>
                  <a:srgbClr val="FF6600"/>
                </a:solidFill>
                <a:highlight>
                  <a:srgbClr val="FFFF00"/>
                </a:highlight>
                <a:latin typeface="Work Sans"/>
              </a:rPr>
              <a:t>Comparison Testing</a:t>
            </a:r>
            <a:endParaRPr lang="en-US" sz="3200" dirty="0">
              <a:solidFill>
                <a:srgbClr val="3A3A3A"/>
              </a:solidFill>
              <a:highlight>
                <a:srgbClr val="FFFF00"/>
              </a:highlight>
              <a:latin typeface="Work Sans"/>
            </a:endParaRPr>
          </a:p>
          <a:p>
            <a:r>
              <a:rPr lang="en-US" sz="3200" dirty="0">
                <a:solidFill>
                  <a:srgbClr val="3A3A3A"/>
                </a:solidFill>
                <a:latin typeface="Work Sans"/>
              </a:rPr>
              <a:t>Different independent versions of the same software are used to compare to each other for testing in this method.</a:t>
            </a:r>
            <a:endParaRPr lang="en-US" sz="3200" b="0" i="0" dirty="0">
              <a:solidFill>
                <a:srgbClr val="3A3A3A"/>
              </a:solidFill>
              <a:effectLst/>
              <a:latin typeface="Work Sans"/>
            </a:endParaRPr>
          </a:p>
        </p:txBody>
      </p:sp>
      <p:pic>
        <p:nvPicPr>
          <p:cNvPr id="1026" name="Picture 2" descr="Comparison Testing Flow">
            <a:extLst>
              <a:ext uri="{FF2B5EF4-FFF2-40B4-BE49-F238E27FC236}">
                <a16:creationId xmlns:a16="http://schemas.microsoft.com/office/drawing/2014/main" id="{6F033029-16EF-44FF-BF32-B9E88C26E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77" y="2508205"/>
            <a:ext cx="7172053" cy="409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7991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3E0B63-5A0B-4E8D-88BE-8A267B997BAF}"/>
              </a:ext>
            </a:extLst>
          </p:cNvPr>
          <p:cNvSpPr/>
          <p:nvPr/>
        </p:nvSpPr>
        <p:spPr>
          <a:xfrm>
            <a:off x="409303" y="210907"/>
            <a:ext cx="8360228" cy="5925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What </a:t>
            </a:r>
            <a:r>
              <a:rPr lang="en-US" sz="3200" dirty="0">
                <a:solidFill>
                  <a:srgbClr val="FF0000"/>
                </a:solidFill>
                <a:latin typeface="Work Sans"/>
              </a:rPr>
              <a:t>kind of comparison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 we do , depends on the object of testing. </a:t>
            </a:r>
            <a:r>
              <a:rPr lang="en-US" sz="3200" b="1" dirty="0">
                <a:solidFill>
                  <a:srgbClr val="3A3A3A"/>
                </a:solidFill>
                <a:latin typeface="Work Sans"/>
              </a:rPr>
              <a:t>For example,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 the object of testing could be: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Work Sans"/>
              </a:rPr>
              <a:t>A web application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Work Sans"/>
              </a:rPr>
              <a:t>ERP application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Work Sans"/>
              </a:rPr>
              <a:t>CRM application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Work Sans"/>
              </a:rPr>
              <a:t>A module of an application requiring validation of data after completion of a transaction </a:t>
            </a:r>
            <a:endParaRPr lang="en-US" sz="3200" b="0" i="0" dirty="0">
              <a:solidFill>
                <a:srgbClr val="FF0000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8964586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CE9098-6BD0-4612-BE36-557A4A81C779}"/>
              </a:ext>
            </a:extLst>
          </p:cNvPr>
          <p:cNvSpPr/>
          <p:nvPr/>
        </p:nvSpPr>
        <p:spPr>
          <a:xfrm>
            <a:off x="252549" y="444363"/>
            <a:ext cx="7776754" cy="5186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  <a:t>For Example</a:t>
            </a:r>
            <a:r>
              <a:rPr lang="en-US" sz="3200" b="1" i="1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  <a:t>,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 the following features can be considered for comparison with other software products.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3A3A3A"/>
                </a:solidFill>
                <a:latin typeface="Work Sans"/>
              </a:rPr>
              <a:t>#1)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 Price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3A3A3A"/>
                </a:solidFill>
                <a:latin typeface="Work Sans"/>
              </a:rPr>
              <a:t>#2)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 Performance of application</a:t>
            </a:r>
          </a:p>
          <a:p>
            <a:pPr>
              <a:lnSpc>
                <a:spcPct val="150000"/>
              </a:lnSpc>
            </a:pPr>
            <a:r>
              <a:rPr lang="en-US" sz="3200" b="1" u="sng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  <a:t>Example:</a:t>
            </a:r>
            <a:r>
              <a:rPr lang="en-US" sz="3200" u="sng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  <a:t> </a:t>
            </a:r>
            <a:r>
              <a:rPr lang="en-US" sz="3200" dirty="0">
                <a:solidFill>
                  <a:srgbClr val="3A3A3A"/>
                </a:solidFill>
                <a:highlight>
                  <a:srgbClr val="FFFF00"/>
                </a:highlight>
                <a:latin typeface="Work Sans"/>
              </a:rPr>
              <a:t>Response time, network load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3A3A3A"/>
                </a:solidFill>
                <a:latin typeface="Work Sans"/>
              </a:rPr>
              <a:t>#3)</a:t>
            </a:r>
            <a:r>
              <a:rPr lang="en-US" sz="3200" dirty="0">
                <a:solidFill>
                  <a:srgbClr val="3A3A3A"/>
                </a:solidFill>
                <a:latin typeface="Work Sans"/>
              </a:rPr>
              <a:t> User Interface (look and feel, ease of use)</a:t>
            </a:r>
            <a:endParaRPr lang="en-US" sz="3200" b="0" i="0" dirty="0">
              <a:solidFill>
                <a:srgbClr val="3A3A3A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6332901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A1C06B-B5FB-4DEF-AC88-C9005D840EDF}"/>
              </a:ext>
            </a:extLst>
          </p:cNvPr>
          <p:cNvSpPr/>
          <p:nvPr/>
        </p:nvSpPr>
        <p:spPr>
          <a:xfrm>
            <a:off x="248574" y="197346"/>
            <a:ext cx="9117367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highlight>
                  <a:srgbClr val="FFFF00"/>
                </a:highlight>
              </a:rPr>
              <a:t>Given below is a java statement code.  Write test cases that bring</a:t>
            </a:r>
          </a:p>
          <a:p>
            <a:r>
              <a:rPr lang="en-IN" sz="2400" dirty="0">
                <a:solidFill>
                  <a:srgbClr val="FF0000"/>
                </a:solidFill>
                <a:highlight>
                  <a:srgbClr val="FFFF00"/>
                </a:highlight>
              </a:rPr>
              <a:t>out the mistakes of the code: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</a:t>
            </a:r>
            <a:r>
              <a:rPr lang="en-IN" sz="2000" dirty="0"/>
              <a:t>class </a:t>
            </a:r>
            <a:r>
              <a:rPr lang="en-IN" sz="2000" dirty="0" err="1"/>
              <a:t>TestProg</a:t>
            </a:r>
            <a:r>
              <a:rPr lang="en-IN" sz="2000" dirty="0"/>
              <a:t> {</a:t>
            </a:r>
          </a:p>
          <a:p>
            <a:r>
              <a:rPr lang="en-IN" sz="2000" dirty="0"/>
              <a:t> public static void main(String[ ] </a:t>
            </a:r>
            <a:r>
              <a:rPr lang="en-IN" sz="2000" dirty="0" err="1"/>
              <a:t>args</a:t>
            </a:r>
            <a:r>
              <a:rPr lang="en-IN" sz="2000" dirty="0"/>
              <a:t>)</a:t>
            </a:r>
          </a:p>
          <a:p>
            <a:r>
              <a:rPr lang="en-IN" sz="2000" dirty="0"/>
              <a:t> {</a:t>
            </a:r>
          </a:p>
          <a:p>
            <a:r>
              <a:rPr lang="en-IN" sz="2000" dirty="0"/>
              <a:t> int mark = 76;</a:t>
            </a:r>
          </a:p>
          <a:p>
            <a:r>
              <a:rPr lang="en-IN" sz="2000" dirty="0"/>
              <a:t> char grade;</a:t>
            </a:r>
          </a:p>
          <a:p>
            <a:r>
              <a:rPr lang="en-IN" sz="2000" dirty="0"/>
              <a:t> if (mark &gt;= 90) {</a:t>
            </a:r>
          </a:p>
          <a:p>
            <a:r>
              <a:rPr lang="en-IN" sz="2000" dirty="0"/>
              <a:t> grade = 'A';</a:t>
            </a:r>
          </a:p>
          <a:p>
            <a:r>
              <a:rPr lang="en-IN" sz="2000" dirty="0"/>
              <a:t> } else if (mark &gt;= 80) {</a:t>
            </a:r>
          </a:p>
          <a:p>
            <a:r>
              <a:rPr lang="en-IN" sz="2000" dirty="0"/>
              <a:t> grade = 'B';</a:t>
            </a:r>
          </a:p>
          <a:p>
            <a:r>
              <a:rPr lang="en-IN" sz="2000" dirty="0"/>
              <a:t> } else if (mark &gt;= 70) {</a:t>
            </a:r>
          </a:p>
          <a:p>
            <a:r>
              <a:rPr lang="en-IN" sz="2000" dirty="0"/>
              <a:t> grade = 'C';</a:t>
            </a:r>
          </a:p>
          <a:p>
            <a:r>
              <a:rPr lang="en-IN" sz="2000" dirty="0"/>
              <a:t> } else if (mark &gt;= 60) {</a:t>
            </a:r>
          </a:p>
          <a:p>
            <a:r>
              <a:rPr lang="en-IN" sz="2000" dirty="0"/>
              <a:t> grade = 'D';</a:t>
            </a:r>
          </a:p>
          <a:p>
            <a:r>
              <a:rPr lang="en-IN" sz="2000" dirty="0"/>
              <a:t> } else {</a:t>
            </a:r>
          </a:p>
          <a:p>
            <a:r>
              <a:rPr lang="en-IN" sz="2000" dirty="0"/>
              <a:t> grade = 'F';</a:t>
            </a:r>
          </a:p>
          <a:p>
            <a:r>
              <a:rPr lang="en-IN" sz="2000" dirty="0"/>
              <a:t> }</a:t>
            </a:r>
          </a:p>
          <a:p>
            <a:r>
              <a:rPr lang="en-IN" sz="2000" dirty="0"/>
              <a:t> </a:t>
            </a:r>
            <a:r>
              <a:rPr lang="en-IN" sz="2000" dirty="0" err="1"/>
              <a:t>System.out.println</a:t>
            </a:r>
            <a:r>
              <a:rPr lang="en-IN" sz="2000" dirty="0"/>
              <a:t>("Your Grade is:" + grade);</a:t>
            </a:r>
          </a:p>
          <a:p>
            <a:r>
              <a:rPr lang="en-IN" sz="2000" dirty="0"/>
              <a:t> }</a:t>
            </a:r>
          </a:p>
          <a:p>
            <a:r>
              <a:rPr lang="en-IN" sz="20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490589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29D160-7EBA-49D2-9F06-1290F5026EE0}"/>
              </a:ext>
            </a:extLst>
          </p:cNvPr>
          <p:cNvSpPr txBox="1"/>
          <p:nvPr/>
        </p:nvSpPr>
        <p:spPr>
          <a:xfrm>
            <a:off x="212860" y="95794"/>
            <a:ext cx="11904990" cy="5925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Examination Questions on this topic: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Q.1) Which are  the seven techniques  applied during Black box testing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implementation.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Q.2) Compare Equivalence class testing with Boundary value testing 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methodology.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Q.3) Differentiate between State transition testing &amp; Decision table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testing techniques.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Q.4) Explain through example Comparison testing .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24296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9AA055-FC1D-44FC-A6E8-4A71568EEBD1}"/>
              </a:ext>
            </a:extLst>
          </p:cNvPr>
          <p:cNvSpPr/>
          <p:nvPr/>
        </p:nvSpPr>
        <p:spPr>
          <a:xfrm>
            <a:off x="182879" y="-98958"/>
            <a:ext cx="9196251" cy="6664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Q.5 )What is graph based testing and where it is used.</a:t>
            </a:r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Q.6) Explain the important features of Black box testing techniques. And write its advantages &amp; disadvantages.</a:t>
            </a:r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Q.7 )Compare Black box methodology with White box techniques.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****************************************</a:t>
            </a:r>
            <a:endParaRPr lang="en-IN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70835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A366D1-2FC5-43FB-B964-02CC6E4E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87" y="587914"/>
            <a:ext cx="11079332" cy="5234746"/>
          </a:xfrm>
          <a:prstGeom prst="rect">
            <a:avLst/>
          </a:prstGeom>
          <a:solidFill>
            <a:srgbClr val="FF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ree Serif"/>
              </a:rPr>
              <a:t>Black Box Testing Disadvantages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Every object or process, impacts  efficiency as well as working  </a:t>
            </a:r>
            <a:r>
              <a:rPr lang="en-US" altLang="en-US" sz="3200" dirty="0">
                <a:solidFill>
                  <a:srgbClr val="333333"/>
                </a:solidFill>
                <a:latin typeface="Georgia" panose="02040502050405020303" pitchFamily="18" charset="0"/>
              </a:rPr>
              <a:t>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f the model.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en-US" sz="3200" dirty="0">
                <a:solidFill>
                  <a:srgbClr val="333333"/>
                </a:solidFill>
                <a:latin typeface="Georgia" panose="02040502050405020303" pitchFamily="18" charset="0"/>
              </a:rPr>
              <a:t>So,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there are few drawbacks attached to black box testing, which hinder thorough testing of the software and prohibit it from working exponentially.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/>
              <a:t>____________________________________________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Working with a huge Sample space of test inputs can be exhaustive and put a drain on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Bree Serif"/>
            </a:endParaRPr>
          </a:p>
        </p:txBody>
      </p:sp>
    </p:spTree>
    <p:extLst>
      <p:ext uri="{BB962C8B-B14F-4D97-AF65-F5344CB8AC3E}">
        <p14:creationId xmlns:p14="http://schemas.microsoft.com/office/powerpoint/2010/main" val="7800507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0B5DDF-1BBE-4BD3-9BB3-BAC24B7A00B1}"/>
              </a:ext>
            </a:extLst>
          </p:cNvPr>
          <p:cNvSpPr/>
          <p:nvPr/>
        </p:nvSpPr>
        <p:spPr>
          <a:xfrm>
            <a:off x="121920" y="0"/>
            <a:ext cx="9718766" cy="5419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333333"/>
                </a:solidFill>
                <a:latin typeface="Georgia" panose="02040502050405020303" pitchFamily="18" charset="0"/>
              </a:rPr>
              <a:t>It tests only a </a:t>
            </a:r>
            <a:r>
              <a:rPr lang="en-US" altLang="en-US" sz="3200" dirty="0">
                <a:solidFill>
                  <a:srgbClr val="333333"/>
                </a:solidFill>
                <a:highlight>
                  <a:srgbClr val="FFFF00"/>
                </a:highlight>
                <a:latin typeface="Georgia" panose="02040502050405020303" pitchFamily="18" charset="0"/>
              </a:rPr>
              <a:t>small portion of the</a:t>
            </a:r>
            <a:r>
              <a:rPr lang="en-US" altLang="en-US" sz="3200" dirty="0">
                <a:solidFill>
                  <a:srgbClr val="333333"/>
                </a:solidFill>
                <a:latin typeface="Georgia" panose="02040502050405020303" pitchFamily="18" charset="0"/>
              </a:rPr>
              <a:t>  software, as testing the software thoroughly can be time consuming.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32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32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333333"/>
                </a:solidFill>
                <a:latin typeface="Georgia" panose="02040502050405020303" pitchFamily="18" charset="0"/>
              </a:rPr>
              <a:t>Tests in black-box testing can be </a:t>
            </a:r>
            <a:r>
              <a:rPr lang="en-US" altLang="en-US" sz="3200" dirty="0">
                <a:solidFill>
                  <a:srgbClr val="FF0000"/>
                </a:solidFill>
                <a:highlight>
                  <a:srgbClr val="FFFF00"/>
                </a:highlight>
                <a:latin typeface="Georgia" panose="02040502050405020303" pitchFamily="18" charset="0"/>
              </a:rPr>
              <a:t>termed redundant</a:t>
            </a:r>
            <a:r>
              <a:rPr lang="en-US" altLang="en-US" sz="3200" dirty="0">
                <a:solidFill>
                  <a:srgbClr val="333333"/>
                </a:solidFill>
                <a:latin typeface="Georgia" panose="02040502050405020303" pitchFamily="18" charset="0"/>
              </a:rPr>
              <a:t> if they are already executed by the software developer or designer.</a:t>
            </a:r>
          </a:p>
        </p:txBody>
      </p:sp>
    </p:spTree>
    <p:extLst>
      <p:ext uri="{BB962C8B-B14F-4D97-AF65-F5344CB8AC3E}">
        <p14:creationId xmlns:p14="http://schemas.microsoft.com/office/powerpoint/2010/main" val="22723550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71810-0F07-4E24-891A-E06023420EB7}"/>
              </a:ext>
            </a:extLst>
          </p:cNvPr>
          <p:cNvSpPr/>
          <p:nvPr/>
        </p:nvSpPr>
        <p:spPr>
          <a:xfrm>
            <a:off x="400592" y="172722"/>
            <a:ext cx="7175863" cy="443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333333"/>
                </a:solidFill>
                <a:latin typeface="Georgia" panose="02040502050405020303" pitchFamily="18" charset="0"/>
              </a:rPr>
              <a:t>Results offered by black box testing can often be overestimated.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32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333333"/>
                </a:solidFill>
                <a:latin typeface="Georgia" panose="02040502050405020303" pitchFamily="18" charset="0"/>
              </a:rPr>
              <a:t>It cannot be used for testing complex </a:t>
            </a:r>
            <a:r>
              <a:rPr lang="en-US" altLang="en-US" sz="3200" dirty="0">
                <a:solidFill>
                  <a:srgbClr val="333333"/>
                </a:solidFill>
                <a:highlight>
                  <a:srgbClr val="FFFF00"/>
                </a:highlight>
                <a:latin typeface="Georgia" panose="02040502050405020303" pitchFamily="18" charset="0"/>
              </a:rPr>
              <a:t>codes and </a:t>
            </a:r>
            <a:r>
              <a:rPr lang="en-US" altLang="en-US" sz="3200" dirty="0" err="1">
                <a:solidFill>
                  <a:srgbClr val="333333"/>
                </a:solidFill>
                <a:highlight>
                  <a:srgbClr val="FFFF00"/>
                </a:highlight>
                <a:latin typeface="Georgia" panose="02040502050405020303" pitchFamily="18" charset="0"/>
              </a:rPr>
              <a:t>softwares</a:t>
            </a:r>
            <a:r>
              <a:rPr lang="en-US" altLang="en-US" sz="3200" dirty="0">
                <a:solidFill>
                  <a:srgbClr val="333333"/>
                </a:solidFill>
                <a:highlight>
                  <a:srgbClr val="FFFF00"/>
                </a:highlight>
                <a:latin typeface="Georgia" panose="02040502050405020303" pitchFamily="18" charset="0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3200" dirty="0">
              <a:solidFill>
                <a:srgbClr val="333333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6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AFB094-FF28-4946-A8B8-4001D3D65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5" y="603683"/>
            <a:ext cx="8849650" cy="55751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893144-B8BA-4E64-BDD6-6C134AA9B59B}"/>
              </a:ext>
            </a:extLst>
          </p:cNvPr>
          <p:cNvSpPr txBox="1"/>
          <p:nvPr/>
        </p:nvSpPr>
        <p:spPr>
          <a:xfrm>
            <a:off x="6624735" y="1945445"/>
            <a:ext cx="5845446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With evolution allowing to: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Fix the error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Transform w.r.t Change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Deliver as per planned capacity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9809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F18D8F-61C6-4DA8-9DA2-126288E60AAC}"/>
              </a:ext>
            </a:extLst>
          </p:cNvPr>
          <p:cNvSpPr/>
          <p:nvPr/>
        </p:nvSpPr>
        <p:spPr>
          <a:xfrm>
            <a:off x="609600" y="371286"/>
            <a:ext cx="9117874" cy="5173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333333"/>
                </a:solidFill>
                <a:latin typeface="Georgia" panose="02040502050405020303" pitchFamily="18" charset="0"/>
              </a:rPr>
              <a:t>Besides, the </a:t>
            </a:r>
            <a:r>
              <a:rPr lang="en-US" altLang="en-US" sz="3200" dirty="0">
                <a:solidFill>
                  <a:srgbClr val="FF0000"/>
                </a:solidFill>
                <a:highlight>
                  <a:srgbClr val="FFFF00"/>
                </a:highlight>
                <a:latin typeface="Georgia" panose="02040502050405020303" pitchFamily="18" charset="0"/>
              </a:rPr>
              <a:t>probability of meeting dead ends</a:t>
            </a:r>
            <a:r>
              <a:rPr lang="en-US" altLang="en-US" sz="3200" dirty="0">
                <a:solidFill>
                  <a:srgbClr val="333333"/>
                </a:solidFill>
                <a:latin typeface="Georgia" panose="02040502050405020303" pitchFamily="18" charset="0"/>
              </a:rPr>
              <a:t> in an unspecified path during testing is pretty high.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32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333333"/>
                </a:solidFill>
                <a:latin typeface="Georgia" panose="02040502050405020303" pitchFamily="18" charset="0"/>
              </a:rPr>
              <a:t>Because of black box testing dependency on specifications, it is difficult to design test cases without </a:t>
            </a:r>
            <a:r>
              <a:rPr lang="en-US" altLang="en-US" sz="3200" dirty="0">
                <a:solidFill>
                  <a:srgbClr val="FF0000"/>
                </a:solidFill>
                <a:highlight>
                  <a:srgbClr val="FFFF00"/>
                </a:highlight>
                <a:latin typeface="Georgia" panose="02040502050405020303" pitchFamily="18" charset="0"/>
              </a:rPr>
              <a:t>well defined, precise, as well as concise</a:t>
            </a:r>
            <a:r>
              <a:rPr lang="en-US" altLang="en-US" sz="3200" dirty="0">
                <a:solidFill>
                  <a:srgbClr val="333333"/>
                </a:solidFill>
                <a:latin typeface="Georgia" panose="02040502050405020303" pitchFamily="18" charset="0"/>
              </a:rPr>
              <a:t> specifications</a:t>
            </a:r>
            <a:r>
              <a:rPr lang="en-US" altLang="en-US" sz="3200">
                <a:solidFill>
                  <a:srgbClr val="333333"/>
                </a:solidFill>
                <a:latin typeface="Georgia" panose="02040502050405020303" pitchFamily="18" charset="0"/>
              </a:rPr>
              <a:t>.    </a:t>
            </a:r>
            <a:endParaRPr lang="en-US" altLang="en-US" dirty="0">
              <a:solidFill>
                <a:srgbClr val="333333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8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8D750A-48DC-4A72-80E1-FEAE05B2F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811197"/>
            <a:ext cx="6877050" cy="59447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19E6BC-418A-4C90-AA03-2AC03565B785}"/>
              </a:ext>
            </a:extLst>
          </p:cNvPr>
          <p:cNvSpPr txBox="1"/>
          <p:nvPr/>
        </p:nvSpPr>
        <p:spPr>
          <a:xfrm>
            <a:off x="5872065" y="2285970"/>
            <a:ext cx="6589881" cy="3894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Capacity in alternate domain: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To adapt to different configuration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To be compatible with another app.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To interface with another system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6418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7519</TotalTime>
  <Words>3347</Words>
  <Application>Microsoft Office PowerPoint</Application>
  <PresentationFormat>Widescreen</PresentationFormat>
  <Paragraphs>441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7" baseType="lpstr">
      <vt:lpstr>-apple-system</vt:lpstr>
      <vt:lpstr>Arial</vt:lpstr>
      <vt:lpstr>Arial</vt:lpstr>
      <vt:lpstr>Bree Serif</vt:lpstr>
      <vt:lpstr>Calibri</vt:lpstr>
      <vt:lpstr>Calibri Light</vt:lpstr>
      <vt:lpstr>Consolas</vt:lpstr>
      <vt:lpstr>Georgia</vt:lpstr>
      <vt:lpstr>inherit</vt:lpstr>
      <vt:lpstr>Lato</vt:lpstr>
      <vt:lpstr>Monaco</vt:lpstr>
      <vt:lpstr>Montserrat</vt:lpstr>
      <vt:lpstr>Roboto</vt:lpstr>
      <vt:lpstr>Source Sans Pro</vt:lpstr>
      <vt:lpstr>Wingdings</vt:lpstr>
      <vt:lpstr>Work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Trivedi</dc:creator>
  <cp:lastModifiedBy>Ashish Trivedi</cp:lastModifiedBy>
  <cp:revision>230</cp:revision>
  <dcterms:created xsi:type="dcterms:W3CDTF">2020-06-14T14:23:45Z</dcterms:created>
  <dcterms:modified xsi:type="dcterms:W3CDTF">2020-07-22T02:05:11Z</dcterms:modified>
</cp:coreProperties>
</file>