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65" r:id="rId6"/>
    <p:sldId id="267" r:id="rId7"/>
    <p:sldId id="258" r:id="rId8"/>
    <p:sldId id="270" r:id="rId9"/>
    <p:sldId id="259" r:id="rId10"/>
    <p:sldId id="260" r:id="rId11"/>
    <p:sldId id="262" r:id="rId12"/>
    <p:sldId id="263" r:id="rId13"/>
    <p:sldId id="271" r:id="rId14"/>
    <p:sldId id="264" r:id="rId15"/>
    <p:sldId id="272" r:id="rId16"/>
    <p:sldId id="292" r:id="rId17"/>
    <p:sldId id="266" r:id="rId18"/>
    <p:sldId id="273" r:id="rId19"/>
    <p:sldId id="274" r:id="rId20"/>
    <p:sldId id="275" r:id="rId21"/>
    <p:sldId id="276" r:id="rId22"/>
    <p:sldId id="277" r:id="rId23"/>
    <p:sldId id="279" r:id="rId24"/>
    <p:sldId id="282" r:id="rId25"/>
    <p:sldId id="283" r:id="rId26"/>
    <p:sldId id="284" r:id="rId27"/>
    <p:sldId id="290" r:id="rId28"/>
    <p:sldId id="285" r:id="rId29"/>
    <p:sldId id="291" r:id="rId30"/>
    <p:sldId id="286" r:id="rId31"/>
    <p:sldId id="287" r:id="rId32"/>
    <p:sldId id="288" r:id="rId33"/>
    <p:sldId id="293" r:id="rId34"/>
    <p:sldId id="294" r:id="rId35"/>
    <p:sldId id="301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 snapToGrid="0">
      <p:cViewPr>
        <p:scale>
          <a:sx n="81" d="100"/>
          <a:sy n="81" d="100"/>
        </p:scale>
        <p:origin x="11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1F8D-46B2-4491-AF02-673D6CAB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88B25-CDF9-45B5-BAC1-CC652A9C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5FAC-1C71-4715-B401-FE91D6C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40FB-7ECA-4CE5-BA78-4328702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B79D-DE5E-4F46-8B92-25896964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E9FF-9ADC-495D-A0BE-90DF3159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37F84-BBE0-41D1-AC02-C430076A5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C4DB-B7EE-4538-B803-19AC25CB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6B66-7D8D-4A4A-BB3F-7CD29A4A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C588-C9C2-459B-A4F1-94F09A1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4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6DCD-2C33-45B6-89B8-A694083D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AAA4C-8E5B-41E3-8F72-AC296F152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E90C-3BE1-4DEB-AD0E-8769F65C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985E-99C7-40EF-A6FA-9A732BF7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6117-E277-4C88-AF9C-215FFA9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B76C-B789-4E75-A111-A277993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AF0C-BDD8-4436-AD05-3DCA724E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0D06-D046-41F1-A3A8-65C7D31A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5402-A80B-4AED-8522-CF5F6EC4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68A8-B37E-47E5-B254-074643B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5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DA1-5582-480A-94AD-251DABEC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1F833-2FBC-4694-B7DA-B7FE9FC8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FFB4-A724-48E0-BFC5-7754CFEA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2EC4-5B88-4DD7-8B84-BDDB4062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CAA1-CBAB-49BE-A74C-14BC5671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11C-8585-4BFB-9ED2-99A9D7BD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6A15-3435-4F6D-9121-BD9157B2C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BC115-0D92-49FE-872F-E6C95E655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8F491-34AC-48B4-9223-270E1A86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AC24-0339-427C-B462-369014BC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4A2-B726-43EE-8C6A-40B1F550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1550-3234-46DA-B0E0-D1B38BF2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062-7099-4862-A9C3-EE61E1E0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C3AB0-1797-437D-AE86-D99224F1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D19E8-C8D3-4895-A9AD-54579F051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2ACE4-CA8E-43DD-B249-113847B24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0F88D-CBFA-4035-A4FC-8FBB1B3A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73BE-34D1-4F31-9095-AE595455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A6A18-C2EB-4D83-A2E9-11EE3EF3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74C-AAF6-44EA-B182-36DA937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C346E-B30A-4089-BAF8-72CFF2DA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E5792-D52E-4528-A678-E261E82F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D6AE4-C63A-4257-85AF-D0670F01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86E0-F0CF-42B6-A328-026E69AC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AB581-9933-42E9-B6CA-FE1C77F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7208-A861-4CD0-A0E6-59C5A992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AE92-0ABF-4951-9A50-71256DBA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0558-A581-4093-AC99-87777427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FD9FA-F34A-4D88-964C-B3836399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1900-5AE1-4A91-B487-50AB6228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6025-C97B-437B-AA06-76784750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257E-00C9-4CD4-A595-52916B9F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1558-F7BF-413B-8344-31D107BC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03BA7-2179-45D9-B6F1-1BE3E19BE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49B5-7E31-4DDF-953B-43283C14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D359C-5457-4130-8EAA-D5510629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8E36-73B1-4A44-9177-3F2E41D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21D7-13C0-4ADB-BBDA-36812DD9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57B0C-AFC6-4C93-A446-3711F380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6CEE-2F96-42A5-B544-073AA4E1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F25D-20D0-4890-9819-4F8736F20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FC5D-9D0C-4C9B-8975-8EEA4636D0E9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1816-57E8-4817-83E8-A71B3B87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E156-4EC9-48C5-9B41-0920A38A4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F6A1-1F2A-4A9E-90D8-2F6A33AF5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class.com/functional-testing-vs-non-functional-testing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516432-35F2-4717-8464-565FF2395EF1}"/>
              </a:ext>
            </a:extLst>
          </p:cNvPr>
          <p:cNvSpPr/>
          <p:nvPr/>
        </p:nvSpPr>
        <p:spPr>
          <a:xfrm>
            <a:off x="94268" y="620060"/>
            <a:ext cx="12097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Selenium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an  open source Web UI  automation testing suite.</a:t>
            </a:r>
            <a:endParaRPr lang="en-IN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D720B-69CD-4150-997F-7C50E684C0D4}"/>
              </a:ext>
            </a:extLst>
          </p:cNvPr>
          <p:cNvSpPr/>
          <p:nvPr/>
        </p:nvSpPr>
        <p:spPr>
          <a:xfrm>
            <a:off x="625310" y="1993472"/>
            <a:ext cx="108471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supports automation across different browsers, platforms and programming languages.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F8DCD-E858-4AF1-9276-6E10EC490AA7}"/>
              </a:ext>
            </a:extLst>
          </p:cNvPr>
          <p:cNvSpPr/>
          <p:nvPr/>
        </p:nvSpPr>
        <p:spPr>
          <a:xfrm>
            <a:off x="348793" y="4340389"/>
            <a:ext cx="11943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supports various operating systems, browsers and programming languages. </a:t>
            </a:r>
          </a:p>
        </p:txBody>
      </p:sp>
    </p:spTree>
    <p:extLst>
      <p:ext uri="{BB962C8B-B14F-4D97-AF65-F5344CB8AC3E}">
        <p14:creationId xmlns:p14="http://schemas.microsoft.com/office/powerpoint/2010/main" val="38846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DC9718-8A3A-4AAE-BC67-B7FCC98583D0}"/>
              </a:ext>
            </a:extLst>
          </p:cNvPr>
          <p:cNvSpPr/>
          <p:nvPr/>
        </p:nvSpPr>
        <p:spPr>
          <a:xfrm>
            <a:off x="568751" y="826732"/>
            <a:ext cx="92068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Automation Testing tools which are used for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non-functional automation: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Load Runner, provided by HP.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JMeter, provided by Apache.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Burp Suite, provided by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PortSwigger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Acunetix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provided by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Acunetix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5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lenium Basic Terminology">
            <a:extLst>
              <a:ext uri="{FF2B5EF4-FFF2-40B4-BE49-F238E27FC236}">
                <a16:creationId xmlns:a16="http://schemas.microsoft.com/office/drawing/2014/main" id="{ECC7DC04-B6C7-45AC-8FED-68B7B28C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0" y="282804"/>
            <a:ext cx="9690755" cy="60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315FA5-C2C7-4B9E-AB59-BD21AD3BBB03}"/>
              </a:ext>
            </a:extLst>
          </p:cNvPr>
          <p:cNvSpPr/>
          <p:nvPr/>
        </p:nvSpPr>
        <p:spPr>
          <a:xfrm>
            <a:off x="122549" y="196627"/>
            <a:ext cx="11444139" cy="606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610B38"/>
                </a:solidFill>
                <a:effectLst/>
                <a:latin typeface="erdana"/>
              </a:rPr>
              <a:t>Why Automated Testing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Automated testing tools are able to </a:t>
            </a:r>
            <a:r>
              <a:rPr lang="en-US" sz="3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playback pre-recorded </a:t>
            </a:r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pre-defined actions.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Automation testing supports </a:t>
            </a:r>
            <a:r>
              <a:rPr lang="en-US" sz="3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frequent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385750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0A5AE-61C4-4AE5-90A9-37E7BB5111C9}"/>
              </a:ext>
            </a:extLst>
          </p:cNvPr>
          <p:cNvSpPr/>
          <p:nvPr/>
        </p:nvSpPr>
        <p:spPr>
          <a:xfrm>
            <a:off x="358219" y="1015650"/>
            <a:ext cx="11236750" cy="48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It provides </a:t>
            </a:r>
            <a:r>
              <a:rPr lang="en-US" sz="3200" dirty="0">
                <a:solidFill>
                  <a:srgbClr val="FF0000"/>
                </a:solidFill>
                <a:latin typeface="verdana" panose="020B0604030504040204" pitchFamily="34" charset="0"/>
              </a:rPr>
              <a:t>unlimited iterations 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of test case execution.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Automated test generates </a:t>
            </a:r>
            <a:r>
              <a:rPr lang="en-US" sz="3200" dirty="0">
                <a:solidFill>
                  <a:srgbClr val="FF0000"/>
                </a:solidFill>
                <a:latin typeface="verdana" panose="020B0604030504040204" pitchFamily="34" charset="0"/>
              </a:rPr>
              <a:t>customized defect reports.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verdana" panose="020B0604030504040204" pitchFamily="34" charset="0"/>
              </a:rPr>
              <a:t>Less error prone 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as compared to manual testing.</a:t>
            </a:r>
          </a:p>
        </p:txBody>
      </p:sp>
    </p:spTree>
    <p:extLst>
      <p:ext uri="{BB962C8B-B14F-4D97-AF65-F5344CB8AC3E}">
        <p14:creationId xmlns:p14="http://schemas.microsoft.com/office/powerpoint/2010/main" val="22506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76FA3-DB0D-4DA2-89EC-6AD8013F655B}"/>
              </a:ext>
            </a:extLst>
          </p:cNvPr>
          <p:cNvSpPr/>
          <p:nvPr/>
        </p:nvSpPr>
        <p:spPr>
          <a:xfrm>
            <a:off x="182251" y="248794"/>
            <a:ext cx="11205328" cy="573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effective manner to carry out test automation for web application is to adopt a pyramid testing strategy. This pyramid testing strategy includes automation tests at three different levels.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573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lenium Basic Terminology">
            <a:extLst>
              <a:ext uri="{FF2B5EF4-FFF2-40B4-BE49-F238E27FC236}">
                <a16:creationId xmlns:a16="http://schemas.microsoft.com/office/drawing/2014/main" id="{907877EA-2744-4B11-8C9F-6E7FBD83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66" y="886120"/>
            <a:ext cx="8461392" cy="53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4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8EB35-BA35-40DF-8254-20DE680A0ABA}"/>
              </a:ext>
            </a:extLst>
          </p:cNvPr>
          <p:cNvSpPr txBox="1"/>
          <p:nvPr/>
        </p:nvSpPr>
        <p:spPr>
          <a:xfrm>
            <a:off x="612741" y="513760"/>
            <a:ext cx="10237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Examination Questions:</a:t>
            </a:r>
          </a:p>
          <a:p>
            <a:r>
              <a:rPr lang="en-US" sz="3200" dirty="0"/>
              <a:t>Q.1) Write distinguishing features of Selenium and discuss its limitations.</a:t>
            </a:r>
          </a:p>
          <a:p>
            <a:endParaRPr lang="en-US" sz="3200" dirty="0"/>
          </a:p>
          <a:p>
            <a:r>
              <a:rPr lang="en-US" sz="3200" dirty="0"/>
              <a:t>Q.2) Distinguish between functional and non-functional automation.</a:t>
            </a:r>
          </a:p>
          <a:p>
            <a:endParaRPr lang="en-US" sz="3200" dirty="0"/>
          </a:p>
          <a:p>
            <a:r>
              <a:rPr lang="en-US" sz="3200" dirty="0"/>
              <a:t>Q.3) Discuss importance of automation testing with respect to pyramid strategy.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260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E4F1C-D061-44FD-92B6-1C5066392C83}"/>
              </a:ext>
            </a:extLst>
          </p:cNvPr>
          <p:cNvSpPr txBox="1"/>
          <p:nvPr/>
        </p:nvSpPr>
        <p:spPr>
          <a:xfrm>
            <a:off x="405352" y="179109"/>
            <a:ext cx="1161382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Installation of IDE for running test cases.</a:t>
            </a:r>
          </a:p>
          <a:p>
            <a:pPr marL="514350" indent="-514350">
              <a:buAutoNum type="arabicPeriod"/>
            </a:pPr>
            <a:r>
              <a:rPr lang="en-US" sz="2800" dirty="0"/>
              <a:t>Install Mozilla Firefox  latest version.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Write the following URL:</a:t>
            </a:r>
          </a:p>
          <a:p>
            <a:r>
              <a:rPr lang="en-US" sz="2800" dirty="0"/>
              <a:t>	</a:t>
            </a:r>
            <a:r>
              <a:rPr lang="en-US" sz="4000" dirty="0">
                <a:hlinkClick r:id="rId2"/>
              </a:rPr>
              <a:t>https://addons.mozilla.org/en-</a:t>
            </a:r>
            <a:r>
              <a:rPr lang="en-US" sz="4000" dirty="0"/>
              <a:t>						us/firefox/addon/selenium-ide/</a:t>
            </a:r>
          </a:p>
          <a:p>
            <a:endParaRPr lang="en-US" sz="4000" dirty="0"/>
          </a:p>
          <a:p>
            <a:r>
              <a:rPr lang="en-US" sz="4000" dirty="0"/>
              <a:t>3. Add to the </a:t>
            </a:r>
            <a:r>
              <a:rPr lang="en-US" sz="4000" dirty="0" err="1"/>
              <a:t>firefox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4. Click on  selenium IDE and launch.</a:t>
            </a:r>
          </a:p>
          <a:p>
            <a:endParaRPr lang="en-US" sz="40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841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71DDE0-C62B-4CF9-B6D7-919E0A81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3041B8-4372-4D26-9C16-1B1360315AB2}"/>
              </a:ext>
            </a:extLst>
          </p:cNvPr>
          <p:cNvSpPr/>
          <p:nvPr/>
        </p:nvSpPr>
        <p:spPr>
          <a:xfrm>
            <a:off x="1087224" y="522171"/>
            <a:ext cx="90183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5. Thus new project is created Project in selenium for test case. </a:t>
            </a:r>
          </a:p>
          <a:p>
            <a:endParaRPr lang="en-US" sz="3600" dirty="0"/>
          </a:p>
          <a:p>
            <a:r>
              <a:rPr lang="en-US" sz="3600" dirty="0"/>
              <a:t>6. Type the URL:</a:t>
            </a:r>
          </a:p>
          <a:p>
            <a:r>
              <a:rPr lang="en-US" sz="3600" dirty="0"/>
              <a:t>	</a:t>
            </a:r>
            <a:r>
              <a:rPr lang="en-US" sz="3600" dirty="0">
                <a:hlinkClick r:id="rId2"/>
              </a:rPr>
              <a:t>www.google.com</a:t>
            </a:r>
            <a:endParaRPr lang="en-US" sz="3600" dirty="0"/>
          </a:p>
          <a:p>
            <a:r>
              <a:rPr lang="en-US" sz="3600" dirty="0"/>
              <a:t>	</a:t>
            </a:r>
            <a:r>
              <a:rPr lang="en-US" sz="3600" dirty="0">
                <a:hlinkClick r:id="rId3"/>
              </a:rPr>
              <a:t>www.gmail.com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7.  Now click on record button at the right top corner of your screen.</a:t>
            </a:r>
          </a:p>
        </p:txBody>
      </p:sp>
    </p:spTree>
    <p:extLst>
      <p:ext uri="{BB962C8B-B14F-4D97-AF65-F5344CB8AC3E}">
        <p14:creationId xmlns:p14="http://schemas.microsoft.com/office/powerpoint/2010/main" val="25487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38CB8-8AE9-41AD-B9EF-27951952E03C}"/>
              </a:ext>
            </a:extLst>
          </p:cNvPr>
          <p:cNvSpPr/>
          <p:nvPr/>
        </p:nvSpPr>
        <p:spPr>
          <a:xfrm>
            <a:off x="1216057" y="797511"/>
            <a:ext cx="99075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0000"/>
                </a:solidFill>
                <a:latin typeface="verdana" panose="020B0604030504040204" pitchFamily="34" charset="0"/>
              </a:rPr>
              <a:t>Programming Languages: </a:t>
            </a:r>
            <a:r>
              <a:rPr lang="en-IN" sz="3600" dirty="0">
                <a:solidFill>
                  <a:srgbClr val="000000"/>
                </a:solidFill>
                <a:latin typeface="verdana" panose="020B0604030504040204" pitchFamily="34" charset="0"/>
              </a:rPr>
              <a:t>C#, Java, Python, PHP, Ruby, </a:t>
            </a:r>
            <a:r>
              <a:rPr lang="en-IN" sz="3600" dirty="0" err="1">
                <a:solidFill>
                  <a:srgbClr val="000000"/>
                </a:solidFill>
                <a:latin typeface="verdana" panose="020B0604030504040204" pitchFamily="34" charset="0"/>
              </a:rPr>
              <a:t>Perl,and</a:t>
            </a:r>
            <a:r>
              <a:rPr lang="en-IN" sz="3600" dirty="0">
                <a:solidFill>
                  <a:srgbClr val="000000"/>
                </a:solidFill>
                <a:latin typeface="verdana" panose="020B0604030504040204" pitchFamily="34" charset="0"/>
              </a:rPr>
              <a:t> JavaScript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0000"/>
                </a:solidFill>
                <a:latin typeface="verdana" panose="020B0604030504040204" pitchFamily="34" charset="0"/>
              </a:rPr>
              <a:t>Operating Systems: </a:t>
            </a:r>
            <a:r>
              <a:rPr lang="en-IN" sz="3600" dirty="0">
                <a:solidFill>
                  <a:srgbClr val="000000"/>
                </a:solidFill>
                <a:latin typeface="verdana" panose="020B0604030504040204" pitchFamily="34" charset="0"/>
              </a:rPr>
              <a:t>Android, iOS, Windows, Linux, Mac, Solaris.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0000"/>
                </a:solidFill>
                <a:latin typeface="verdana" panose="020B0604030504040204" pitchFamily="34" charset="0"/>
              </a:rPr>
              <a:t>Browsers</a:t>
            </a:r>
            <a:r>
              <a:rPr lang="en-IN" sz="3600" dirty="0">
                <a:solidFill>
                  <a:srgbClr val="000000"/>
                </a:solidFill>
                <a:latin typeface="verdana" panose="020B0604030504040204" pitchFamily="34" charset="0"/>
              </a:rPr>
              <a:t>: Google Chrome, Mozilla Firefox, Internet Explorer, Edge, Opera, Safari </a:t>
            </a:r>
          </a:p>
        </p:txBody>
      </p:sp>
    </p:spTree>
    <p:extLst>
      <p:ext uri="{BB962C8B-B14F-4D97-AF65-F5344CB8AC3E}">
        <p14:creationId xmlns:p14="http://schemas.microsoft.com/office/powerpoint/2010/main" val="27775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96437-9B6D-4F3D-966C-20149C42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82283-A6F0-416A-A5A4-178859EC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381110-BECA-4092-A5E7-E613473A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586B9-FA3D-4293-AFC1-38484E54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6FEDD1-60F1-46BA-85D9-20A6A4A989CD}"/>
              </a:ext>
            </a:extLst>
          </p:cNvPr>
          <p:cNvSpPr/>
          <p:nvPr/>
        </p:nvSpPr>
        <p:spPr>
          <a:xfrm>
            <a:off x="-18729" y="1252396"/>
            <a:ext cx="1152743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292929"/>
              </a:solidFill>
              <a:latin typeface="medium-content-sans-serif-font"/>
            </a:endParaRPr>
          </a:p>
          <a:p>
            <a:r>
              <a:rPr lang="en-US" sz="2800" dirty="0">
                <a:solidFill>
                  <a:srgbClr val="292929"/>
                </a:solidFill>
                <a:latin typeface="medium-content-serif-font"/>
              </a:rPr>
              <a:t>Any testing is a complex task that requires planning, preparation, performance control, and results analysis. </a:t>
            </a:r>
          </a:p>
          <a:p>
            <a:endParaRPr lang="en-US" sz="2800" dirty="0">
              <a:solidFill>
                <a:srgbClr val="292929"/>
              </a:solidFill>
              <a:latin typeface="medium-content-serif-font"/>
            </a:endParaRPr>
          </a:p>
          <a:p>
            <a:r>
              <a:rPr lang="en-US" sz="2800" dirty="0">
                <a:solidFill>
                  <a:srgbClr val="292929"/>
                </a:solidFill>
                <a:latin typeface="medium-content-serif-font"/>
              </a:rPr>
              <a:t>With performance testing, it is necessary  to collect all the data, which is able to influence the result.</a:t>
            </a:r>
            <a:endParaRPr lang="en-US" sz="2800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34A07-BE31-4D4D-A720-E7A1A2579005}"/>
              </a:ext>
            </a:extLst>
          </p:cNvPr>
          <p:cNvSpPr/>
          <p:nvPr/>
        </p:nvSpPr>
        <p:spPr>
          <a:xfrm>
            <a:off x="303543" y="329066"/>
            <a:ext cx="452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dium-content-sans-serif-font"/>
              </a:rPr>
              <a:t>Testing process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81D48-2589-4DFC-895C-794ABC7A6D2E}"/>
              </a:ext>
            </a:extLst>
          </p:cNvPr>
          <p:cNvSpPr/>
          <p:nvPr/>
        </p:nvSpPr>
        <p:spPr>
          <a:xfrm>
            <a:off x="-1" y="4121577"/>
            <a:ext cx="115087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Locust is an open-source testing tool, which allows us to specify loading scenarios by a Python code, supports distributed loading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C99792-464E-472C-9B54-A10B1FB7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980" y="5544208"/>
            <a:ext cx="5021705" cy="12207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dium-content-sans-serif-font"/>
              </a:rPr>
              <a:t>Python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python3 -m pip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locustio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D7AAE-628C-45FA-8180-D0C58EB078AB}"/>
              </a:ext>
            </a:extLst>
          </p:cNvPr>
          <p:cNvSpPr/>
          <p:nvPr/>
        </p:nvSpPr>
        <p:spPr>
          <a:xfrm>
            <a:off x="0" y="0"/>
            <a:ext cx="117972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D4459"/>
                </a:solidFill>
                <a:latin typeface="Montserrat"/>
              </a:rPr>
              <a:t>Software Performance testing determine the performance of system to  the measure, validate or verify quality attributes of the system like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responsiveness</a:t>
            </a:r>
            <a:r>
              <a:rPr lang="en-US" sz="3200" dirty="0">
                <a:solidFill>
                  <a:srgbClr val="3D4459"/>
                </a:solidFill>
                <a:latin typeface="Montserrat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Speed,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Scalability,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Stability under variety of load conditions. 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3086D-CB59-46CD-A0A7-B68686CC9615}"/>
              </a:ext>
            </a:extLst>
          </p:cNvPr>
          <p:cNvSpPr/>
          <p:nvPr/>
        </p:nvSpPr>
        <p:spPr>
          <a:xfrm>
            <a:off x="173207" y="4536334"/>
            <a:ext cx="11186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D4459"/>
                </a:solidFill>
                <a:latin typeface="Montserrat"/>
              </a:rPr>
              <a:t>load means increasing number of concurrent users, transactions &amp; check the behavior of application under test till the load reaches the threshold value.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75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2FA04-30A9-47F5-94E0-1D727E4976F6}"/>
              </a:ext>
            </a:extLst>
          </p:cNvPr>
          <p:cNvSpPr/>
          <p:nvPr/>
        </p:nvSpPr>
        <p:spPr>
          <a:xfrm>
            <a:off x="0" y="0"/>
            <a:ext cx="11842230" cy="592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endParaRPr lang="en-US" sz="3200" dirty="0">
              <a:solidFill>
                <a:srgbClr val="3D4459"/>
              </a:solidFill>
              <a:latin typeface="Montserra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D4459"/>
                </a:solidFill>
                <a:latin typeface="Montserrat"/>
              </a:rPr>
              <a:t>Testing printer by sending large job.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D4459"/>
                </a:solidFill>
                <a:latin typeface="Montserrat"/>
              </a:rPr>
              <a:t>Editing a very large document for testing of word processor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Continuously reading and writing data into hard disk.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Running multiple applications simultaneously on server.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D4459"/>
                </a:solidFill>
                <a:latin typeface="Montserrat"/>
              </a:rPr>
              <a:t>Testing of mail server by accessing thousands of mailboxes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D4459"/>
                </a:solidFill>
                <a:latin typeface="Montserrat"/>
              </a:rPr>
              <a:t>In case of zero-volume testing &amp; system fed with zero load.</a:t>
            </a:r>
            <a:endParaRPr lang="en-US" sz="3200" b="0" i="0" dirty="0">
              <a:solidFill>
                <a:srgbClr val="3D4459"/>
              </a:solidFill>
              <a:effectLst/>
              <a:latin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97601-4A72-4DB5-AA81-8C324BDB241E}"/>
              </a:ext>
            </a:extLst>
          </p:cNvPr>
          <p:cNvSpPr/>
          <p:nvPr/>
        </p:nvSpPr>
        <p:spPr>
          <a:xfrm>
            <a:off x="97088" y="9330"/>
            <a:ext cx="947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Montserrat"/>
              </a:rPr>
              <a:t>Simple examples of load testing:</a:t>
            </a:r>
            <a:endParaRPr lang="en-I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858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2AA89-03B3-4A9B-9688-3768295B9B82}"/>
              </a:ext>
            </a:extLst>
          </p:cNvPr>
          <p:cNvSpPr/>
          <p:nvPr/>
        </p:nvSpPr>
        <p:spPr>
          <a:xfrm>
            <a:off x="584462" y="1972739"/>
            <a:ext cx="11507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993300"/>
                </a:solidFill>
                <a:latin typeface="Montserrat"/>
              </a:rPr>
              <a:t>“</a:t>
            </a:r>
            <a:r>
              <a:rPr lang="en-US" sz="3200" b="1" i="1" dirty="0">
                <a:solidFill>
                  <a:srgbClr val="993300"/>
                </a:solidFill>
                <a:latin typeface="Montserrat"/>
              </a:rPr>
              <a:t>To determine or validate an application’s behavior when it is pushed beyond normal or peak load conditions.</a:t>
            </a:r>
            <a:r>
              <a:rPr lang="en-US" sz="3200" i="1" dirty="0">
                <a:solidFill>
                  <a:srgbClr val="993300"/>
                </a:solidFill>
                <a:latin typeface="Montserrat"/>
              </a:rPr>
              <a:t>”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C19F6-5DF6-4486-996F-9FD1CF4E4FEB}"/>
              </a:ext>
            </a:extLst>
          </p:cNvPr>
          <p:cNvSpPr/>
          <p:nvPr/>
        </p:nvSpPr>
        <p:spPr>
          <a:xfrm>
            <a:off x="584462" y="492541"/>
            <a:ext cx="4405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</a:rPr>
              <a:t> Stress Testing: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A3A45-9E39-498E-86CB-F5A3E618E784}"/>
              </a:ext>
            </a:extLst>
          </p:cNvPr>
          <p:cNvSpPr/>
          <p:nvPr/>
        </p:nvSpPr>
        <p:spPr>
          <a:xfrm>
            <a:off x="700255" y="3240364"/>
            <a:ext cx="101790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D4459"/>
                </a:solidFill>
                <a:latin typeface="Montserrat"/>
              </a:rPr>
              <a:t>Stress testing comes under the </a:t>
            </a:r>
            <a:r>
              <a:rPr lang="en-US" sz="3200" dirty="0">
                <a:solidFill>
                  <a:srgbClr val="000000"/>
                </a:solidFill>
                <a:latin typeface="Montserrat"/>
                <a:hlinkClick r:id="rId2"/>
              </a:rPr>
              <a:t>Non Functional Testing</a:t>
            </a:r>
            <a:r>
              <a:rPr lang="en-US" sz="3200" dirty="0">
                <a:solidFill>
                  <a:srgbClr val="000000"/>
                </a:solidFill>
                <a:latin typeface="Montserrat"/>
              </a:rPr>
              <a:t> :</a:t>
            </a:r>
          </a:p>
          <a:p>
            <a:endParaRPr lang="en-US" sz="3200" dirty="0">
              <a:solidFill>
                <a:srgbClr val="000000"/>
              </a:solidFill>
              <a:latin typeface="Montserrat"/>
            </a:endParaRPr>
          </a:p>
          <a:p>
            <a:r>
              <a:rPr lang="en-US" sz="3200" dirty="0">
                <a:solidFill>
                  <a:srgbClr val="FF0000"/>
                </a:solidFill>
                <a:latin typeface="Montserrat"/>
              </a:rPr>
              <a:t>(Features -----):</a:t>
            </a:r>
          </a:p>
          <a:p>
            <a:endParaRPr lang="en-US" sz="3200" dirty="0">
              <a:solidFill>
                <a:srgbClr val="000000"/>
              </a:solidFill>
              <a:latin typeface="Montserrat"/>
            </a:endParaRPr>
          </a:p>
          <a:p>
            <a:r>
              <a:rPr lang="en-US" sz="3200" dirty="0">
                <a:solidFill>
                  <a:srgbClr val="000000"/>
                </a:solidFill>
                <a:latin typeface="Montserrat"/>
              </a:rPr>
              <a:t> Availability, Compatibility, Configuration, Documentation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97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FCD9C-7AA6-454B-AF93-0FEA305E3365}"/>
              </a:ext>
            </a:extLst>
          </p:cNvPr>
          <p:cNvSpPr txBox="1"/>
          <p:nvPr/>
        </p:nvSpPr>
        <p:spPr>
          <a:xfrm>
            <a:off x="359764" y="179881"/>
            <a:ext cx="11107711" cy="235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dirty="0">
                <a:solidFill>
                  <a:srgbClr val="FF0000"/>
                </a:solidFill>
              </a:rPr>
              <a:t>Spike testing </a:t>
            </a:r>
            <a:r>
              <a:rPr lang="en-US" sz="3200" dirty="0"/>
              <a:t>is a </a:t>
            </a:r>
            <a:r>
              <a:rPr lang="en-US" sz="3200" b="1" u="sng" dirty="0"/>
              <a:t>subset of stress testing </a:t>
            </a:r>
            <a:r>
              <a:rPr lang="en-US" sz="3200" dirty="0"/>
              <a:t>for validating performance characteristics. 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6911F-0537-43B8-BE93-6541C096F6D7}"/>
              </a:ext>
            </a:extLst>
          </p:cNvPr>
          <p:cNvSpPr/>
          <p:nvPr/>
        </p:nvSpPr>
        <p:spPr>
          <a:xfrm>
            <a:off x="359764" y="3429000"/>
            <a:ext cx="11317574" cy="290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Endurance testing </a:t>
            </a:r>
            <a:r>
              <a:rPr lang="en-US" sz="3200" dirty="0">
                <a:solidFill>
                  <a:srgbClr val="3D4459"/>
                </a:solidFill>
                <a:latin typeface="Montserrat"/>
              </a:rPr>
              <a:t>is a non functional type of testing. Endurance testing involves testing a system with a expected </a:t>
            </a:r>
            <a:r>
              <a:rPr lang="en-US" sz="3200" b="1" u="sng" dirty="0">
                <a:solidFill>
                  <a:srgbClr val="3D4459"/>
                </a:solidFill>
                <a:latin typeface="Montserrat"/>
              </a:rPr>
              <a:t>amount of load </a:t>
            </a:r>
            <a:r>
              <a:rPr lang="en-US" sz="3200" dirty="0">
                <a:solidFill>
                  <a:srgbClr val="3D4459"/>
                </a:solidFill>
                <a:latin typeface="Montserrat"/>
              </a:rPr>
              <a:t>over a long period of time to find the behavior of system.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97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CB4CD5-027B-4B46-918B-7F6E3654B775}"/>
              </a:ext>
            </a:extLst>
          </p:cNvPr>
          <p:cNvSpPr/>
          <p:nvPr/>
        </p:nvSpPr>
        <p:spPr>
          <a:xfrm>
            <a:off x="1095055" y="1461594"/>
            <a:ext cx="2919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Montserrat"/>
              </a:rPr>
              <a:t>Scalability Testing</a:t>
            </a:r>
            <a:r>
              <a:rPr lang="en-IN" sz="2800" dirty="0">
                <a:solidFill>
                  <a:srgbClr val="FF0000"/>
                </a:solidFill>
                <a:latin typeface="Montserrat"/>
              </a:rPr>
              <a:t>:</a:t>
            </a:r>
            <a:endParaRPr lang="en-IN" sz="2800" b="0" i="0" dirty="0">
              <a:solidFill>
                <a:srgbClr val="FF0000"/>
              </a:solidFill>
              <a:effectLst/>
              <a:latin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512A3-1DCB-4C5F-A96A-8111B38A30C9}"/>
              </a:ext>
            </a:extLst>
          </p:cNvPr>
          <p:cNvSpPr/>
          <p:nvPr/>
        </p:nvSpPr>
        <p:spPr>
          <a:xfrm>
            <a:off x="1095055" y="2033057"/>
            <a:ext cx="6954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D4459"/>
                </a:solidFill>
                <a:latin typeface="Montserrat"/>
              </a:rPr>
              <a:t>At what peak the system prevent more scaling</a:t>
            </a:r>
            <a:r>
              <a:rPr lang="en-US" dirty="0">
                <a:solidFill>
                  <a:srgbClr val="3D4459"/>
                </a:solidFill>
                <a:latin typeface="Montserrat"/>
              </a:rPr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DA4562-77C3-4C89-AF04-DF9161BB3B2E}"/>
              </a:ext>
            </a:extLst>
          </p:cNvPr>
          <p:cNvSpPr/>
          <p:nvPr/>
        </p:nvSpPr>
        <p:spPr>
          <a:xfrm>
            <a:off x="966123" y="2621985"/>
            <a:ext cx="11836249" cy="389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3D4459"/>
                </a:solidFill>
                <a:latin typeface="Montserrat"/>
              </a:rPr>
              <a:t>scale up in terms of any of its non-functional capability like: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 the user load supported,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the number of transactions,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Montserrat"/>
              </a:rPr>
              <a:t>the data volume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D0B493-4820-41E4-8BB2-BBA1C57B6855}"/>
              </a:ext>
            </a:extLst>
          </p:cNvPr>
          <p:cNvSpPr/>
          <p:nvPr/>
        </p:nvSpPr>
        <p:spPr>
          <a:xfrm>
            <a:off x="474481" y="255319"/>
            <a:ext cx="11309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considered as the leading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cloud-based testing platform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helps testers to record their actions and export them as a reusable script with a simple-to-understand and easy-to-use interface.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B4A14-9FB5-42A4-A00D-018ED299872A}"/>
              </a:ext>
            </a:extLst>
          </p:cNvPr>
          <p:cNvSpPr/>
          <p:nvPr/>
        </p:nvSpPr>
        <p:spPr>
          <a:xfrm>
            <a:off x="474481" y="3181698"/>
            <a:ext cx="115352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also supports 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parallel test execution 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reduces time and increases the efficiency of tests.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can be integrated with frameworks like Ant and Maven for 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source code compilation.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can also be integrated with testing frameworks like TestNG for application testing and 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generating reports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54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00A7AB-8BC6-48A5-A281-17054596A91C}"/>
              </a:ext>
            </a:extLst>
          </p:cNvPr>
          <p:cNvSpPr/>
          <p:nvPr/>
        </p:nvSpPr>
        <p:spPr>
          <a:xfrm>
            <a:off x="359402" y="0"/>
            <a:ext cx="2853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3D4459"/>
                </a:solidFill>
                <a:latin typeface="Montserrat"/>
              </a:rPr>
              <a:t>Volume testing</a:t>
            </a:r>
            <a:r>
              <a:rPr lang="en-IN" sz="3200" dirty="0">
                <a:solidFill>
                  <a:srgbClr val="3D4459"/>
                </a:solidFill>
                <a:latin typeface="Montserrat"/>
              </a:rPr>
              <a:t>:</a:t>
            </a:r>
            <a:endParaRPr lang="en-IN" sz="3200" b="0" i="0" dirty="0">
              <a:solidFill>
                <a:srgbClr val="3D4459"/>
              </a:solidFill>
              <a:effectLst/>
              <a:latin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15FBB-E3F3-4C36-B427-250699C214CD}"/>
              </a:ext>
            </a:extLst>
          </p:cNvPr>
          <p:cNvSpPr/>
          <p:nvPr/>
        </p:nvSpPr>
        <p:spPr>
          <a:xfrm>
            <a:off x="359402" y="810983"/>
            <a:ext cx="10994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D4459"/>
                </a:solidFill>
                <a:latin typeface="Montserrat"/>
              </a:rPr>
              <a:t>Main objective  of this testing is to monitor the performance of application under varying database volumes.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FC055-A902-4D70-AD8F-850F248A79C4}"/>
              </a:ext>
            </a:extLst>
          </p:cNvPr>
          <p:cNvSpPr/>
          <p:nvPr/>
        </p:nvSpPr>
        <p:spPr>
          <a:xfrm>
            <a:off x="359402" y="2359507"/>
            <a:ext cx="114731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Open Sans" panose="020B0606030504020204" pitchFamily="34" charset="0"/>
              </a:rPr>
              <a:t>Tools used for Performance Testing</a:t>
            </a:r>
            <a:endParaRPr lang="en-US" sz="3200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3200" dirty="0">
                <a:solidFill>
                  <a:srgbClr val="4A4A4A"/>
                </a:solidFill>
                <a:latin typeface="Open Sans" panose="020B0606030504020204" pitchFamily="34" charset="0"/>
              </a:rPr>
              <a:t>Performance testing is significant in real time, particularly from a point of view of customer satisfaction. Performance testing tools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Open Sans" panose="020B0606030504020204" pitchFamily="34" charset="0"/>
              </a:rPr>
              <a:t>Apache JMeter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A4A4A"/>
                </a:solidFill>
                <a:latin typeface="Open Sans" panose="020B0606030504020204" pitchFamily="34" charset="0"/>
              </a:rPr>
              <a:t>LoadRunner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A4A4A"/>
                </a:solidFill>
                <a:latin typeface="Open Sans" panose="020B0606030504020204" pitchFamily="34" charset="0"/>
              </a:rPr>
              <a:t>WebLOAD</a:t>
            </a:r>
            <a:endParaRPr lang="en-US" sz="32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A4A4A"/>
                </a:solidFill>
                <a:latin typeface="Open Sans" panose="020B0606030504020204" pitchFamily="34" charset="0"/>
              </a:rPr>
              <a:t>LoadUI</a:t>
            </a:r>
            <a:endParaRPr lang="en-US" sz="3200" dirty="0">
              <a:solidFill>
                <a:srgbClr val="4A4A4A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51D08D-29DD-46A7-8DDD-3A232379FD31}"/>
              </a:ext>
            </a:extLst>
          </p:cNvPr>
          <p:cNvSpPr/>
          <p:nvPr/>
        </p:nvSpPr>
        <p:spPr>
          <a:xfrm>
            <a:off x="149902" y="292549"/>
            <a:ext cx="1204209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A4A4A"/>
                </a:solidFill>
                <a:latin typeface="Open Sans" panose="020B0606030504020204" pitchFamily="34" charset="0"/>
              </a:rPr>
              <a:t>How does JMeter perform Testing?</a:t>
            </a:r>
          </a:p>
          <a:p>
            <a:endParaRPr lang="en-US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2800" dirty="0">
                <a:solidFill>
                  <a:srgbClr val="4A4A4A"/>
                </a:solidFill>
                <a:latin typeface="Open Sans" panose="020B0606030504020204" pitchFamily="34" charset="0"/>
              </a:rPr>
              <a:t>Different steps performed by JMeter during testing:</a:t>
            </a:r>
          </a:p>
          <a:p>
            <a:pPr algn="just"/>
            <a:endParaRPr lang="en-US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>
                <a:solidFill>
                  <a:srgbClr val="4A4A4A"/>
                </a:solidFill>
                <a:latin typeface="Open Sans" panose="020B0606030504020204" pitchFamily="34" charset="0"/>
              </a:rPr>
              <a:t>It creates a request and sends to the server.</a:t>
            </a:r>
          </a:p>
          <a:p>
            <a:pPr algn="just">
              <a:buFont typeface="+mj-lt"/>
              <a:buAutoNum type="arabicPeriod"/>
            </a:pPr>
            <a:endParaRPr lang="en-US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>
                <a:solidFill>
                  <a:srgbClr val="4A4A4A"/>
                </a:solidFill>
                <a:latin typeface="Open Sans" panose="020B0606030504020204" pitchFamily="34" charset="0"/>
              </a:rPr>
              <a:t>It receives the response from server, collects them and visualizes those details in a chart or graph.</a:t>
            </a:r>
          </a:p>
          <a:p>
            <a:pPr algn="just">
              <a:buFont typeface="+mj-lt"/>
              <a:buAutoNum type="arabicPeriod"/>
            </a:pPr>
            <a:endParaRPr lang="en-US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>
                <a:solidFill>
                  <a:srgbClr val="4A4A4A"/>
                </a:solidFill>
                <a:latin typeface="Open Sans" panose="020B0606030504020204" pitchFamily="34" charset="0"/>
              </a:rPr>
              <a:t>It processes the response from the server.</a:t>
            </a:r>
          </a:p>
          <a:p>
            <a:pPr algn="just">
              <a:buFont typeface="+mj-lt"/>
              <a:buAutoNum type="arabicPeriod"/>
            </a:pPr>
            <a:endParaRPr lang="en-US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>
                <a:solidFill>
                  <a:srgbClr val="4A4A4A"/>
                </a:solidFill>
                <a:latin typeface="Open Sans" panose="020B0606030504020204" pitchFamily="34" charset="0"/>
              </a:rPr>
              <a:t>It generates the test result in several formats such as text, XML, JSON so that the tester can analyze data.</a:t>
            </a:r>
            <a:endParaRPr lang="en-US" sz="28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B2C8DA-37B5-427F-AFE0-BA10C2CA7675}"/>
              </a:ext>
            </a:extLst>
          </p:cNvPr>
          <p:cNvSpPr/>
          <p:nvPr/>
        </p:nvSpPr>
        <p:spPr>
          <a:xfrm>
            <a:off x="244839" y="2091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2800" b="1" dirty="0">
                <a:solidFill>
                  <a:srgbClr val="4A4A4A"/>
                </a:solidFill>
                <a:latin typeface="Open Sans" panose="020B0606030504020204" pitchFamily="34" charset="0"/>
              </a:rPr>
              <a:t>Step 1 – Install Java (</a:t>
            </a:r>
            <a:r>
              <a:rPr lang="en-IN" sz="2800" b="1" dirty="0" err="1">
                <a:solidFill>
                  <a:srgbClr val="4A4A4A"/>
                </a:solidFill>
                <a:latin typeface="Open Sans" panose="020B0606030504020204" pitchFamily="34" charset="0"/>
              </a:rPr>
              <a:t>ver</a:t>
            </a:r>
            <a:r>
              <a:rPr lang="en-IN" sz="2800" b="1" dirty="0">
                <a:solidFill>
                  <a:srgbClr val="4A4A4A"/>
                </a:solidFill>
                <a:latin typeface="Open Sans" panose="020B0606030504020204" pitchFamily="34" charset="0"/>
              </a:rPr>
              <a:t> 10.0.2)</a:t>
            </a:r>
            <a:endParaRPr lang="en-IN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br>
              <a:rPr lang="en-IN" sz="2800" dirty="0"/>
            </a:b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4A857A-68AB-4BC6-A796-6170B1125D44}"/>
              </a:ext>
            </a:extLst>
          </p:cNvPr>
          <p:cNvSpPr/>
          <p:nvPr/>
        </p:nvSpPr>
        <p:spPr>
          <a:xfrm>
            <a:off x="244839" y="113247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solidFill>
                  <a:srgbClr val="4A4A4A"/>
                </a:solidFill>
                <a:latin typeface="Open Sans" panose="020B0606030504020204" pitchFamily="34" charset="0"/>
              </a:rPr>
              <a:t>Step 2 – Download JMeter</a:t>
            </a:r>
            <a:endParaRPr lang="en-IN" sz="2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50016-D7E1-40CA-8DCD-217EEBCD503E}"/>
              </a:ext>
            </a:extLst>
          </p:cNvPr>
          <p:cNvSpPr/>
          <p:nvPr/>
        </p:nvSpPr>
        <p:spPr>
          <a:xfrm>
            <a:off x="244839" y="1871139"/>
            <a:ext cx="378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4A4A4A"/>
                </a:solidFill>
                <a:latin typeface="Open Sans" panose="020B0606030504020204" pitchFamily="34" charset="0"/>
              </a:rPr>
              <a:t>Step 3 – Install JMeter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3144E-03C3-4FFE-8745-80A61F84E3EC}"/>
              </a:ext>
            </a:extLst>
          </p:cNvPr>
          <p:cNvSpPr/>
          <p:nvPr/>
        </p:nvSpPr>
        <p:spPr>
          <a:xfrm>
            <a:off x="3018020" y="2394359"/>
            <a:ext cx="89291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4A4A4A"/>
                </a:solidFill>
                <a:latin typeface="Open Sans" panose="020B0606030504020204" pitchFamily="34" charset="0"/>
              </a:rPr>
              <a:t>Elements of JMeter</a:t>
            </a:r>
            <a:endParaRPr lang="en-US" sz="24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2400" dirty="0">
                <a:solidFill>
                  <a:srgbClr val="4A4A4A"/>
                </a:solidFill>
                <a:latin typeface="Open Sans" panose="020B0606030504020204" pitchFamily="34" charset="0"/>
              </a:rPr>
              <a:t>The different components of JMeter are called Elements. Each Element is designed for a specific purpose. Some of the main elements are :</a:t>
            </a:r>
          </a:p>
          <a:p>
            <a:pPr algn="just"/>
            <a:endParaRPr lang="en-US" sz="24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4A"/>
                </a:solidFill>
                <a:latin typeface="Open Sans" panose="020B0606030504020204" pitchFamily="34" charset="0"/>
              </a:rPr>
              <a:t>Thread Group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4A"/>
                </a:solidFill>
                <a:latin typeface="Open Sans" panose="020B0606030504020204" pitchFamily="34" charset="0"/>
              </a:rPr>
              <a:t>Samplers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4A"/>
                </a:solidFill>
                <a:latin typeface="Open Sans" panose="020B0606030504020204" pitchFamily="34" charset="0"/>
              </a:rPr>
              <a:t>Listeners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4A"/>
                </a:solidFill>
                <a:latin typeface="Open Sans" panose="020B0606030504020204" pitchFamily="34" charset="0"/>
              </a:rPr>
              <a:t>Configuration</a:t>
            </a:r>
            <a:endParaRPr lang="en-US" sz="2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F42DFD-C655-43B3-82C7-7CA611A98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34265"/>
              </p:ext>
            </p:extLst>
          </p:nvPr>
        </p:nvGraphicFramePr>
        <p:xfrm>
          <a:off x="641023" y="1324082"/>
          <a:ext cx="10671141" cy="4754880"/>
        </p:xfrm>
        <a:graphic>
          <a:graphicData uri="http://schemas.openxmlformats.org/drawingml/2006/table">
            <a:tbl>
              <a:tblPr/>
              <a:tblGrid>
                <a:gridCol w="1857080">
                  <a:extLst>
                    <a:ext uri="{9D8B030D-6E8A-4147-A177-3AD203B41FA5}">
                      <a16:colId xmlns:a16="http://schemas.microsoft.com/office/drawing/2014/main" val="2822112208"/>
                    </a:ext>
                  </a:extLst>
                </a:gridCol>
                <a:gridCol w="3751868">
                  <a:extLst>
                    <a:ext uri="{9D8B030D-6E8A-4147-A177-3AD203B41FA5}">
                      <a16:colId xmlns:a16="http://schemas.microsoft.com/office/drawing/2014/main" val="1172548140"/>
                    </a:ext>
                  </a:extLst>
                </a:gridCol>
                <a:gridCol w="5062193">
                  <a:extLst>
                    <a:ext uri="{9D8B030D-6E8A-4147-A177-3AD203B41FA5}">
                      <a16:colId xmlns:a16="http://schemas.microsoft.com/office/drawing/2014/main" val="3251035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Testing Types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3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Examples of Functional Testing Types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C0C0C0"/>
                          </a:highlight>
                        </a:rPr>
                        <a:t>Unit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FFFF00"/>
                          </a:highlight>
                        </a:rPr>
                        <a:t>Smoke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C0C0C0"/>
                          </a:highlight>
                        </a:rPr>
                        <a:t>User Acceptance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C0C0C0"/>
                          </a:highlight>
                        </a:rPr>
                        <a:t>Integration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FFFF00"/>
                          </a:highlight>
                        </a:rPr>
                        <a:t>Regression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C0C0C0"/>
                          </a:highlight>
                        </a:rPr>
                        <a:t>Localization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C0C0C0"/>
                          </a:highlight>
                        </a:rPr>
                        <a:t>Globalization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effectLst/>
                          <a:highlight>
                            <a:srgbClr val="C0C0C0"/>
                          </a:highlight>
                        </a:rPr>
                        <a:t>Interoperability</a:t>
                      </a:r>
                    </a:p>
                  </a:txBody>
                  <a:tcPr>
                    <a:lnL w="12700" cap="flat" cmpd="sng" algn="ctr">
                      <a:solidFill>
                        <a:srgbClr val="6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Examples of Non-functional Testing Types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Performance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highlight>
                            <a:srgbClr val="808080"/>
                          </a:highlight>
                        </a:rPr>
                        <a:t>Volume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highlight>
                            <a:srgbClr val="808080"/>
                          </a:highlight>
                        </a:rPr>
                        <a:t>Scalability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Usability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Load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Stress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Compliance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Portability Testing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Disaster Recover Testing</a:t>
                      </a:r>
                    </a:p>
                  </a:txBody>
                  <a:tcPr>
                    <a:lnL w="12700" cap="flat" cmpd="sng" algn="ctr">
                      <a:solidFill>
                        <a:srgbClr val="E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7037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9DAFA-1E1F-410C-AF8B-79D76DDF5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06352"/>
              </p:ext>
            </p:extLst>
          </p:nvPr>
        </p:nvGraphicFramePr>
        <p:xfrm>
          <a:off x="659876" y="321838"/>
          <a:ext cx="10652287" cy="9448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4957602"/>
                    </a:ext>
                  </a:extLst>
                </a:gridCol>
                <a:gridCol w="3751868">
                  <a:extLst>
                    <a:ext uri="{9D8B030D-6E8A-4147-A177-3AD203B41FA5}">
                      <a16:colId xmlns:a16="http://schemas.microsoft.com/office/drawing/2014/main" val="3251924844"/>
                    </a:ext>
                  </a:extLst>
                </a:gridCol>
                <a:gridCol w="5071619">
                  <a:extLst>
                    <a:ext uri="{9D8B030D-6E8A-4147-A177-3AD203B41FA5}">
                      <a16:colId xmlns:a16="http://schemas.microsoft.com/office/drawing/2014/main" val="3797390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Objective</a:t>
                      </a:r>
                      <a:endParaRPr lang="en-IN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Carried out to validate software actions.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It is done to validate the performance of the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33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9F855-6A32-4F23-BCF0-3EE684253299}"/>
              </a:ext>
            </a:extLst>
          </p:cNvPr>
          <p:cNvSpPr/>
          <p:nvPr/>
        </p:nvSpPr>
        <p:spPr>
          <a:xfrm>
            <a:off x="0" y="124088"/>
            <a:ext cx="118589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Functional testing is based on customer’s requirements whereas Non Functional testing is based on customer’s expectations.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Functional testing has a goal to validate software actions whereas Non Functional testing has a goal to validate the performance of the software.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--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 </a:t>
            </a:r>
            <a:endParaRPr lang="en-US" sz="3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11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33954-EA14-4534-AEE2-A0021BECEA88}"/>
              </a:ext>
            </a:extLst>
          </p:cNvPr>
          <p:cNvSpPr/>
          <p:nvPr/>
        </p:nvSpPr>
        <p:spPr>
          <a:xfrm>
            <a:off x="282803" y="295209"/>
            <a:ext cx="11057642" cy="666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A Functional Testing example is to check the login functionality whereas a Non Functional testing example is to check the dashboard should load in 2 seconds.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ource Sans Pro" panose="020B0503030403020204" pitchFamily="34" charset="0"/>
              </a:rPr>
              <a:t>Functional describes what the product does whereas Non Functional describes how the product 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Source Sans Pro" panose="020B0503030403020204" pitchFamily="34" charset="0"/>
              </a:rPr>
              <a:t>Functional testing is performed before the non-functional testing.</a:t>
            </a:r>
          </a:p>
        </p:txBody>
      </p:sp>
    </p:spTree>
    <p:extLst>
      <p:ext uri="{BB962C8B-B14F-4D97-AF65-F5344CB8AC3E}">
        <p14:creationId xmlns:p14="http://schemas.microsoft.com/office/powerpoint/2010/main" val="397714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E128E-C813-462F-AB70-C231D6D75D57}"/>
              </a:ext>
            </a:extLst>
          </p:cNvPr>
          <p:cNvSpPr/>
          <p:nvPr/>
        </p:nvSpPr>
        <p:spPr>
          <a:xfrm>
            <a:off x="245096" y="411953"/>
            <a:ext cx="10944519" cy="586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smoke testing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 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The objective is not to perform exhaustive testing, but to verify that the critical functionality of the system is working fine.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while 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</a:rPr>
              <a:t>regression testing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 is useful to check for any small changes in the code and ensures old functionalities are not affected by these new changes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B3A2E-086C-4A85-BCCA-A2C2ADD7F490}"/>
              </a:ext>
            </a:extLst>
          </p:cNvPr>
          <p:cNvSpPr/>
          <p:nvPr/>
        </p:nvSpPr>
        <p:spPr>
          <a:xfrm>
            <a:off x="295372" y="3432698"/>
            <a:ext cx="11601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can be used to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automate functional tests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can be integrated with automation test tools such as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Maven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Jenkins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&amp; Docker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achieve continuous testing.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4D0A6-3B6B-469A-909D-6F7306180C85}"/>
              </a:ext>
            </a:extLst>
          </p:cNvPr>
          <p:cNvSpPr/>
          <p:nvPr/>
        </p:nvSpPr>
        <p:spPr>
          <a:xfrm>
            <a:off x="389640" y="1006560"/>
            <a:ext cx="11243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web driver does not require server installation.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9180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F72F10-0DD3-4FCB-9BDF-4F483E523A68}"/>
              </a:ext>
            </a:extLst>
          </p:cNvPr>
          <p:cNvSpPr/>
          <p:nvPr/>
        </p:nvSpPr>
        <p:spPr>
          <a:xfrm>
            <a:off x="172823" y="245945"/>
            <a:ext cx="1145985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sng" dirty="0">
                <a:solidFill>
                  <a:srgbClr val="610B38"/>
                </a:solidFill>
                <a:effectLst/>
                <a:latin typeface="erdana"/>
              </a:rPr>
              <a:t>Selenium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Selenium does not support automation testing for </a:t>
            </a:r>
            <a:r>
              <a:rPr lang="en-US" sz="28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desktop applications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Selenium is </a:t>
            </a:r>
            <a:r>
              <a:rPr lang="en-US" sz="28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open source software.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can't perform automation tests on web services like </a:t>
            </a:r>
            <a:r>
              <a:rPr lang="en-US" sz="28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SOAP or REST 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Selenium.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should know at least one of the supported programming languages to </a:t>
            </a:r>
            <a:r>
              <a:rPr lang="en-US" sz="28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tests scripts </a:t>
            </a: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Selenium WebDriver.</a:t>
            </a:r>
          </a:p>
        </p:txBody>
      </p:sp>
    </p:spTree>
    <p:extLst>
      <p:ext uri="{BB962C8B-B14F-4D97-AF65-F5344CB8AC3E}">
        <p14:creationId xmlns:p14="http://schemas.microsoft.com/office/powerpoint/2010/main" val="29519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389583-69D6-48F0-804C-D14C79FAFF57}"/>
              </a:ext>
            </a:extLst>
          </p:cNvPr>
          <p:cNvSpPr/>
          <p:nvPr/>
        </p:nvSpPr>
        <p:spPr>
          <a:xfrm>
            <a:off x="348792" y="791209"/>
            <a:ext cx="10972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does not have built-in 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</a:rPr>
              <a:t>Object Repository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to maintain objects/elements in centralized location.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Selenium does not have any 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</a:rPr>
              <a:t>inbuilt reporting capability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; we  have to rely on plug-ins like 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JUnit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TestNG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for test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It is not possible to perform </a:t>
            </a:r>
            <a:r>
              <a:rPr lang="en-US" sz="3200" dirty="0">
                <a:solidFill>
                  <a:srgbClr val="FF0000"/>
                </a:solidFill>
                <a:latin typeface="verdana" panose="020B0604030504040204" pitchFamily="34" charset="0"/>
              </a:rPr>
              <a:t>testing on images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. We need to integrate Selenium with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Sikuli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for image based testing.</a:t>
            </a:r>
          </a:p>
        </p:txBody>
      </p:sp>
    </p:spTree>
    <p:extLst>
      <p:ext uri="{BB962C8B-B14F-4D97-AF65-F5344CB8AC3E}">
        <p14:creationId xmlns:p14="http://schemas.microsoft.com/office/powerpoint/2010/main" val="124188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A7789-2539-4FEA-A908-D85421BBBBB9}"/>
              </a:ext>
            </a:extLst>
          </p:cNvPr>
          <p:cNvSpPr/>
          <p:nvPr/>
        </p:nvSpPr>
        <p:spPr>
          <a:xfrm>
            <a:off x="150829" y="893660"/>
            <a:ext cx="1162010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Automation testing covers both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functional and performance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test on an application.</a:t>
            </a:r>
          </a:p>
          <a:p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Functional automation </a:t>
            </a:r>
            <a:r>
              <a:rPr lang="en-US" sz="3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used for automation of functional test cases.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For example, regression tests, which are repetitive in nature, are automated.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4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CBB58-75DF-49FC-9077-09B1D8CC6D45}"/>
              </a:ext>
            </a:extLst>
          </p:cNvPr>
          <p:cNvSpPr/>
          <p:nvPr/>
        </p:nvSpPr>
        <p:spPr>
          <a:xfrm>
            <a:off x="1860222" y="1052975"/>
            <a:ext cx="81510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verdana" panose="020B0604030504040204" pitchFamily="34" charset="0"/>
              </a:rPr>
              <a:t>Performance automation </a:t>
            </a: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is used for automation of non-functional performance test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 For example, measuring the response time of the application under considerable (say 100 users) load.</a:t>
            </a:r>
          </a:p>
        </p:txBody>
      </p:sp>
    </p:spTree>
    <p:extLst>
      <p:ext uri="{BB962C8B-B14F-4D97-AF65-F5344CB8AC3E}">
        <p14:creationId xmlns:p14="http://schemas.microsoft.com/office/powerpoint/2010/main" val="395535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677E0-8094-4A5D-89F5-5E76109937BC}"/>
              </a:ext>
            </a:extLst>
          </p:cNvPr>
          <p:cNvSpPr/>
          <p:nvPr/>
        </p:nvSpPr>
        <p:spPr>
          <a:xfrm>
            <a:off x="615885" y="678806"/>
            <a:ext cx="108565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Automation Testing tools which are used for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functional automation: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Quick Test Professional, provided by HP.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Rational Robot, provided by IBM.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Coded UI, provided by Microsoft.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Selenium, open source.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 It, open Source.</a:t>
            </a:r>
          </a:p>
        </p:txBody>
      </p:sp>
    </p:spTree>
    <p:extLst>
      <p:ext uri="{BB962C8B-B14F-4D97-AF65-F5344CB8AC3E}">
        <p14:creationId xmlns:p14="http://schemas.microsoft.com/office/powerpoint/2010/main" val="219180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1401</Words>
  <Application>Microsoft Office PowerPoint</Application>
  <PresentationFormat>Widescreen</PresentationFormat>
  <Paragraphs>205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erdana</vt:lpstr>
      <vt:lpstr>medium-content-sans-serif-font</vt:lpstr>
      <vt:lpstr>medium-content-serif-font</vt:lpstr>
      <vt:lpstr>Menlo</vt:lpstr>
      <vt:lpstr>Montserrat</vt:lpstr>
      <vt:lpstr>Open Sans</vt:lpstr>
      <vt:lpstr>Source Sans Pro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Trivedi</dc:creator>
  <cp:lastModifiedBy>Ashish Trivedi</cp:lastModifiedBy>
  <cp:revision>42</cp:revision>
  <dcterms:created xsi:type="dcterms:W3CDTF">2020-06-14T14:23:45Z</dcterms:created>
  <dcterms:modified xsi:type="dcterms:W3CDTF">2020-06-20T03:20:30Z</dcterms:modified>
</cp:coreProperties>
</file>