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1" r:id="rId2"/>
    <p:sldId id="454" r:id="rId3"/>
    <p:sldId id="455" r:id="rId4"/>
    <p:sldId id="456" r:id="rId5"/>
    <p:sldId id="457" r:id="rId6"/>
    <p:sldId id="458" r:id="rId7"/>
    <p:sldId id="459" r:id="rId8"/>
    <p:sldId id="460" r:id="rId9"/>
    <p:sldId id="461" r:id="rId10"/>
    <p:sldId id="462" r:id="rId11"/>
    <p:sldId id="463" r:id="rId12"/>
    <p:sldId id="469" r:id="rId13"/>
    <p:sldId id="470" r:id="rId14"/>
    <p:sldId id="471" r:id="rId15"/>
    <p:sldId id="473" r:id="rId16"/>
    <p:sldId id="472" r:id="rId17"/>
    <p:sldId id="474" r:id="rId18"/>
    <p:sldId id="475" r:id="rId19"/>
    <p:sldId id="498" r:id="rId20"/>
    <p:sldId id="476" r:id="rId21"/>
    <p:sldId id="480" r:id="rId22"/>
    <p:sldId id="481" r:id="rId23"/>
    <p:sldId id="477" r:id="rId24"/>
    <p:sldId id="478" r:id="rId25"/>
    <p:sldId id="479" r:id="rId26"/>
    <p:sldId id="482" r:id="rId27"/>
    <p:sldId id="483" r:id="rId28"/>
    <p:sldId id="484" r:id="rId29"/>
    <p:sldId id="485" r:id="rId30"/>
    <p:sldId id="486" r:id="rId31"/>
    <p:sldId id="487" r:id="rId32"/>
    <p:sldId id="499" r:id="rId33"/>
    <p:sldId id="511" r:id="rId34"/>
    <p:sldId id="512" r:id="rId35"/>
    <p:sldId id="513" r:id="rId36"/>
    <p:sldId id="509" r:id="rId37"/>
    <p:sldId id="521" r:id="rId38"/>
    <p:sldId id="504" r:id="rId39"/>
    <p:sldId id="510" r:id="rId40"/>
    <p:sldId id="522" r:id="rId41"/>
    <p:sldId id="505" r:id="rId42"/>
    <p:sldId id="514" r:id="rId43"/>
    <p:sldId id="523" r:id="rId44"/>
    <p:sldId id="524" r:id="rId45"/>
    <p:sldId id="525" r:id="rId46"/>
    <p:sldId id="519" r:id="rId47"/>
    <p:sldId id="424" r:id="rId48"/>
    <p:sldId id="464" r:id="rId49"/>
    <p:sldId id="465" r:id="rId50"/>
    <p:sldId id="468" r:id="rId51"/>
    <p:sldId id="492" r:id="rId52"/>
    <p:sldId id="493" r:id="rId53"/>
    <p:sldId id="488" r:id="rId54"/>
    <p:sldId id="489" r:id="rId55"/>
    <p:sldId id="490" r:id="rId56"/>
    <p:sldId id="494" r:id="rId57"/>
    <p:sldId id="496" r:id="rId58"/>
    <p:sldId id="497" r:id="rId59"/>
    <p:sldId id="515" r:id="rId60"/>
    <p:sldId id="516" r:id="rId61"/>
    <p:sldId id="517" r:id="rId62"/>
    <p:sldId id="51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8" autoAdjust="0"/>
    <p:restoredTop sz="94660"/>
  </p:normalViewPr>
  <p:slideViewPr>
    <p:cSldViewPr snapToGrid="0">
      <p:cViewPr varScale="1">
        <p:scale>
          <a:sx n="86" d="100"/>
          <a:sy n="86" d="100"/>
        </p:scale>
        <p:origin x="84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1F8D-46B2-4491-AF02-673D6CAB2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988B25-CDF9-45B5-BAC1-CC652A9C1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255FAC-1C71-4715-B401-FE91D6CCE3F1}"/>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5" name="Footer Placeholder 4">
            <a:extLst>
              <a:ext uri="{FF2B5EF4-FFF2-40B4-BE49-F238E27FC236}">
                <a16:creationId xmlns:a16="http://schemas.microsoft.com/office/drawing/2014/main" id="{08E240FB-7ECA-4CE5-BA78-43287027D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FB79D-DE5E-4F46-8B92-2589696450C3}"/>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869484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9FF-9ADC-495D-A0BE-90DF3159F3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A37F84-BBE0-41D1-AC02-C430076A5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1C4DB-B7EE-4538-B803-19AC25CBEB6B}"/>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5" name="Footer Placeholder 4">
            <a:extLst>
              <a:ext uri="{FF2B5EF4-FFF2-40B4-BE49-F238E27FC236}">
                <a16:creationId xmlns:a16="http://schemas.microsoft.com/office/drawing/2014/main" id="{DE6B6B66-7D8D-4A4A-BB3F-7CD29A4AE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3C588-C9C2-459B-A4F1-94F09A191000}"/>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06724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A6DCD-2C33-45B6-89B8-A694083D8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AAA4C-8E5B-41E3-8F72-AC296F152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9E90C-3BE1-4DEB-AD0E-8769F65C9814}"/>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5" name="Footer Placeholder 4">
            <a:extLst>
              <a:ext uri="{FF2B5EF4-FFF2-40B4-BE49-F238E27FC236}">
                <a16:creationId xmlns:a16="http://schemas.microsoft.com/office/drawing/2014/main" id="{CDC0985E-99C7-40EF-A6FA-9A732BF7B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16117-E277-4C88-AF9C-215FFA9A78A6}"/>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826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B76C-B789-4E75-A111-A277993EE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B7AF0C-BDD8-4436-AD05-3DCA724EF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60D06-D046-41F1-A3A8-65C7D31A5C3C}"/>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5" name="Footer Placeholder 4">
            <a:extLst>
              <a:ext uri="{FF2B5EF4-FFF2-40B4-BE49-F238E27FC236}">
                <a16:creationId xmlns:a16="http://schemas.microsoft.com/office/drawing/2014/main" id="{63DE5402-A80B-4AED-8522-CF5F6EC46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B68A8-B37E-47E5-B254-074643BC9055}"/>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40425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FDA1-5582-480A-94AD-251DABEC1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01F833-2FBC-4694-B7DA-B7FE9FC84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3FFB4-A724-48E0-BFC5-7754CFEAF6DE}"/>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5" name="Footer Placeholder 4">
            <a:extLst>
              <a:ext uri="{FF2B5EF4-FFF2-40B4-BE49-F238E27FC236}">
                <a16:creationId xmlns:a16="http://schemas.microsoft.com/office/drawing/2014/main" id="{A6572EC4-5B88-4DD7-8B84-BDDB40625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ECAA1-CBAB-49BE-A74C-14BC5671AEFE}"/>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182686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C11C-8585-4BFB-9ED2-99A9D7BDC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236A15-3435-4F6D-9121-BD9157B2C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BBC115-0D92-49FE-872F-E6C95E655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68F491-34AC-48B4-9223-270E1A8699FA}"/>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6" name="Footer Placeholder 5">
            <a:extLst>
              <a:ext uri="{FF2B5EF4-FFF2-40B4-BE49-F238E27FC236}">
                <a16:creationId xmlns:a16="http://schemas.microsoft.com/office/drawing/2014/main" id="{E64CAC24-0339-427C-B462-369014BCC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324A2-B726-43EE-8C6A-40B1F550E4A5}"/>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389963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1550-3234-46DA-B0E0-D1B38BF2AF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062-7099-4862-A9C3-EE61E1E0C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C3AB0-1797-437D-AE86-D99224F1D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0D19E8-C8D3-4895-A9AD-54579F051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2ACE4-CA8E-43DD-B249-113847B24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0F88D-CBFA-4035-A4FC-8FBB1B3A406F}"/>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8" name="Footer Placeholder 7">
            <a:extLst>
              <a:ext uri="{FF2B5EF4-FFF2-40B4-BE49-F238E27FC236}">
                <a16:creationId xmlns:a16="http://schemas.microsoft.com/office/drawing/2014/main" id="{AE3A73BE-34D1-4F31-9095-AE595455C6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3A6A18-C2EB-4D83-A2E9-11EE3EF39E73}"/>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0821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874C-AAF6-44EA-B182-36DA937410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3C346E-B30A-4089-BAF8-72CFF2DA2321}"/>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4" name="Footer Placeholder 3">
            <a:extLst>
              <a:ext uri="{FF2B5EF4-FFF2-40B4-BE49-F238E27FC236}">
                <a16:creationId xmlns:a16="http://schemas.microsoft.com/office/drawing/2014/main" id="{6EEE5792-D52E-4528-A678-E261E82F9A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AD6AE4-C63A-4257-85AF-D0670F01B84D}"/>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19570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686E0-F0CF-42B6-A328-026E69AC2300}"/>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3" name="Footer Placeholder 2">
            <a:extLst>
              <a:ext uri="{FF2B5EF4-FFF2-40B4-BE49-F238E27FC236}">
                <a16:creationId xmlns:a16="http://schemas.microsoft.com/office/drawing/2014/main" id="{399AB581-9933-42E9-B6CA-FE1C77F2E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377208-A861-4CD0-A0E6-59C5A9928BF4}"/>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10326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AE92-0ABF-4951-9A50-71256DBA8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E40558-A581-4093-AC99-87777427F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FD9FA-F34A-4D88-964C-B38363999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F1900-5AE1-4A91-B487-50AB6228E42B}"/>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6" name="Footer Placeholder 5">
            <a:extLst>
              <a:ext uri="{FF2B5EF4-FFF2-40B4-BE49-F238E27FC236}">
                <a16:creationId xmlns:a16="http://schemas.microsoft.com/office/drawing/2014/main" id="{26FE6025-C97B-437B-AA06-767847505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6257E-00C9-4CD4-A595-52916B9FA351}"/>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10860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1558-F7BF-413B-8344-31D107BC2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A03BA7-2179-45D9-B6F1-1BE3E19BE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A949B5-7E31-4DDF-953B-43283C148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D359C-5457-4130-8EAA-D5510629B367}"/>
              </a:ext>
            </a:extLst>
          </p:cNvPr>
          <p:cNvSpPr>
            <a:spLocks noGrp="1"/>
          </p:cNvSpPr>
          <p:nvPr>
            <p:ph type="dt" sz="half" idx="10"/>
          </p:nvPr>
        </p:nvSpPr>
        <p:spPr/>
        <p:txBody>
          <a:bodyPr/>
          <a:lstStyle/>
          <a:p>
            <a:fld id="{100FFC5D-9D0C-4C9B-8975-8EEA4636D0E9}" type="datetimeFigureOut">
              <a:rPr lang="en-IN" smtClean="0"/>
              <a:t>04-08-2020</a:t>
            </a:fld>
            <a:endParaRPr lang="en-IN"/>
          </a:p>
        </p:txBody>
      </p:sp>
      <p:sp>
        <p:nvSpPr>
          <p:cNvPr id="6" name="Footer Placeholder 5">
            <a:extLst>
              <a:ext uri="{FF2B5EF4-FFF2-40B4-BE49-F238E27FC236}">
                <a16:creationId xmlns:a16="http://schemas.microsoft.com/office/drawing/2014/main" id="{B1CF8E36-73B1-4A44-9177-3F2E41D40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F21D7-13C0-4ADB-BBDA-36812DD93164}"/>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39069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57B0C-AFC6-4C93-A446-3711F3800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996CEE-2F96-42A5-B544-073AA4E14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0F25D-20D0-4890-9819-4F8736F20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FFC5D-9D0C-4C9B-8975-8EEA4636D0E9}" type="datetimeFigureOut">
              <a:rPr lang="en-IN" smtClean="0"/>
              <a:t>04-08-2020</a:t>
            </a:fld>
            <a:endParaRPr lang="en-IN"/>
          </a:p>
        </p:txBody>
      </p:sp>
      <p:sp>
        <p:nvSpPr>
          <p:cNvPr id="5" name="Footer Placeholder 4">
            <a:extLst>
              <a:ext uri="{FF2B5EF4-FFF2-40B4-BE49-F238E27FC236}">
                <a16:creationId xmlns:a16="http://schemas.microsoft.com/office/drawing/2014/main" id="{4C4A1816-57E8-4817-83E8-A71B3B870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CE156-4EC9-48C5-9B41-0920A38A4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FF6A1-1F2A-4A9E-90D8-2F6A33AF5B6A}" type="slidenum">
              <a:rPr lang="en-IN" smtClean="0"/>
              <a:t>‹#›</a:t>
            </a:fld>
            <a:endParaRPr lang="en-IN"/>
          </a:p>
        </p:txBody>
      </p:sp>
    </p:spTree>
    <p:extLst>
      <p:ext uri="{BB962C8B-B14F-4D97-AF65-F5344CB8AC3E}">
        <p14:creationId xmlns:p14="http://schemas.microsoft.com/office/powerpoint/2010/main" val="75224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ppium.io/" TargetMode="External"/><Relationship Id="rId2" Type="http://schemas.openxmlformats.org/officeDocument/2006/relationships/hyperlink" Target="https://www.seleniumhq.org/" TargetMode="External"/><Relationship Id="rId1" Type="http://schemas.openxmlformats.org/officeDocument/2006/relationships/slideLayout" Target="../slideLayouts/slideLayout7.xml"/><Relationship Id="rId5" Type="http://schemas.openxmlformats.org/officeDocument/2006/relationships/hyperlink" Target="https://msdn.microsoft.com/en-us/library/dd286726.aspx#VerifyingCodeUsingCUITCreate" TargetMode="External"/><Relationship Id="rId4" Type="http://schemas.openxmlformats.org/officeDocument/2006/relationships/hyperlink" Target="https://applitool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dn.softwaretestinghelp.com/wp-content/qa/uploads/2015/08/Cyclomatic-Complexity5.jp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874B59-56A5-4B51-B129-212C3B40299E}"/>
              </a:ext>
            </a:extLst>
          </p:cNvPr>
          <p:cNvSpPr/>
          <p:nvPr/>
        </p:nvSpPr>
        <p:spPr>
          <a:xfrm>
            <a:off x="130628" y="181957"/>
            <a:ext cx="9135291" cy="6001643"/>
          </a:xfrm>
          <a:prstGeom prst="rect">
            <a:avLst/>
          </a:prstGeom>
        </p:spPr>
        <p:txBody>
          <a:bodyPr wrap="square">
            <a:spAutoFit/>
          </a:bodyPr>
          <a:lstStyle/>
          <a:p>
            <a:pPr lvl="0" eaLnBrk="0" fontAlgn="base" hangingPunct="0">
              <a:spcBef>
                <a:spcPct val="0"/>
              </a:spcBef>
              <a:spcAft>
                <a:spcPct val="0"/>
              </a:spcAft>
            </a:pPr>
            <a:r>
              <a:rPr lang="en-US" altLang="en-US" sz="3200" b="1" u="sng" dirty="0">
                <a:solidFill>
                  <a:srgbClr val="FF0000"/>
                </a:solidFill>
                <a:highlight>
                  <a:srgbClr val="FFFF00"/>
                </a:highlight>
                <a:latin typeface="Bree Serif"/>
              </a:rPr>
              <a:t>Black-Box Testing Tools</a:t>
            </a:r>
            <a:r>
              <a:rPr lang="en-US" altLang="en-US" sz="3200" u="sng" dirty="0">
                <a:solidFill>
                  <a:srgbClr val="000000"/>
                </a:solidFill>
                <a:latin typeface="Bree Serif"/>
              </a:rPr>
              <a:t>:</a:t>
            </a:r>
          </a:p>
          <a:p>
            <a:pPr lvl="0" eaLnBrk="0" fontAlgn="base" hangingPunct="0">
              <a:spcBef>
                <a:spcPct val="0"/>
              </a:spcBef>
              <a:spcAft>
                <a:spcPct val="0"/>
              </a:spcAft>
            </a:pPr>
            <a:r>
              <a:rPr lang="en-US" altLang="en-US" sz="3200" dirty="0">
                <a:solidFill>
                  <a:srgbClr val="333333"/>
                </a:solidFill>
                <a:latin typeface="Georgia" panose="02040502050405020303" pitchFamily="18" charset="0"/>
              </a:rPr>
              <a:t>The  black box testing  can be performed with the assistance of various automated tool.</a:t>
            </a:r>
          </a:p>
          <a:p>
            <a:pPr lvl="0" eaLnBrk="0" fontAlgn="base" hangingPunct="0">
              <a:spcBef>
                <a:spcPct val="0"/>
              </a:spcBef>
              <a:spcAft>
                <a:spcPct val="0"/>
              </a:spcAft>
            </a:pPr>
            <a:r>
              <a:rPr lang="en-US" altLang="en-US" sz="3200" dirty="0">
                <a:solidFill>
                  <a:srgbClr val="333333"/>
                </a:solidFill>
                <a:latin typeface="Georgia" panose="02040502050405020303" pitchFamily="18" charset="0"/>
              </a:rPr>
              <a:t>Generally, </a:t>
            </a:r>
            <a:r>
              <a:rPr lang="en-US" altLang="en-US" sz="3200" dirty="0">
                <a:solidFill>
                  <a:srgbClr val="FF0000"/>
                </a:solidFill>
                <a:highlight>
                  <a:srgbClr val="FFFF00"/>
                </a:highlight>
                <a:latin typeface="Georgia" panose="02040502050405020303" pitchFamily="18" charset="0"/>
              </a:rPr>
              <a:t>Recording and Playback tools</a:t>
            </a:r>
            <a:r>
              <a:rPr lang="en-US" altLang="en-US" sz="3200" dirty="0">
                <a:solidFill>
                  <a:srgbClr val="333333"/>
                </a:solidFill>
                <a:latin typeface="Georgia" panose="02040502050405020303" pitchFamily="18" charset="0"/>
              </a:rPr>
              <a:t> are preferred with </a:t>
            </a:r>
            <a:r>
              <a:rPr lang="en-US" altLang="en-US" sz="3200" dirty="0">
                <a:solidFill>
                  <a:srgbClr val="FF0000"/>
                </a:solidFill>
                <a:latin typeface="Georgia" panose="02040502050405020303" pitchFamily="18" charset="0"/>
              </a:rPr>
              <a:t>Java, Visual Basic and Perl</a:t>
            </a:r>
            <a:r>
              <a:rPr lang="en-US" altLang="en-US" sz="3200" dirty="0">
                <a:solidFill>
                  <a:srgbClr val="333333"/>
                </a:solidFill>
                <a:latin typeface="Georgia" panose="02040502050405020303" pitchFamily="18" charset="0"/>
              </a:rPr>
              <a:t>, however, there are other </a:t>
            </a:r>
            <a:r>
              <a:rPr lang="en-US" altLang="en-US" sz="3200" b="1" dirty="0">
                <a:solidFill>
                  <a:srgbClr val="333333"/>
                </a:solidFill>
                <a:latin typeface="Georgia" panose="02040502050405020303" pitchFamily="18" charset="0"/>
              </a:rPr>
              <a:t>black box testing tools</a:t>
            </a:r>
            <a:r>
              <a:rPr lang="en-US" altLang="en-US" sz="3200" dirty="0">
                <a:solidFill>
                  <a:srgbClr val="333333"/>
                </a:solidFill>
                <a:latin typeface="Georgia" panose="02040502050405020303" pitchFamily="18" charset="0"/>
              </a:rPr>
              <a:t> that are used by </a:t>
            </a:r>
            <a:r>
              <a:rPr lang="en-US" altLang="en-US" sz="3200" b="1" dirty="0" err="1">
                <a:solidFill>
                  <a:srgbClr val="333333"/>
                </a:solidFill>
                <a:latin typeface="Georgia" panose="02040502050405020303" pitchFamily="18" charset="0"/>
              </a:rPr>
              <a:t>blackbox</a:t>
            </a:r>
            <a:r>
              <a:rPr lang="en-US" altLang="en-US" sz="3200" b="1" dirty="0">
                <a:solidFill>
                  <a:srgbClr val="333333"/>
                </a:solidFill>
                <a:latin typeface="Georgia" panose="02040502050405020303" pitchFamily="18" charset="0"/>
              </a:rPr>
              <a:t> testers</a:t>
            </a:r>
            <a:r>
              <a:rPr lang="en-US" altLang="en-US" sz="3200" dirty="0">
                <a:solidFill>
                  <a:srgbClr val="333333"/>
                </a:solidFill>
                <a:latin typeface="Georgia" panose="02040502050405020303" pitchFamily="18" charset="0"/>
              </a:rPr>
              <a:t>, like:</a:t>
            </a:r>
            <a:endParaRPr lang="en-US" altLang="en-US" sz="3200" dirty="0"/>
          </a:p>
          <a:p>
            <a:pPr lvl="0" eaLnBrk="0" fontAlgn="base" hangingPunct="0">
              <a:spcBef>
                <a:spcPct val="0"/>
              </a:spcBef>
              <a:spcAft>
                <a:spcPct val="0"/>
              </a:spcAft>
              <a:buFontTx/>
              <a:buAutoNum type="arabicPeriod"/>
            </a:pPr>
            <a:r>
              <a:rPr lang="en-US" altLang="en-US" sz="3200" dirty="0">
                <a:solidFill>
                  <a:srgbClr val="337AB7"/>
                </a:solidFill>
                <a:latin typeface="Georgia" panose="02040502050405020303" pitchFamily="18" charset="0"/>
                <a:hlinkClick r:id="rId2"/>
              </a:rPr>
              <a:t>Selenium</a:t>
            </a:r>
            <a:r>
              <a:rPr lang="en-US" altLang="en-US" sz="3200" dirty="0">
                <a:solidFill>
                  <a:srgbClr val="333333"/>
                </a:solidFill>
                <a:latin typeface="Georgia" panose="02040502050405020303" pitchFamily="18" charset="0"/>
              </a:rPr>
              <a:t>.</a:t>
            </a:r>
          </a:p>
          <a:p>
            <a:pPr lvl="0" eaLnBrk="0" fontAlgn="base" hangingPunct="0">
              <a:spcBef>
                <a:spcPct val="0"/>
              </a:spcBef>
              <a:spcAft>
                <a:spcPct val="0"/>
              </a:spcAft>
              <a:buFontTx/>
              <a:buAutoNum type="arabicPeriod" startAt="2"/>
            </a:pPr>
            <a:r>
              <a:rPr lang="en-US" altLang="en-US" sz="3200" dirty="0">
                <a:solidFill>
                  <a:srgbClr val="337AB7"/>
                </a:solidFill>
                <a:latin typeface="Georgia" panose="02040502050405020303" pitchFamily="18" charset="0"/>
                <a:hlinkClick r:id="rId3"/>
              </a:rPr>
              <a:t>Appium</a:t>
            </a:r>
            <a:r>
              <a:rPr lang="en-US" altLang="en-US" sz="3200" dirty="0">
                <a:solidFill>
                  <a:srgbClr val="333333"/>
                </a:solidFill>
                <a:latin typeface="Georgia" panose="02040502050405020303" pitchFamily="18" charset="0"/>
              </a:rPr>
              <a:t>.</a:t>
            </a:r>
          </a:p>
          <a:p>
            <a:pPr lvl="0" eaLnBrk="0" fontAlgn="base" hangingPunct="0">
              <a:spcBef>
                <a:spcPct val="0"/>
              </a:spcBef>
              <a:spcAft>
                <a:spcPct val="0"/>
              </a:spcAft>
              <a:buFontTx/>
              <a:buAutoNum type="arabicPeriod" startAt="3"/>
            </a:pPr>
            <a:r>
              <a:rPr lang="en-US" altLang="en-US" sz="3200" dirty="0" err="1">
                <a:solidFill>
                  <a:srgbClr val="337AB7"/>
                </a:solidFill>
                <a:latin typeface="Georgia" panose="02040502050405020303" pitchFamily="18" charset="0"/>
                <a:hlinkClick r:id="rId4"/>
              </a:rPr>
              <a:t>Applitools</a:t>
            </a:r>
            <a:r>
              <a:rPr lang="en-US" altLang="en-US" sz="3200" dirty="0">
                <a:solidFill>
                  <a:srgbClr val="333333"/>
                </a:solidFill>
                <a:latin typeface="Georgia" panose="02040502050405020303" pitchFamily="18" charset="0"/>
              </a:rPr>
              <a:t>.</a:t>
            </a:r>
          </a:p>
          <a:p>
            <a:pPr lvl="0" eaLnBrk="0" fontAlgn="base" hangingPunct="0">
              <a:spcBef>
                <a:spcPct val="0"/>
              </a:spcBef>
              <a:spcAft>
                <a:spcPct val="0"/>
              </a:spcAft>
              <a:buFontTx/>
              <a:buAutoNum type="arabicPeriod" startAt="4"/>
            </a:pPr>
            <a:r>
              <a:rPr lang="en-US" altLang="en-US" sz="3200" dirty="0">
                <a:solidFill>
                  <a:srgbClr val="333333"/>
                </a:solidFill>
                <a:latin typeface="Georgia" panose="02040502050405020303" pitchFamily="18" charset="0"/>
              </a:rPr>
              <a:t>HP QTP.</a:t>
            </a:r>
          </a:p>
          <a:p>
            <a:pPr lvl="0" eaLnBrk="0" fontAlgn="base" hangingPunct="0">
              <a:spcBef>
                <a:spcPct val="0"/>
              </a:spcBef>
              <a:spcAft>
                <a:spcPct val="0"/>
              </a:spcAft>
              <a:buFontTx/>
              <a:buAutoNum type="arabicPeriod" startAt="5"/>
            </a:pPr>
            <a:r>
              <a:rPr lang="en-US" altLang="en-US" sz="3200" dirty="0">
                <a:solidFill>
                  <a:srgbClr val="337AB7"/>
                </a:solidFill>
                <a:latin typeface="Georgia" panose="02040502050405020303" pitchFamily="18" charset="0"/>
                <a:hlinkClick r:id="rId5"/>
              </a:rPr>
              <a:t>Microsoft Coded UI</a:t>
            </a:r>
            <a:r>
              <a:rPr lang="en-US" altLang="en-US" sz="3200" dirty="0">
                <a:solidFill>
                  <a:srgbClr val="333333"/>
                </a:solidFill>
                <a:latin typeface="Georgia" panose="02040502050405020303" pitchFamily="18" charset="0"/>
              </a:rPr>
              <a:t>.                                 </a:t>
            </a:r>
            <a:endParaRPr lang="en-US" altLang="en-US" sz="8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65778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D00590-B0B2-4E2B-BD57-1044A7AD5AC7}"/>
              </a:ext>
            </a:extLst>
          </p:cNvPr>
          <p:cNvSpPr/>
          <p:nvPr/>
        </p:nvSpPr>
        <p:spPr>
          <a:xfrm>
            <a:off x="95793" y="77765"/>
            <a:ext cx="8516983" cy="4448013"/>
          </a:xfrm>
          <a:prstGeom prst="rect">
            <a:avLst/>
          </a:prstGeom>
        </p:spPr>
        <p:txBody>
          <a:bodyPr wrap="square">
            <a:spAutoFit/>
          </a:bodyPr>
          <a:lstStyle/>
          <a:p>
            <a:pPr>
              <a:lnSpc>
                <a:spcPct val="150000"/>
              </a:lnSpc>
            </a:pPr>
            <a:r>
              <a:rPr lang="en-US" sz="3200" dirty="0">
                <a:solidFill>
                  <a:srgbClr val="3A3A3A"/>
                </a:solidFill>
                <a:latin typeface="Work Sans"/>
              </a:rPr>
              <a:t>Appium Server then recognizes the command and </a:t>
            </a:r>
            <a:r>
              <a:rPr lang="en-US" sz="3200" dirty="0">
                <a:solidFill>
                  <a:srgbClr val="3A3A3A"/>
                </a:solidFill>
                <a:highlight>
                  <a:srgbClr val="FFFF00"/>
                </a:highlight>
                <a:latin typeface="Work Sans"/>
              </a:rPr>
              <a:t>establishes a connection </a:t>
            </a:r>
            <a:r>
              <a:rPr lang="en-US" sz="3200" dirty="0">
                <a:solidFill>
                  <a:srgbClr val="3A3A3A"/>
                </a:solidFill>
                <a:latin typeface="Work Sans"/>
              </a:rPr>
              <a:t>with the corresponding end device. Once the connection is made, it triggers the </a:t>
            </a:r>
            <a:r>
              <a:rPr lang="en-US" sz="3200" dirty="0">
                <a:solidFill>
                  <a:srgbClr val="3A3A3A"/>
                </a:solidFill>
                <a:highlight>
                  <a:srgbClr val="FFFF00"/>
                </a:highlight>
                <a:latin typeface="Work Sans"/>
              </a:rPr>
              <a:t>execution of test cases </a:t>
            </a:r>
            <a:r>
              <a:rPr lang="en-US" sz="3200" dirty="0">
                <a:solidFill>
                  <a:srgbClr val="3A3A3A"/>
                </a:solidFill>
                <a:latin typeface="Work Sans"/>
              </a:rPr>
              <a:t>in the end device. The End Device responds to the request in the </a:t>
            </a:r>
            <a:r>
              <a:rPr lang="en-US" sz="3200" dirty="0">
                <a:solidFill>
                  <a:srgbClr val="3A3A3A"/>
                </a:solidFill>
                <a:highlight>
                  <a:srgbClr val="FFFF00"/>
                </a:highlight>
                <a:latin typeface="Work Sans"/>
              </a:rPr>
              <a:t>form of HTTP to the Appium.</a:t>
            </a:r>
            <a:endParaRPr lang="en-IN" sz="3200" dirty="0">
              <a:highlight>
                <a:srgbClr val="FFFF00"/>
              </a:highlight>
            </a:endParaRPr>
          </a:p>
        </p:txBody>
      </p:sp>
      <p:sp>
        <p:nvSpPr>
          <p:cNvPr id="3" name="Rectangle: Rounded Corners 2">
            <a:extLst>
              <a:ext uri="{FF2B5EF4-FFF2-40B4-BE49-F238E27FC236}">
                <a16:creationId xmlns:a16="http://schemas.microsoft.com/office/drawing/2014/main" id="{C1AF877E-DB0F-4158-BB23-4C96BC72A052}"/>
              </a:ext>
            </a:extLst>
          </p:cNvPr>
          <p:cNvSpPr/>
          <p:nvPr/>
        </p:nvSpPr>
        <p:spPr>
          <a:xfrm>
            <a:off x="801189" y="5033554"/>
            <a:ext cx="2987040" cy="18244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t>Appium Server</a:t>
            </a:r>
            <a:endParaRPr lang="en-IN" sz="3600" b="1" dirty="0"/>
          </a:p>
        </p:txBody>
      </p:sp>
      <p:sp>
        <p:nvSpPr>
          <p:cNvPr id="8" name="Rectangle: Rounded Corners 7">
            <a:extLst>
              <a:ext uri="{FF2B5EF4-FFF2-40B4-BE49-F238E27FC236}">
                <a16:creationId xmlns:a16="http://schemas.microsoft.com/office/drawing/2014/main" id="{5824E914-E324-4243-BE0A-1871C87DEDB1}"/>
              </a:ext>
            </a:extLst>
          </p:cNvPr>
          <p:cNvSpPr/>
          <p:nvPr/>
        </p:nvSpPr>
        <p:spPr>
          <a:xfrm>
            <a:off x="6744789" y="4909151"/>
            <a:ext cx="2987040" cy="182444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b="1" dirty="0"/>
              <a:t>End Device</a:t>
            </a:r>
            <a:endParaRPr lang="en-IN" sz="3600" b="1" dirty="0"/>
          </a:p>
        </p:txBody>
      </p:sp>
      <p:sp>
        <p:nvSpPr>
          <p:cNvPr id="10" name="Arrow: Striped Right 9">
            <a:extLst>
              <a:ext uri="{FF2B5EF4-FFF2-40B4-BE49-F238E27FC236}">
                <a16:creationId xmlns:a16="http://schemas.microsoft.com/office/drawing/2014/main" id="{E4702931-0DC6-48F5-A583-351E3DBC2B1D}"/>
              </a:ext>
            </a:extLst>
          </p:cNvPr>
          <p:cNvSpPr/>
          <p:nvPr/>
        </p:nvSpPr>
        <p:spPr>
          <a:xfrm>
            <a:off x="3757749" y="4985351"/>
            <a:ext cx="2987040" cy="836023"/>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highlight>
                  <a:srgbClr val="000000"/>
                </a:highlight>
              </a:rPr>
              <a:t>Test Case execution</a:t>
            </a:r>
            <a:endParaRPr lang="en-IN" sz="2000" dirty="0">
              <a:highlight>
                <a:srgbClr val="000000"/>
              </a:highlight>
            </a:endParaRPr>
          </a:p>
        </p:txBody>
      </p:sp>
      <p:sp>
        <p:nvSpPr>
          <p:cNvPr id="11" name="Arrow: Left 10">
            <a:extLst>
              <a:ext uri="{FF2B5EF4-FFF2-40B4-BE49-F238E27FC236}">
                <a16:creationId xmlns:a16="http://schemas.microsoft.com/office/drawing/2014/main" id="{99F45DC3-15AB-42F4-A941-E6DB47A02345}"/>
              </a:ext>
            </a:extLst>
          </p:cNvPr>
          <p:cNvSpPr/>
          <p:nvPr/>
        </p:nvSpPr>
        <p:spPr>
          <a:xfrm>
            <a:off x="3727269" y="5944212"/>
            <a:ext cx="2987040" cy="836023"/>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highlight>
                  <a:srgbClr val="000000"/>
                </a:highlight>
              </a:rPr>
              <a:t>HTTP Response</a:t>
            </a:r>
            <a:endParaRPr lang="en-IN" sz="2400" dirty="0">
              <a:highlight>
                <a:srgbClr val="000000"/>
              </a:highlight>
            </a:endParaRPr>
          </a:p>
        </p:txBody>
      </p:sp>
    </p:spTree>
    <p:extLst>
      <p:ext uri="{BB962C8B-B14F-4D97-AF65-F5344CB8AC3E}">
        <p14:creationId xmlns:p14="http://schemas.microsoft.com/office/powerpoint/2010/main" val="152954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EBC010-2385-462D-87F5-5D2033A915C0}"/>
              </a:ext>
            </a:extLst>
          </p:cNvPr>
          <p:cNvPicPr>
            <a:picLocks noChangeAspect="1"/>
          </p:cNvPicPr>
          <p:nvPr/>
        </p:nvPicPr>
        <p:blipFill>
          <a:blip r:embed="rId2"/>
          <a:stretch>
            <a:fillRect/>
          </a:stretch>
        </p:blipFill>
        <p:spPr>
          <a:xfrm>
            <a:off x="182880" y="174171"/>
            <a:ext cx="8734697" cy="6509657"/>
          </a:xfrm>
          <a:prstGeom prst="rect">
            <a:avLst/>
          </a:prstGeom>
        </p:spPr>
      </p:pic>
    </p:spTree>
    <p:extLst>
      <p:ext uri="{BB962C8B-B14F-4D97-AF65-F5344CB8AC3E}">
        <p14:creationId xmlns:p14="http://schemas.microsoft.com/office/powerpoint/2010/main" val="375676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F4F464-A8F6-4BDE-B9EF-0C39AEF4ADC7}"/>
              </a:ext>
            </a:extLst>
          </p:cNvPr>
          <p:cNvSpPr/>
          <p:nvPr/>
        </p:nvSpPr>
        <p:spPr>
          <a:xfrm>
            <a:off x="287383" y="79441"/>
            <a:ext cx="9126583" cy="6986528"/>
          </a:xfrm>
          <a:prstGeom prst="rect">
            <a:avLst/>
          </a:prstGeom>
        </p:spPr>
        <p:txBody>
          <a:bodyPr wrap="square">
            <a:spAutoFit/>
          </a:bodyPr>
          <a:lstStyle/>
          <a:p>
            <a:r>
              <a:rPr lang="en-US" sz="3200" dirty="0">
                <a:solidFill>
                  <a:srgbClr val="FF0000"/>
                </a:solidFill>
                <a:highlight>
                  <a:srgbClr val="FFFF00"/>
                </a:highlight>
                <a:latin typeface="erdana"/>
              </a:rPr>
              <a:t>JSON Object Example:</a:t>
            </a:r>
          </a:p>
          <a:p>
            <a:endParaRPr lang="en-US" sz="3200" dirty="0">
              <a:solidFill>
                <a:srgbClr val="FF0000"/>
              </a:solidFill>
              <a:highlight>
                <a:srgbClr val="FFFF00"/>
              </a:highlight>
              <a:latin typeface="erdana"/>
            </a:endParaRPr>
          </a:p>
          <a:p>
            <a:pPr marL="457200" indent="-457200">
              <a:buFont typeface="Arial" panose="020B0604020202020204" pitchFamily="34" charset="0"/>
              <a:buChar char="•"/>
            </a:pPr>
            <a:r>
              <a:rPr lang="en-US" sz="3200" dirty="0">
                <a:solidFill>
                  <a:srgbClr val="000000"/>
                </a:solidFill>
                <a:latin typeface="verdana" panose="020B0604030504040204" pitchFamily="34" charset="0"/>
              </a:rPr>
              <a:t>A JSON object contains data in the form of </a:t>
            </a:r>
            <a:r>
              <a:rPr lang="en-US" sz="3200" b="1" dirty="0">
                <a:solidFill>
                  <a:srgbClr val="FF0000"/>
                </a:solidFill>
                <a:latin typeface="verdana" panose="020B0604030504040204" pitchFamily="34" charset="0"/>
              </a:rPr>
              <a:t>key/value pair</a:t>
            </a:r>
            <a:r>
              <a:rPr lang="en-US" sz="3200" dirty="0">
                <a:solidFill>
                  <a:srgbClr val="000000"/>
                </a:solidFill>
                <a:latin typeface="verdana" panose="020B0604030504040204" pitchFamily="34" charset="0"/>
              </a:rPr>
              <a:t>. </a:t>
            </a:r>
          </a:p>
          <a:p>
            <a:pPr marL="457200" indent="-457200">
              <a:buFont typeface="Arial" panose="020B0604020202020204" pitchFamily="34" charset="0"/>
              <a:buChar char="•"/>
            </a:pPr>
            <a:endParaRPr lang="en-US" sz="3200" dirty="0">
              <a:solidFill>
                <a:srgbClr val="000000"/>
              </a:solidFill>
              <a:latin typeface="verdana" panose="020B0604030504040204" pitchFamily="34" charset="0"/>
            </a:endParaRPr>
          </a:p>
          <a:p>
            <a:pPr marL="457200" indent="-457200">
              <a:buFont typeface="Arial" panose="020B0604020202020204" pitchFamily="34" charset="0"/>
              <a:buChar char="•"/>
            </a:pPr>
            <a:r>
              <a:rPr lang="en-US" sz="3200" dirty="0">
                <a:solidFill>
                  <a:srgbClr val="000000"/>
                </a:solidFill>
                <a:latin typeface="verdana" panose="020B0604030504040204" pitchFamily="34" charset="0"/>
              </a:rPr>
              <a:t>The keys are strings and the values are the JSON types. </a:t>
            </a:r>
          </a:p>
          <a:p>
            <a:pPr marL="457200" indent="-457200">
              <a:buFont typeface="Arial" panose="020B0604020202020204" pitchFamily="34" charset="0"/>
              <a:buChar char="•"/>
            </a:pPr>
            <a:endParaRPr lang="en-US" sz="3200" dirty="0">
              <a:solidFill>
                <a:srgbClr val="000000"/>
              </a:solidFill>
              <a:latin typeface="verdana" panose="020B0604030504040204" pitchFamily="34" charset="0"/>
            </a:endParaRPr>
          </a:p>
          <a:p>
            <a:pPr marL="457200" indent="-457200">
              <a:buFont typeface="Arial" panose="020B0604020202020204" pitchFamily="34" charset="0"/>
              <a:buChar char="•"/>
            </a:pPr>
            <a:r>
              <a:rPr lang="en-US" sz="3200" dirty="0">
                <a:solidFill>
                  <a:srgbClr val="000000"/>
                </a:solidFill>
                <a:latin typeface="verdana" panose="020B0604030504040204" pitchFamily="34" charset="0"/>
              </a:rPr>
              <a:t>Keys and values are </a:t>
            </a:r>
            <a:r>
              <a:rPr lang="en-US" sz="3200" b="1" dirty="0">
                <a:solidFill>
                  <a:srgbClr val="FF0000"/>
                </a:solidFill>
                <a:latin typeface="verdana" panose="020B0604030504040204" pitchFamily="34" charset="0"/>
              </a:rPr>
              <a:t>separated by colon</a:t>
            </a:r>
            <a:r>
              <a:rPr lang="en-US" sz="3200" dirty="0">
                <a:solidFill>
                  <a:srgbClr val="000000"/>
                </a:solidFill>
                <a:latin typeface="verdana" panose="020B0604030504040204" pitchFamily="34" charset="0"/>
              </a:rPr>
              <a:t>. Each entry (key/value pair) is separated by </a:t>
            </a:r>
            <a:r>
              <a:rPr lang="en-US" sz="3200" b="1" dirty="0">
                <a:solidFill>
                  <a:srgbClr val="FF0000"/>
                </a:solidFill>
                <a:latin typeface="verdana" panose="020B0604030504040204" pitchFamily="34" charset="0"/>
              </a:rPr>
              <a:t>comma.</a:t>
            </a:r>
          </a:p>
          <a:p>
            <a:pPr marL="457200" indent="-457200">
              <a:buFont typeface="Arial" panose="020B0604020202020204" pitchFamily="34" charset="0"/>
              <a:buChar char="•"/>
            </a:pPr>
            <a:endParaRPr lang="en-US" sz="3200" dirty="0">
              <a:solidFill>
                <a:srgbClr val="000000"/>
              </a:solidFill>
              <a:latin typeface="verdana" panose="020B0604030504040204" pitchFamily="34" charset="0"/>
            </a:endParaRPr>
          </a:p>
          <a:p>
            <a:pPr marL="457200" indent="-457200">
              <a:buFont typeface="Arial" panose="020B0604020202020204" pitchFamily="34" charset="0"/>
              <a:buChar char="•"/>
            </a:pPr>
            <a:r>
              <a:rPr lang="en-US" sz="3200" dirty="0">
                <a:solidFill>
                  <a:srgbClr val="000000"/>
                </a:solidFill>
                <a:latin typeface="verdana" panose="020B0604030504040204" pitchFamily="34" charset="0"/>
              </a:rPr>
              <a:t>The </a:t>
            </a:r>
            <a:r>
              <a:rPr lang="en-US" sz="3200" b="1" dirty="0">
                <a:solidFill>
                  <a:srgbClr val="000000"/>
                </a:solidFill>
                <a:latin typeface="verdana" panose="020B0604030504040204" pitchFamily="34" charset="0"/>
              </a:rPr>
              <a:t>{</a:t>
            </a:r>
            <a:r>
              <a:rPr lang="en-US" sz="3200" dirty="0">
                <a:solidFill>
                  <a:srgbClr val="000000"/>
                </a:solidFill>
                <a:latin typeface="verdana" panose="020B0604030504040204" pitchFamily="34" charset="0"/>
              </a:rPr>
              <a:t> (curly brace) represents the JSON object.</a:t>
            </a:r>
            <a:endParaRPr lang="en-US" sz="3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0114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49B0B9-81FB-4409-8A93-FC4DBF0DFDC6}"/>
              </a:ext>
            </a:extLst>
          </p:cNvPr>
          <p:cNvSpPr/>
          <p:nvPr/>
        </p:nvSpPr>
        <p:spPr>
          <a:xfrm>
            <a:off x="670559" y="166527"/>
            <a:ext cx="7053943" cy="3323987"/>
          </a:xfrm>
          <a:prstGeom prst="rect">
            <a:avLst/>
          </a:prstGeom>
        </p:spPr>
        <p:txBody>
          <a:bodyPr wrap="square">
            <a:spAutoFit/>
          </a:bodyPr>
          <a:lstStyle/>
          <a:p>
            <a:pPr>
              <a:buFont typeface="+mj-lt"/>
              <a:buAutoNum type="arabicPeriod"/>
            </a:pP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r>
              <a:rPr lang="en-US" sz="3200" dirty="0">
                <a:solidFill>
                  <a:srgbClr val="0000FF"/>
                </a:solidFill>
                <a:latin typeface="verdana" panose="020B0604030504040204" pitchFamily="34" charset="0"/>
              </a:rPr>
              <a:t>“Student"</a:t>
            </a:r>
            <a:r>
              <a:rPr lang="en-US" sz="3200" dirty="0">
                <a:solidFill>
                  <a:srgbClr val="000000"/>
                </a:solidFill>
                <a:latin typeface="verdana" panose="020B0604030504040204" pitchFamily="34" charset="0"/>
              </a:rPr>
              <a:t>: {  </a:t>
            </a:r>
          </a:p>
          <a:p>
            <a:pPr>
              <a:buFont typeface="+mj-lt"/>
              <a:buAutoNum type="arabicPeriod"/>
            </a:pPr>
            <a:r>
              <a:rPr lang="en-US" sz="3200" dirty="0">
                <a:solidFill>
                  <a:srgbClr val="000000"/>
                </a:solidFill>
                <a:latin typeface="verdana" panose="020B0604030504040204" pitchFamily="34" charset="0"/>
              </a:rPr>
              <a:t>        </a:t>
            </a:r>
            <a:r>
              <a:rPr lang="en-US" sz="3200" dirty="0">
                <a:solidFill>
                  <a:srgbClr val="0000FF"/>
                </a:solidFill>
                <a:latin typeface="verdana" panose="020B0604030504040204" pitchFamily="34" charset="0"/>
              </a:rPr>
              <a:t>"name"</a:t>
            </a:r>
            <a:r>
              <a:rPr lang="en-US" sz="3200" dirty="0">
                <a:solidFill>
                  <a:srgbClr val="000000"/>
                </a:solidFill>
                <a:latin typeface="verdana" panose="020B0604030504040204" pitchFamily="34" charset="0"/>
              </a:rPr>
              <a:t>:       </a:t>
            </a:r>
            <a:r>
              <a:rPr lang="en-US" sz="3200" dirty="0">
                <a:solidFill>
                  <a:srgbClr val="0000FF"/>
                </a:solidFill>
                <a:latin typeface="verdana" panose="020B0604030504040204" pitchFamily="34" charset="0"/>
              </a:rPr>
              <a:t>“Hemant"</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r>
              <a:rPr lang="en-US" sz="3200" dirty="0">
                <a:solidFill>
                  <a:srgbClr val="0000FF"/>
                </a:solidFill>
                <a:latin typeface="verdana" panose="020B0604030504040204" pitchFamily="34" charset="0"/>
              </a:rPr>
              <a:t>“Roll No"</a:t>
            </a:r>
            <a:r>
              <a:rPr lang="en-US" sz="3200" dirty="0">
                <a:solidFill>
                  <a:srgbClr val="000000"/>
                </a:solidFill>
                <a:latin typeface="verdana" panose="020B0604030504040204" pitchFamily="34" charset="0"/>
              </a:rPr>
              <a:t>:      </a:t>
            </a:r>
            <a:r>
              <a:rPr lang="en-US" sz="3200" dirty="0">
                <a:solidFill>
                  <a:srgbClr val="C00000"/>
                </a:solidFill>
                <a:latin typeface="verdana" panose="020B0604030504040204" pitchFamily="34" charset="0"/>
              </a:rPr>
              <a:t>456</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r>
              <a:rPr lang="en-US" sz="3200" dirty="0">
                <a:solidFill>
                  <a:srgbClr val="0000FF"/>
                </a:solidFill>
                <a:latin typeface="verdana" panose="020B0604030504040204" pitchFamily="34" charset="0"/>
              </a:rPr>
              <a:t>“Regular"</a:t>
            </a:r>
            <a:r>
              <a:rPr lang="en-US" sz="3200" dirty="0">
                <a:solidFill>
                  <a:srgbClr val="000000"/>
                </a:solidFill>
                <a:latin typeface="verdana" panose="020B0604030504040204" pitchFamily="34" charset="0"/>
              </a:rPr>
              <a:t>:    </a:t>
            </a:r>
            <a:r>
              <a:rPr lang="en-US" sz="3200" b="1" dirty="0">
                <a:solidFill>
                  <a:srgbClr val="006699"/>
                </a:solidFill>
                <a:latin typeface="verdana" panose="020B0604030504040204" pitchFamily="34" charset="0"/>
              </a:rPr>
              <a:t>true</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3" name="Rectangle 2">
            <a:extLst>
              <a:ext uri="{FF2B5EF4-FFF2-40B4-BE49-F238E27FC236}">
                <a16:creationId xmlns:a16="http://schemas.microsoft.com/office/drawing/2014/main" id="{F7F0CAC7-F592-4DE5-A4B3-8372EA0AC454}"/>
              </a:ext>
            </a:extLst>
          </p:cNvPr>
          <p:cNvSpPr/>
          <p:nvPr/>
        </p:nvSpPr>
        <p:spPr>
          <a:xfrm>
            <a:off x="670559" y="5369516"/>
            <a:ext cx="6905897" cy="1488484"/>
          </a:xfrm>
          <a:prstGeom prst="rect">
            <a:avLst/>
          </a:prstGeom>
        </p:spPr>
        <p:txBody>
          <a:bodyPr wrap="square">
            <a:spAutoFit/>
          </a:bodyPr>
          <a:lstStyle/>
          <a:p>
            <a:pPr algn="ctr">
              <a:lnSpc>
                <a:spcPct val="150000"/>
              </a:lnSpc>
            </a:pPr>
            <a:r>
              <a:rPr lang="en-US" sz="3200" dirty="0">
                <a:solidFill>
                  <a:srgbClr val="FF0000"/>
                </a:solidFill>
                <a:highlight>
                  <a:srgbClr val="FFFF00"/>
                </a:highlight>
                <a:latin typeface="Verdana" panose="020B0604030504040204" pitchFamily="34" charset="0"/>
              </a:rPr>
              <a:t>The JSON format is almost identical to JavaScript objects.</a:t>
            </a:r>
            <a:endParaRPr lang="en-IN" sz="3200" dirty="0">
              <a:solidFill>
                <a:srgbClr val="FF0000"/>
              </a:solidFill>
              <a:highlight>
                <a:srgbClr val="FFFF00"/>
              </a:highlight>
            </a:endParaRPr>
          </a:p>
        </p:txBody>
      </p:sp>
    </p:spTree>
    <p:extLst>
      <p:ext uri="{BB962C8B-B14F-4D97-AF65-F5344CB8AC3E}">
        <p14:creationId xmlns:p14="http://schemas.microsoft.com/office/powerpoint/2010/main" val="171252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305474-8AD2-474C-BF43-691B6336FC4A}"/>
              </a:ext>
            </a:extLst>
          </p:cNvPr>
          <p:cNvSpPr/>
          <p:nvPr/>
        </p:nvSpPr>
        <p:spPr>
          <a:xfrm>
            <a:off x="226423" y="366823"/>
            <a:ext cx="8708572" cy="5902065"/>
          </a:xfrm>
          <a:prstGeom prst="rect">
            <a:avLst/>
          </a:prstGeom>
        </p:spPr>
        <p:txBody>
          <a:bodyPr wrap="square">
            <a:spAutoFit/>
          </a:bodyPr>
          <a:lstStyle/>
          <a:p>
            <a:pPr>
              <a:lnSpc>
                <a:spcPct val="150000"/>
              </a:lnSpc>
              <a:buFont typeface="+mj-lt"/>
              <a:buAutoNum type="arabicPeriod"/>
            </a:pPr>
            <a:r>
              <a:rPr lang="en-IN" sz="3200" dirty="0">
                <a:solidFill>
                  <a:srgbClr val="000000"/>
                </a:solidFill>
                <a:latin typeface="verdana" panose="020B0604030504040204" pitchFamily="34" charset="0"/>
              </a:rPr>
              <a:t>{</a:t>
            </a:r>
            <a:r>
              <a:rPr lang="en-IN" sz="3200" dirty="0">
                <a:solidFill>
                  <a:srgbClr val="0000FF"/>
                </a:solidFill>
                <a:latin typeface="verdana" panose="020B0604030504040204" pitchFamily="34" charset="0"/>
              </a:rPr>
              <a:t>“Students"</a:t>
            </a:r>
            <a:r>
              <a:rPr lang="en-IN" sz="3200" dirty="0">
                <a:solidFill>
                  <a:srgbClr val="000000"/>
                </a:solidFill>
                <a:latin typeface="verdana" panose="020B0604030504040204" pitchFamily="34" charset="0"/>
              </a:rPr>
              <a:t>:[  </a:t>
            </a:r>
          </a:p>
          <a:p>
            <a:pPr>
              <a:lnSpc>
                <a:spcPct val="150000"/>
              </a:lnSpc>
              <a:buFont typeface="+mj-lt"/>
              <a:buAutoNum type="arabicPeriod"/>
            </a:pPr>
            <a:r>
              <a:rPr lang="en-IN" sz="3200" dirty="0">
                <a:solidFill>
                  <a:srgbClr val="000000"/>
                </a:solidFill>
                <a:latin typeface="verdana" panose="020B0604030504040204" pitchFamily="34" charset="0"/>
              </a:rPr>
              <a:t>    {</a:t>
            </a:r>
            <a:r>
              <a:rPr lang="en-IN" sz="3200" dirty="0">
                <a:solidFill>
                  <a:srgbClr val="0000FF"/>
                </a:solidFill>
                <a:latin typeface="verdana" panose="020B0604030504040204" pitchFamily="34" charset="0"/>
              </a:rPr>
              <a:t>"</a:t>
            </a:r>
            <a:r>
              <a:rPr lang="en-IN" sz="3200" dirty="0" err="1">
                <a:solidFill>
                  <a:srgbClr val="0000FF"/>
                </a:solidFill>
                <a:latin typeface="verdana" panose="020B0604030504040204" pitchFamily="34" charset="0"/>
              </a:rPr>
              <a:t>name"</a:t>
            </a:r>
            <a:r>
              <a:rPr lang="en-IN" sz="3200" dirty="0" err="1">
                <a:solidFill>
                  <a:srgbClr val="000000"/>
                </a:solidFill>
                <a:latin typeface="verdana" panose="020B0604030504040204" pitchFamily="34" charset="0"/>
              </a:rPr>
              <a:t>:</a:t>
            </a:r>
            <a:r>
              <a:rPr lang="en-IN" sz="3200" dirty="0" err="1">
                <a:solidFill>
                  <a:srgbClr val="0000FF"/>
                </a:solidFill>
                <a:latin typeface="verdana" panose="020B0604030504040204" pitchFamily="34" charset="0"/>
              </a:rPr>
              <a:t>“Manish</a:t>
            </a:r>
            <a:r>
              <a:rPr lang="en-IN" sz="3200" dirty="0">
                <a:solidFill>
                  <a:srgbClr val="0000FF"/>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0000FF"/>
                </a:solidFill>
                <a:latin typeface="verdana" panose="020B0604030504040204" pitchFamily="34" charset="0"/>
              </a:rPr>
              <a:t>"</a:t>
            </a:r>
            <a:r>
              <a:rPr lang="en-IN" sz="3200" dirty="0" err="1">
                <a:solidFill>
                  <a:srgbClr val="0000FF"/>
                </a:solidFill>
                <a:latin typeface="verdana" panose="020B0604030504040204" pitchFamily="34" charset="0"/>
              </a:rPr>
              <a:t>email"</a:t>
            </a:r>
            <a:r>
              <a:rPr lang="en-IN" sz="3200" dirty="0" err="1">
                <a:solidFill>
                  <a:srgbClr val="000000"/>
                </a:solidFill>
                <a:latin typeface="verdana" panose="020B0604030504040204" pitchFamily="34" charset="0"/>
              </a:rPr>
              <a:t>:</a:t>
            </a:r>
            <a:r>
              <a:rPr lang="en-IN" sz="3200" dirty="0" err="1">
                <a:solidFill>
                  <a:srgbClr val="0000FF"/>
                </a:solidFill>
                <a:latin typeface="verdana" panose="020B0604030504040204" pitchFamily="34" charset="0"/>
              </a:rPr>
              <a:t>“manish@gmail.com</a:t>
            </a:r>
            <a:r>
              <a:rPr lang="en-IN" sz="3200" dirty="0">
                <a:solidFill>
                  <a:srgbClr val="0000FF"/>
                </a:solidFill>
                <a:latin typeface="verdana" panose="020B0604030504040204" pitchFamily="34" charset="0"/>
              </a:rPr>
              <a:t>"</a:t>
            </a:r>
            <a:r>
              <a:rPr lang="en-IN" sz="3200" dirty="0">
                <a:solidFill>
                  <a:srgbClr val="000000"/>
                </a:solidFill>
                <a:latin typeface="verdana" panose="020B0604030504040204" pitchFamily="34" charset="0"/>
              </a:rPr>
              <a:t>},  </a:t>
            </a:r>
          </a:p>
          <a:p>
            <a:pPr>
              <a:lnSpc>
                <a:spcPct val="150000"/>
              </a:lnSpc>
              <a:buFont typeface="+mj-lt"/>
              <a:buAutoNum type="arabicPeriod"/>
            </a:pPr>
            <a:r>
              <a:rPr lang="en-IN" sz="3200" dirty="0">
                <a:solidFill>
                  <a:srgbClr val="000000"/>
                </a:solidFill>
                <a:latin typeface="verdana" panose="020B0604030504040204" pitchFamily="34" charset="0"/>
              </a:rPr>
              <a:t>    {</a:t>
            </a:r>
            <a:r>
              <a:rPr lang="en-IN" sz="3200" dirty="0">
                <a:solidFill>
                  <a:srgbClr val="0000FF"/>
                </a:solidFill>
                <a:latin typeface="verdana" panose="020B0604030504040204" pitchFamily="34" charset="0"/>
              </a:rPr>
              <a:t>"name"</a:t>
            </a:r>
            <a:r>
              <a:rPr lang="en-IN" sz="3200" dirty="0">
                <a:solidFill>
                  <a:srgbClr val="000000"/>
                </a:solidFill>
                <a:latin typeface="verdana" panose="020B0604030504040204" pitchFamily="34" charset="0"/>
              </a:rPr>
              <a:t>:</a:t>
            </a:r>
            <a:r>
              <a:rPr lang="en-IN" sz="3200" dirty="0">
                <a:solidFill>
                  <a:srgbClr val="0000FF"/>
                </a:solidFill>
                <a:latin typeface="verdana" panose="020B0604030504040204" pitchFamily="34" charset="0"/>
              </a:rPr>
              <a:t>“</a:t>
            </a:r>
            <a:r>
              <a:rPr lang="en-IN" sz="3200" dirty="0" err="1">
                <a:solidFill>
                  <a:srgbClr val="0000FF"/>
                </a:solidFill>
                <a:latin typeface="verdana" panose="020B0604030504040204" pitchFamily="34" charset="0"/>
              </a:rPr>
              <a:t>Jhony</a:t>
            </a:r>
            <a:r>
              <a:rPr lang="en-IN" sz="3200" dirty="0">
                <a:solidFill>
                  <a:srgbClr val="0000FF"/>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0000FF"/>
                </a:solidFill>
                <a:latin typeface="verdana" panose="020B0604030504040204" pitchFamily="34" charset="0"/>
              </a:rPr>
              <a:t>"</a:t>
            </a:r>
            <a:r>
              <a:rPr lang="en-IN" sz="3200" dirty="0" err="1">
                <a:solidFill>
                  <a:srgbClr val="0000FF"/>
                </a:solidFill>
                <a:latin typeface="verdana" panose="020B0604030504040204" pitchFamily="34" charset="0"/>
              </a:rPr>
              <a:t>email"</a:t>
            </a:r>
            <a:r>
              <a:rPr lang="en-IN" sz="3200" dirty="0" err="1">
                <a:solidFill>
                  <a:srgbClr val="000000"/>
                </a:solidFill>
                <a:latin typeface="verdana" panose="020B0604030504040204" pitchFamily="34" charset="0"/>
              </a:rPr>
              <a:t>:</a:t>
            </a:r>
            <a:r>
              <a:rPr lang="en-IN" sz="3200" dirty="0" err="1">
                <a:solidFill>
                  <a:srgbClr val="0000FF"/>
                </a:solidFill>
                <a:latin typeface="verdana" panose="020B0604030504040204" pitchFamily="34" charset="0"/>
              </a:rPr>
              <a:t>“anon@gmail.com</a:t>
            </a:r>
            <a:r>
              <a:rPr lang="en-IN" sz="3200" dirty="0">
                <a:solidFill>
                  <a:srgbClr val="0000FF"/>
                </a:solidFill>
                <a:latin typeface="verdana" panose="020B0604030504040204" pitchFamily="34" charset="0"/>
              </a:rPr>
              <a:t>"</a:t>
            </a:r>
            <a:r>
              <a:rPr lang="en-IN" sz="3200" dirty="0">
                <a:solidFill>
                  <a:srgbClr val="000000"/>
                </a:solidFill>
                <a:latin typeface="verdana" panose="020B0604030504040204" pitchFamily="34" charset="0"/>
              </a:rPr>
              <a:t>},  </a:t>
            </a:r>
          </a:p>
          <a:p>
            <a:pPr>
              <a:lnSpc>
                <a:spcPct val="150000"/>
              </a:lnSpc>
              <a:buFont typeface="+mj-lt"/>
              <a:buAutoNum type="arabicPeriod"/>
            </a:pPr>
            <a:r>
              <a:rPr lang="en-IN" sz="3200" dirty="0">
                <a:solidFill>
                  <a:srgbClr val="000000"/>
                </a:solidFill>
                <a:latin typeface="verdana" panose="020B0604030504040204" pitchFamily="34" charset="0"/>
              </a:rPr>
              <a:t>    {</a:t>
            </a:r>
            <a:r>
              <a:rPr lang="en-IN" sz="3200" dirty="0">
                <a:solidFill>
                  <a:srgbClr val="0000FF"/>
                </a:solidFill>
                <a:latin typeface="verdana" panose="020B0604030504040204" pitchFamily="34" charset="0"/>
              </a:rPr>
              <a:t>"name"</a:t>
            </a:r>
            <a:r>
              <a:rPr lang="en-IN" sz="3200" dirty="0">
                <a:solidFill>
                  <a:srgbClr val="000000"/>
                </a:solidFill>
                <a:latin typeface="verdana" panose="020B0604030504040204" pitchFamily="34" charset="0"/>
              </a:rPr>
              <a:t>:</a:t>
            </a:r>
            <a:r>
              <a:rPr lang="en-IN" sz="3200" dirty="0">
                <a:solidFill>
                  <a:srgbClr val="0000FF"/>
                </a:solidFill>
                <a:latin typeface="verdana" panose="020B0604030504040204" pitchFamily="34" charset="0"/>
              </a:rPr>
              <a:t>“</a:t>
            </a:r>
            <a:r>
              <a:rPr lang="en-IN" sz="3200" dirty="0" err="1">
                <a:solidFill>
                  <a:srgbClr val="0000FF"/>
                </a:solidFill>
                <a:latin typeface="verdana" panose="020B0604030504040204" pitchFamily="34" charset="0"/>
              </a:rPr>
              <a:t>vikas</a:t>
            </a:r>
            <a:r>
              <a:rPr lang="en-IN" sz="3200" dirty="0">
                <a:solidFill>
                  <a:srgbClr val="0000FF"/>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0000FF"/>
                </a:solidFill>
                <a:latin typeface="verdana" panose="020B0604030504040204" pitchFamily="34" charset="0"/>
              </a:rPr>
              <a:t>"</a:t>
            </a:r>
            <a:r>
              <a:rPr lang="en-IN" sz="3200" dirty="0" err="1">
                <a:solidFill>
                  <a:srgbClr val="0000FF"/>
                </a:solidFill>
                <a:latin typeface="verdana" panose="020B0604030504040204" pitchFamily="34" charset="0"/>
              </a:rPr>
              <a:t>email"</a:t>
            </a:r>
            <a:r>
              <a:rPr lang="en-IN" sz="3200" dirty="0" err="1">
                <a:solidFill>
                  <a:srgbClr val="000000"/>
                </a:solidFill>
                <a:latin typeface="verdana" panose="020B0604030504040204" pitchFamily="34" charset="0"/>
              </a:rPr>
              <a:t>:</a:t>
            </a:r>
            <a:r>
              <a:rPr lang="en-IN" sz="3200" dirty="0" err="1">
                <a:solidFill>
                  <a:srgbClr val="0000FF"/>
                </a:solidFill>
                <a:latin typeface="verdana" panose="020B0604030504040204" pitchFamily="34" charset="0"/>
              </a:rPr>
              <a:t>“Vikas@gmail.com</a:t>
            </a:r>
            <a:r>
              <a:rPr lang="en-IN" sz="3200" dirty="0">
                <a:solidFill>
                  <a:srgbClr val="0000FF"/>
                </a:solidFill>
                <a:latin typeface="verdana" panose="020B0604030504040204" pitchFamily="34" charset="0"/>
              </a:rPr>
              <a:t>"</a:t>
            </a:r>
            <a:r>
              <a:rPr lang="en-IN" sz="3200" dirty="0">
                <a:solidFill>
                  <a:srgbClr val="000000"/>
                </a:solidFill>
                <a:latin typeface="verdana" panose="020B0604030504040204" pitchFamily="34" charset="0"/>
              </a:rPr>
              <a:t>}  </a:t>
            </a:r>
          </a:p>
          <a:p>
            <a:pPr>
              <a:lnSpc>
                <a:spcPct val="150000"/>
              </a:lnSpc>
              <a:buFont typeface="+mj-lt"/>
              <a:buAutoNum type="arabicPeriod"/>
            </a:pPr>
            <a:r>
              <a:rPr lang="en-IN" sz="3200" dirty="0">
                <a:solidFill>
                  <a:srgbClr val="000000"/>
                </a:solidFill>
                <a:latin typeface="verdana" panose="020B0604030504040204" pitchFamily="34" charset="0"/>
              </a:rPr>
              <a:t>]}  </a:t>
            </a:r>
            <a:endParaRPr lang="en-IN" sz="3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28035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1D9A72-40E9-4AAC-A00F-D4F8EC169D63}"/>
              </a:ext>
            </a:extLst>
          </p:cNvPr>
          <p:cNvSpPr/>
          <p:nvPr/>
        </p:nvSpPr>
        <p:spPr>
          <a:xfrm>
            <a:off x="539930" y="228127"/>
            <a:ext cx="6871063" cy="5409622"/>
          </a:xfrm>
          <a:prstGeom prst="rect">
            <a:avLst/>
          </a:prstGeom>
        </p:spPr>
        <p:txBody>
          <a:bodyPr wrap="square">
            <a:spAutoFit/>
          </a:bodyPr>
          <a:lstStyle/>
          <a:p>
            <a:r>
              <a:rPr lang="en-US" sz="3200" dirty="0">
                <a:solidFill>
                  <a:srgbClr val="000000"/>
                </a:solidFill>
                <a:latin typeface="Verdana" panose="020B0604030504040204" pitchFamily="34" charset="0"/>
              </a:rPr>
              <a:t>In </a:t>
            </a:r>
            <a:r>
              <a:rPr lang="en-US" sz="3200" b="1" dirty="0">
                <a:solidFill>
                  <a:srgbClr val="000000"/>
                </a:solidFill>
                <a:latin typeface="Verdana" panose="020B0604030504040204" pitchFamily="34" charset="0"/>
              </a:rPr>
              <a:t>JSON</a:t>
            </a:r>
            <a:r>
              <a:rPr lang="en-US" sz="3200" dirty="0">
                <a:solidFill>
                  <a:srgbClr val="000000"/>
                </a:solidFill>
                <a:latin typeface="Verdana" panose="020B0604030504040204" pitchFamily="34" charset="0"/>
              </a:rPr>
              <a:t>, </a:t>
            </a:r>
            <a:r>
              <a:rPr lang="en-US" sz="3200" i="1" dirty="0">
                <a:solidFill>
                  <a:srgbClr val="000000"/>
                </a:solidFill>
                <a:latin typeface="Verdana" panose="020B0604030504040204" pitchFamily="34" charset="0"/>
              </a:rPr>
              <a:t>values</a:t>
            </a:r>
            <a:r>
              <a:rPr lang="en-US" sz="3200" dirty="0">
                <a:solidFill>
                  <a:srgbClr val="000000"/>
                </a:solidFill>
                <a:latin typeface="Verdana" panose="020B0604030504040204" pitchFamily="34" charset="0"/>
              </a:rPr>
              <a:t> must be one of the </a:t>
            </a:r>
            <a:r>
              <a:rPr lang="en-US" sz="3200" dirty="0">
                <a:solidFill>
                  <a:srgbClr val="000000"/>
                </a:solidFill>
                <a:highlight>
                  <a:srgbClr val="FFFF00"/>
                </a:highlight>
                <a:latin typeface="Verdana" panose="020B0604030504040204" pitchFamily="34" charset="0"/>
              </a:rPr>
              <a:t>following data types</a:t>
            </a:r>
            <a:r>
              <a:rPr lang="en-US" sz="3200" dirty="0">
                <a:solidFill>
                  <a:srgbClr val="000000"/>
                </a:solidFill>
                <a:latin typeface="Verdana" panose="020B0604030504040204" pitchFamily="34" charset="0"/>
              </a:rPr>
              <a:t>:</a:t>
            </a:r>
          </a:p>
          <a:p>
            <a:pPr>
              <a:lnSpc>
                <a:spcPct val="150000"/>
              </a:lnSpc>
              <a:buFont typeface="Arial" panose="020B0604020202020204" pitchFamily="34" charset="0"/>
              <a:buChar char="•"/>
            </a:pPr>
            <a:r>
              <a:rPr lang="en-US" sz="3200" b="1" dirty="0">
                <a:solidFill>
                  <a:srgbClr val="FF0000"/>
                </a:solidFill>
                <a:latin typeface="Verdana" panose="020B0604030504040204" pitchFamily="34" charset="0"/>
              </a:rPr>
              <a:t>a string</a:t>
            </a:r>
          </a:p>
          <a:p>
            <a:pPr>
              <a:lnSpc>
                <a:spcPct val="150000"/>
              </a:lnSpc>
              <a:buFont typeface="Arial" panose="020B0604020202020204" pitchFamily="34" charset="0"/>
              <a:buChar char="•"/>
            </a:pPr>
            <a:r>
              <a:rPr lang="en-US" sz="3200" dirty="0">
                <a:solidFill>
                  <a:srgbClr val="000000"/>
                </a:solidFill>
                <a:latin typeface="Verdana" panose="020B0604030504040204" pitchFamily="34" charset="0"/>
              </a:rPr>
              <a:t>a number</a:t>
            </a:r>
          </a:p>
          <a:p>
            <a:pPr>
              <a:lnSpc>
                <a:spcPct val="150000"/>
              </a:lnSpc>
              <a:buFont typeface="Arial" panose="020B0604020202020204" pitchFamily="34" charset="0"/>
              <a:buChar char="•"/>
            </a:pPr>
            <a:r>
              <a:rPr lang="en-US" sz="3200" b="1" dirty="0">
                <a:solidFill>
                  <a:srgbClr val="FF0000"/>
                </a:solidFill>
                <a:latin typeface="Verdana" panose="020B0604030504040204" pitchFamily="34" charset="0"/>
              </a:rPr>
              <a:t>an object (JSON object)</a:t>
            </a:r>
          </a:p>
          <a:p>
            <a:pPr>
              <a:lnSpc>
                <a:spcPct val="150000"/>
              </a:lnSpc>
              <a:buFont typeface="Arial" panose="020B0604020202020204" pitchFamily="34" charset="0"/>
              <a:buChar char="•"/>
            </a:pPr>
            <a:r>
              <a:rPr lang="en-US" sz="3200" dirty="0">
                <a:solidFill>
                  <a:srgbClr val="000000"/>
                </a:solidFill>
                <a:latin typeface="Verdana" panose="020B0604030504040204" pitchFamily="34" charset="0"/>
              </a:rPr>
              <a:t>an array</a:t>
            </a:r>
          </a:p>
          <a:p>
            <a:pPr>
              <a:lnSpc>
                <a:spcPct val="150000"/>
              </a:lnSpc>
              <a:buFont typeface="Arial" panose="020B0604020202020204" pitchFamily="34" charset="0"/>
              <a:buChar char="•"/>
            </a:pPr>
            <a:r>
              <a:rPr lang="en-US" sz="3200" b="1" dirty="0">
                <a:solidFill>
                  <a:srgbClr val="FF0000"/>
                </a:solidFill>
                <a:latin typeface="Verdana" panose="020B0604030504040204" pitchFamily="34" charset="0"/>
              </a:rPr>
              <a:t>a </a:t>
            </a:r>
            <a:r>
              <a:rPr lang="en-US" sz="3200" b="1" dirty="0" err="1">
                <a:solidFill>
                  <a:srgbClr val="FF0000"/>
                </a:solidFill>
                <a:latin typeface="Verdana" panose="020B0604030504040204" pitchFamily="34" charset="0"/>
              </a:rPr>
              <a:t>boolean</a:t>
            </a:r>
            <a:endParaRPr lang="en-US" sz="3200" b="1" dirty="0">
              <a:solidFill>
                <a:srgbClr val="FF0000"/>
              </a:solidFill>
              <a:latin typeface="Verdana" panose="020B0604030504040204" pitchFamily="34" charset="0"/>
            </a:endParaRPr>
          </a:p>
          <a:p>
            <a:pPr>
              <a:lnSpc>
                <a:spcPct val="150000"/>
              </a:lnSpc>
              <a:buFont typeface="Arial" panose="020B0604020202020204" pitchFamily="34" charset="0"/>
              <a:buChar char="•"/>
            </a:pPr>
            <a:r>
              <a:rPr lang="en-US" sz="3200" dirty="0">
                <a:solidFill>
                  <a:srgbClr val="000000"/>
                </a:solidFill>
                <a:latin typeface="Verdana" panose="020B0604030504040204" pitchFamily="34" charset="0"/>
              </a:rPr>
              <a:t>null</a:t>
            </a:r>
            <a:endParaRPr lang="en-US" sz="3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3403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949B3-ED57-4F20-A198-AD3C48F8CEBC}"/>
              </a:ext>
            </a:extLst>
          </p:cNvPr>
          <p:cNvSpPr/>
          <p:nvPr/>
        </p:nvSpPr>
        <p:spPr>
          <a:xfrm>
            <a:off x="121920" y="131361"/>
            <a:ext cx="8874034" cy="6986528"/>
          </a:xfrm>
          <a:prstGeom prst="rect">
            <a:avLst/>
          </a:prstGeom>
        </p:spPr>
        <p:txBody>
          <a:bodyPr wrap="square">
            <a:spAutoFit/>
          </a:bodyPr>
          <a:lstStyle/>
          <a:p>
            <a:r>
              <a:rPr lang="en-US" sz="2800" dirty="0">
                <a:solidFill>
                  <a:srgbClr val="000000"/>
                </a:solidFill>
                <a:latin typeface="verdana" panose="020B0604030504040204" pitchFamily="34" charset="0"/>
              </a:rPr>
              <a:t>The XML representation of above JSON example is given below.</a:t>
            </a:r>
          </a:p>
          <a:p>
            <a:pPr>
              <a:buFont typeface="+mj-lt"/>
              <a:buAutoNum type="arabicPeriod"/>
            </a:pPr>
            <a:r>
              <a:rPr lang="en-US" sz="2800" b="1" dirty="0">
                <a:solidFill>
                  <a:srgbClr val="006699"/>
                </a:solidFill>
                <a:latin typeface="verdana" panose="020B0604030504040204" pitchFamily="34" charset="0"/>
              </a:rPr>
              <a:t>&lt;</a:t>
            </a:r>
            <a:r>
              <a:rPr lang="en-US" sz="2800" b="1" dirty="0">
                <a:solidFill>
                  <a:srgbClr val="FF0000"/>
                </a:solidFill>
                <a:latin typeface="verdana" panose="020B0604030504040204" pitchFamily="34" charset="0"/>
              </a:rPr>
              <a:t>students</a:t>
            </a:r>
            <a:r>
              <a:rPr lang="en-US" sz="2800" b="1" dirty="0">
                <a:solidFill>
                  <a:srgbClr val="006699"/>
                </a:solidFill>
                <a:latin typeface="verdana" panose="020B0604030504040204" pitchFamily="34" charset="0"/>
              </a:rPr>
              <a:t>&gt;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&lt;student&gt;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&lt;name&gt;</a:t>
            </a:r>
            <a:r>
              <a:rPr lang="en-US" sz="2800" b="1" dirty="0">
                <a:solidFill>
                  <a:srgbClr val="000000"/>
                </a:solidFill>
                <a:latin typeface="verdana" panose="020B0604030504040204" pitchFamily="34" charset="0"/>
              </a:rPr>
              <a:t>Manish</a:t>
            </a:r>
            <a:r>
              <a:rPr lang="en-US" sz="2800" b="1" dirty="0">
                <a:solidFill>
                  <a:srgbClr val="006699"/>
                </a:solidFill>
                <a:latin typeface="verdana" panose="020B0604030504040204" pitchFamily="34" charset="0"/>
              </a:rPr>
              <a:t>&lt;/name&gt;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&lt;email&gt;</a:t>
            </a:r>
            <a:r>
              <a:rPr lang="en-US" sz="2800" b="1" dirty="0">
                <a:solidFill>
                  <a:srgbClr val="000000"/>
                </a:solidFill>
                <a:latin typeface="verdana" panose="020B0604030504040204" pitchFamily="34" charset="0"/>
              </a:rPr>
              <a:t>Manish</a:t>
            </a:r>
            <a:r>
              <a:rPr lang="en-US" sz="2800" dirty="0">
                <a:solidFill>
                  <a:srgbClr val="000000"/>
                </a:solidFill>
                <a:latin typeface="verdana" panose="020B0604030504040204" pitchFamily="34" charset="0"/>
              </a:rPr>
              <a:t>@gmail.com</a:t>
            </a:r>
            <a:r>
              <a:rPr lang="en-US" sz="2800" b="1" dirty="0">
                <a:solidFill>
                  <a:srgbClr val="006699"/>
                </a:solidFill>
                <a:latin typeface="verdana" panose="020B0604030504040204" pitchFamily="34" charset="0"/>
              </a:rPr>
              <a:t>&lt;/email&gt;</a:t>
            </a: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&lt;/student&gt;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&lt;student&gt;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&lt;name&gt;</a:t>
            </a:r>
            <a:r>
              <a:rPr lang="en-US" sz="2800" b="1" dirty="0" err="1">
                <a:solidFill>
                  <a:srgbClr val="000000"/>
                </a:solidFill>
                <a:latin typeface="verdana" panose="020B0604030504040204" pitchFamily="34" charset="0"/>
              </a:rPr>
              <a:t>Jhony</a:t>
            </a:r>
            <a:r>
              <a:rPr lang="en-US" sz="2800" b="1" dirty="0">
                <a:solidFill>
                  <a:srgbClr val="006699"/>
                </a:solidFill>
                <a:latin typeface="verdana" panose="020B0604030504040204" pitchFamily="34" charset="0"/>
              </a:rPr>
              <a:t>&lt;/name&gt;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&lt;email&gt;</a:t>
            </a:r>
            <a:r>
              <a:rPr lang="en-US" sz="2800" b="1" dirty="0">
                <a:solidFill>
                  <a:srgbClr val="000000"/>
                </a:solidFill>
                <a:latin typeface="verdana" panose="020B0604030504040204" pitchFamily="34" charset="0"/>
              </a:rPr>
              <a:t>Jhony</a:t>
            </a:r>
            <a:r>
              <a:rPr lang="en-US" sz="2800" dirty="0">
                <a:solidFill>
                  <a:srgbClr val="000000"/>
                </a:solidFill>
                <a:latin typeface="verdana" panose="020B0604030504040204" pitchFamily="34" charset="0"/>
              </a:rPr>
              <a:t>@gmail.com</a:t>
            </a:r>
            <a:r>
              <a:rPr lang="en-US" sz="2800" b="1" dirty="0">
                <a:solidFill>
                  <a:srgbClr val="006699"/>
                </a:solidFill>
                <a:latin typeface="verdana" panose="020B0604030504040204" pitchFamily="34" charset="0"/>
              </a:rPr>
              <a:t>&lt;/email&gt;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&lt;/student&gt;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&lt;student&gt;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&lt;name&gt;</a:t>
            </a:r>
            <a:r>
              <a:rPr lang="en-US" sz="2800" b="1" dirty="0">
                <a:solidFill>
                  <a:srgbClr val="000000"/>
                </a:solidFill>
                <a:latin typeface="verdana" panose="020B0604030504040204" pitchFamily="34" charset="0"/>
              </a:rPr>
              <a:t>Vikas</a:t>
            </a:r>
            <a:r>
              <a:rPr lang="en-US" sz="2800" b="1" dirty="0">
                <a:solidFill>
                  <a:srgbClr val="006699"/>
                </a:solidFill>
                <a:latin typeface="verdana" panose="020B0604030504040204" pitchFamily="34" charset="0"/>
              </a:rPr>
              <a:t>&lt;/name&gt;</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&lt;email&gt;</a:t>
            </a:r>
            <a:r>
              <a:rPr lang="en-US" sz="2800" b="1" dirty="0">
                <a:solidFill>
                  <a:srgbClr val="000000"/>
                </a:solidFill>
                <a:latin typeface="verdana" panose="020B0604030504040204" pitchFamily="34" charset="0"/>
              </a:rPr>
              <a:t>Vikas</a:t>
            </a:r>
            <a:r>
              <a:rPr lang="en-US" sz="2800" dirty="0">
                <a:solidFill>
                  <a:srgbClr val="000000"/>
                </a:solidFill>
                <a:latin typeface="verdana" panose="020B0604030504040204" pitchFamily="34" charset="0"/>
              </a:rPr>
              <a:t>@gmail.com</a:t>
            </a:r>
            <a:r>
              <a:rPr lang="en-US" sz="2800" b="1" dirty="0">
                <a:solidFill>
                  <a:srgbClr val="006699"/>
                </a:solidFill>
                <a:latin typeface="verdana" panose="020B0604030504040204" pitchFamily="34" charset="0"/>
              </a:rPr>
              <a:t>&lt;/email&gt;</a:t>
            </a:r>
            <a:r>
              <a:rPr lang="en-US" sz="2800" dirty="0">
                <a:solidFill>
                  <a:srgbClr val="000000"/>
                </a:solidFill>
                <a:latin typeface="verdana" panose="020B0604030504040204" pitchFamily="34" charset="0"/>
              </a:rPr>
              <a:t>      </a:t>
            </a:r>
            <a:r>
              <a:rPr lang="en-US" sz="2800" b="1" dirty="0">
                <a:solidFill>
                  <a:srgbClr val="006699"/>
                </a:solidFill>
                <a:latin typeface="verdana" panose="020B0604030504040204" pitchFamily="34" charset="0"/>
              </a:rPr>
              <a:t>&lt;/student&gt;</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&lt;/</a:t>
            </a:r>
            <a:r>
              <a:rPr lang="en-US" sz="2800" b="1" dirty="0">
                <a:solidFill>
                  <a:srgbClr val="FF0000"/>
                </a:solidFill>
                <a:latin typeface="verdana" panose="020B0604030504040204" pitchFamily="34" charset="0"/>
              </a:rPr>
              <a:t>students</a:t>
            </a:r>
            <a:r>
              <a:rPr lang="en-US" sz="2800" b="1" dirty="0">
                <a:solidFill>
                  <a:srgbClr val="006699"/>
                </a:solidFill>
                <a:latin typeface="verdana" panose="020B0604030504040204" pitchFamily="34" charset="0"/>
              </a:rPr>
              <a:t>&gt;</a:t>
            </a:r>
            <a:r>
              <a:rPr lang="en-US" sz="2800" dirty="0">
                <a:solidFill>
                  <a:srgbClr val="000000"/>
                </a:solidFill>
                <a:latin typeface="verdana" panose="020B0604030504040204" pitchFamily="34" charset="0"/>
              </a:rPr>
              <a:t>  </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7399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D29116-ACA9-4F67-9250-BD386A69DEB7}"/>
              </a:ext>
            </a:extLst>
          </p:cNvPr>
          <p:cNvSpPr/>
          <p:nvPr/>
        </p:nvSpPr>
        <p:spPr>
          <a:xfrm>
            <a:off x="156754" y="285095"/>
            <a:ext cx="7672252" cy="6494085"/>
          </a:xfrm>
          <a:prstGeom prst="rect">
            <a:avLst/>
          </a:prstGeom>
        </p:spPr>
        <p:txBody>
          <a:bodyPr wrap="square">
            <a:spAutoFit/>
          </a:bodyPr>
          <a:lstStyle/>
          <a:p>
            <a:r>
              <a:rPr lang="en-US" sz="3200" dirty="0">
                <a:solidFill>
                  <a:srgbClr val="4E4242"/>
                </a:solidFill>
                <a:latin typeface="museo-sans"/>
              </a:rPr>
              <a:t>JSON is a </a:t>
            </a:r>
            <a:r>
              <a:rPr lang="en-US" sz="3200" dirty="0">
                <a:solidFill>
                  <a:srgbClr val="FF0000"/>
                </a:solidFill>
                <a:highlight>
                  <a:srgbClr val="FFFF00"/>
                </a:highlight>
                <a:latin typeface="museo-sans"/>
              </a:rPr>
              <a:t>schema-less, text-based representation</a:t>
            </a:r>
            <a:r>
              <a:rPr lang="en-US" sz="3200" dirty="0">
                <a:solidFill>
                  <a:srgbClr val="4E4242"/>
                </a:solidFill>
                <a:latin typeface="museo-sans"/>
              </a:rPr>
              <a:t> of structured data that is based on key-value pairs and ordered lists.</a:t>
            </a:r>
          </a:p>
          <a:p>
            <a:endParaRPr lang="en-US" sz="3200" dirty="0">
              <a:solidFill>
                <a:srgbClr val="4E4242"/>
              </a:solidFill>
              <a:latin typeface="museo-sans"/>
            </a:endParaRPr>
          </a:p>
          <a:p>
            <a:r>
              <a:rPr lang="en-US" sz="3200" dirty="0"/>
              <a:t>JSON is derived from JavaScript, it is </a:t>
            </a:r>
            <a:r>
              <a:rPr lang="en-US" sz="3200" dirty="0">
                <a:solidFill>
                  <a:srgbClr val="FF0000"/>
                </a:solidFill>
                <a:highlight>
                  <a:srgbClr val="FFFF00"/>
                </a:highlight>
              </a:rPr>
              <a:t>supported either natively or through libraries</a:t>
            </a:r>
            <a:r>
              <a:rPr lang="en-US" sz="3200" dirty="0"/>
              <a:t> in most major programming languages. </a:t>
            </a:r>
          </a:p>
          <a:p>
            <a:endParaRPr lang="en-US" sz="3200" dirty="0"/>
          </a:p>
          <a:p>
            <a:r>
              <a:rPr lang="en-US" sz="3200" dirty="0"/>
              <a:t>JSON is commonly, but not exclusively, used to </a:t>
            </a:r>
            <a:r>
              <a:rPr lang="en-US" sz="3200" dirty="0">
                <a:solidFill>
                  <a:srgbClr val="FF0000"/>
                </a:solidFill>
                <a:highlight>
                  <a:srgbClr val="FFFF00"/>
                </a:highlight>
              </a:rPr>
              <a:t>exchange information between web clients and web servers. </a:t>
            </a:r>
          </a:p>
          <a:p>
            <a:endParaRPr lang="en-US" sz="3200" dirty="0">
              <a:solidFill>
                <a:srgbClr val="FF0000"/>
              </a:solidFill>
              <a:highlight>
                <a:srgbClr val="FFFF00"/>
              </a:highlight>
            </a:endParaRPr>
          </a:p>
          <a:p>
            <a:r>
              <a:rPr lang="en-US" sz="3200" dirty="0">
                <a:solidFill>
                  <a:srgbClr val="FF0000"/>
                </a:solidFill>
                <a:highlight>
                  <a:srgbClr val="FFFF00"/>
                </a:highlight>
              </a:rPr>
              <a:t>************************************</a:t>
            </a:r>
            <a:endParaRPr lang="en-IN" sz="3200" dirty="0">
              <a:solidFill>
                <a:srgbClr val="FF0000"/>
              </a:solidFill>
              <a:highlight>
                <a:srgbClr val="FFFF00"/>
              </a:highlight>
            </a:endParaRPr>
          </a:p>
        </p:txBody>
      </p:sp>
    </p:spTree>
    <p:extLst>
      <p:ext uri="{BB962C8B-B14F-4D97-AF65-F5344CB8AC3E}">
        <p14:creationId xmlns:p14="http://schemas.microsoft.com/office/powerpoint/2010/main" val="127554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983CB-2D6B-4C7B-A3AE-44F85B5CDAB6}"/>
              </a:ext>
            </a:extLst>
          </p:cNvPr>
          <p:cNvSpPr txBox="1"/>
          <p:nvPr/>
        </p:nvSpPr>
        <p:spPr>
          <a:xfrm>
            <a:off x="-104503" y="-91905"/>
            <a:ext cx="10520124" cy="6356227"/>
          </a:xfrm>
          <a:prstGeom prst="rect">
            <a:avLst/>
          </a:prstGeom>
          <a:noFill/>
        </p:spPr>
        <p:txBody>
          <a:bodyPr wrap="none" rtlCol="0">
            <a:spAutoFit/>
          </a:bodyPr>
          <a:lstStyle/>
          <a:p>
            <a:endParaRPr lang="en-US" sz="3200" dirty="0">
              <a:solidFill>
                <a:srgbClr val="FF0000"/>
              </a:solidFill>
              <a:highlight>
                <a:srgbClr val="FFFF00"/>
              </a:highlight>
            </a:endParaRPr>
          </a:p>
          <a:p>
            <a:pPr>
              <a:lnSpc>
                <a:spcPct val="200000"/>
              </a:lnSpc>
            </a:pPr>
            <a:endParaRPr lang="en-US" sz="3200" dirty="0"/>
          </a:p>
          <a:p>
            <a:pPr>
              <a:lnSpc>
                <a:spcPct val="200000"/>
              </a:lnSpc>
            </a:pPr>
            <a:r>
              <a:rPr lang="en-US" sz="3200" dirty="0"/>
              <a:t>It’s a software metric to measure complexity of a Program.</a:t>
            </a:r>
          </a:p>
          <a:p>
            <a:pPr>
              <a:lnSpc>
                <a:spcPct val="200000"/>
              </a:lnSpc>
            </a:pPr>
            <a:r>
              <a:rPr lang="en-US" sz="3200" dirty="0"/>
              <a:t>It measures independent paths through program source code.</a:t>
            </a:r>
          </a:p>
          <a:p>
            <a:pPr>
              <a:lnSpc>
                <a:spcPct val="200000"/>
              </a:lnSpc>
            </a:pPr>
            <a:r>
              <a:rPr lang="en-US" sz="3200" b="1" dirty="0">
                <a:solidFill>
                  <a:srgbClr val="FF0000"/>
                </a:solidFill>
              </a:rPr>
              <a:t>What is an independent path?</a:t>
            </a:r>
          </a:p>
          <a:p>
            <a:pPr>
              <a:lnSpc>
                <a:spcPct val="200000"/>
              </a:lnSpc>
            </a:pPr>
            <a:r>
              <a:rPr lang="en-US" sz="3200" dirty="0"/>
              <a:t>A path that has at least </a:t>
            </a:r>
            <a:r>
              <a:rPr lang="en-US" sz="3200" dirty="0">
                <a:highlight>
                  <a:srgbClr val="FFFF00"/>
                </a:highlight>
              </a:rPr>
              <a:t>one edge</a:t>
            </a:r>
            <a:r>
              <a:rPr lang="en-US" sz="3200" dirty="0"/>
              <a:t> which has not been </a:t>
            </a:r>
          </a:p>
          <a:p>
            <a:pPr>
              <a:lnSpc>
                <a:spcPct val="200000"/>
              </a:lnSpc>
            </a:pPr>
            <a:r>
              <a:rPr lang="en-US" sz="3200" dirty="0"/>
              <a:t>traversed before in any other path.</a:t>
            </a:r>
          </a:p>
        </p:txBody>
      </p:sp>
      <p:sp>
        <p:nvSpPr>
          <p:cNvPr id="3" name="Rectangle 2">
            <a:extLst>
              <a:ext uri="{FF2B5EF4-FFF2-40B4-BE49-F238E27FC236}">
                <a16:creationId xmlns:a16="http://schemas.microsoft.com/office/drawing/2014/main" id="{94F0CAE3-8DC7-4760-BA1B-ADF2DCF7AB59}"/>
              </a:ext>
            </a:extLst>
          </p:cNvPr>
          <p:cNvSpPr/>
          <p:nvPr/>
        </p:nvSpPr>
        <p:spPr>
          <a:xfrm>
            <a:off x="1708301" y="0"/>
            <a:ext cx="6894516"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cap="none" spc="0" dirty="0" err="1">
                <a:ln w="22225">
                  <a:solidFill>
                    <a:schemeClr val="accent2"/>
                  </a:solidFill>
                  <a:prstDash val="solid"/>
                </a:ln>
                <a:solidFill>
                  <a:schemeClr val="accent2">
                    <a:lumMod val="40000"/>
                    <a:lumOff val="60000"/>
                  </a:schemeClr>
                </a:solidFill>
                <a:effectLst/>
                <a:highlight>
                  <a:srgbClr val="FFFF00"/>
                </a:highlight>
              </a:rPr>
              <a:t>Cyclometic</a:t>
            </a:r>
            <a:r>
              <a:rPr lang="en-US" sz="5400" b="1" cap="none" spc="0" dirty="0">
                <a:ln w="22225">
                  <a:solidFill>
                    <a:schemeClr val="accent2"/>
                  </a:solidFill>
                  <a:prstDash val="solid"/>
                </a:ln>
                <a:solidFill>
                  <a:schemeClr val="accent2">
                    <a:lumMod val="40000"/>
                    <a:lumOff val="60000"/>
                  </a:schemeClr>
                </a:solidFill>
                <a:effectLst/>
                <a:highlight>
                  <a:srgbClr val="FFFF00"/>
                </a:highlight>
              </a:rPr>
              <a:t> Complexity:</a:t>
            </a: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7336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7639A8-51ED-41B8-BAF3-D12B8BB2F049}"/>
              </a:ext>
            </a:extLst>
          </p:cNvPr>
          <p:cNvSpPr/>
          <p:nvPr/>
        </p:nvSpPr>
        <p:spPr>
          <a:xfrm>
            <a:off x="583475" y="165269"/>
            <a:ext cx="6096000" cy="5863785"/>
          </a:xfrm>
          <a:prstGeom prst="rect">
            <a:avLst/>
          </a:prstGeom>
        </p:spPr>
        <p:txBody>
          <a:bodyPr>
            <a:spAutoFit/>
          </a:bodyPr>
          <a:lstStyle/>
          <a:p>
            <a:pPr>
              <a:lnSpc>
                <a:spcPct val="200000"/>
              </a:lnSpc>
            </a:pPr>
            <a:r>
              <a:rPr lang="en-US" sz="3200" dirty="0" err="1"/>
              <a:t>Cyclometic</a:t>
            </a:r>
            <a:r>
              <a:rPr lang="en-US" sz="3200" dirty="0"/>
              <a:t> complexity </a:t>
            </a:r>
            <a:r>
              <a:rPr lang="en-US" sz="3200" dirty="0">
                <a:highlight>
                  <a:srgbClr val="FFFF00"/>
                </a:highlight>
              </a:rPr>
              <a:t>can be calculated</a:t>
            </a:r>
            <a:r>
              <a:rPr lang="en-US" sz="3200" dirty="0"/>
              <a:t> with respect to:</a:t>
            </a:r>
          </a:p>
          <a:p>
            <a:pPr marL="457200" indent="-457200">
              <a:lnSpc>
                <a:spcPct val="200000"/>
              </a:lnSpc>
              <a:buFont typeface="Wingdings" panose="05000000000000000000" pitchFamily="2" charset="2"/>
              <a:buChar char="ü"/>
            </a:pPr>
            <a:r>
              <a:rPr lang="en-US" sz="3200" b="1" dirty="0">
                <a:solidFill>
                  <a:srgbClr val="FF0000"/>
                </a:solidFill>
              </a:rPr>
              <a:t>Functions</a:t>
            </a:r>
          </a:p>
          <a:p>
            <a:pPr marL="457200" indent="-457200">
              <a:lnSpc>
                <a:spcPct val="200000"/>
              </a:lnSpc>
              <a:buFont typeface="Wingdings" panose="05000000000000000000" pitchFamily="2" charset="2"/>
              <a:buChar char="ü"/>
            </a:pPr>
            <a:r>
              <a:rPr lang="en-US" sz="3200" dirty="0"/>
              <a:t>Modules</a:t>
            </a:r>
          </a:p>
          <a:p>
            <a:pPr marL="457200" indent="-457200">
              <a:lnSpc>
                <a:spcPct val="200000"/>
              </a:lnSpc>
              <a:buFont typeface="Wingdings" panose="05000000000000000000" pitchFamily="2" charset="2"/>
              <a:buChar char="ü"/>
            </a:pPr>
            <a:r>
              <a:rPr lang="en-US" sz="3200" b="1" dirty="0">
                <a:solidFill>
                  <a:srgbClr val="FF0000"/>
                </a:solidFill>
              </a:rPr>
              <a:t>Methods</a:t>
            </a:r>
          </a:p>
          <a:p>
            <a:pPr marL="457200" indent="-457200">
              <a:lnSpc>
                <a:spcPct val="200000"/>
              </a:lnSpc>
              <a:buFont typeface="Wingdings" panose="05000000000000000000" pitchFamily="2" charset="2"/>
              <a:buChar char="ü"/>
            </a:pPr>
            <a:r>
              <a:rPr lang="en-US" sz="3200" dirty="0"/>
              <a:t>Classes within a program</a:t>
            </a:r>
            <a:endParaRPr lang="en-IN" sz="3200" dirty="0"/>
          </a:p>
        </p:txBody>
      </p:sp>
    </p:spTree>
    <p:extLst>
      <p:ext uri="{BB962C8B-B14F-4D97-AF65-F5344CB8AC3E}">
        <p14:creationId xmlns:p14="http://schemas.microsoft.com/office/powerpoint/2010/main" val="54404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2B27E2-870D-4350-9E70-ADCD2E70DA25}"/>
              </a:ext>
            </a:extLst>
          </p:cNvPr>
          <p:cNvSpPr/>
          <p:nvPr/>
        </p:nvSpPr>
        <p:spPr>
          <a:xfrm>
            <a:off x="200297" y="104728"/>
            <a:ext cx="8072846" cy="4524315"/>
          </a:xfrm>
          <a:prstGeom prst="rect">
            <a:avLst/>
          </a:prstGeom>
        </p:spPr>
        <p:txBody>
          <a:bodyPr wrap="square">
            <a:spAutoFit/>
          </a:bodyPr>
          <a:lstStyle/>
          <a:p>
            <a:r>
              <a:rPr lang="en-US" sz="3200" dirty="0">
                <a:solidFill>
                  <a:srgbClr val="FF0000"/>
                </a:solidFill>
                <a:highlight>
                  <a:srgbClr val="FFFF00"/>
                </a:highlight>
                <a:latin typeface="Work Sans"/>
              </a:rPr>
              <a:t>Appium is an open-source Mobile Automation </a:t>
            </a:r>
            <a:r>
              <a:rPr lang="en-US" sz="3200" dirty="0">
                <a:solidFill>
                  <a:srgbClr val="3A3A3A"/>
                </a:solidFill>
                <a:latin typeface="Work Sans"/>
              </a:rPr>
              <a:t>tool that provides automation on platforms like Android, iOS, windows.</a:t>
            </a:r>
          </a:p>
          <a:p>
            <a:endParaRPr lang="en-US" sz="3200" dirty="0">
              <a:solidFill>
                <a:srgbClr val="3A3A3A"/>
              </a:solidFill>
              <a:latin typeface="Work Sans"/>
            </a:endParaRPr>
          </a:p>
          <a:p>
            <a:r>
              <a:rPr lang="en-US" sz="3200" dirty="0">
                <a:solidFill>
                  <a:srgbClr val="3A3A3A"/>
                </a:solidFill>
                <a:highlight>
                  <a:srgbClr val="FFFF00"/>
                </a:highlight>
                <a:latin typeface="Work Sans"/>
              </a:rPr>
              <a:t>It also supports automation using multiple</a:t>
            </a:r>
            <a:r>
              <a:rPr lang="en-US" sz="3200" dirty="0">
                <a:solidFill>
                  <a:srgbClr val="3A3A3A"/>
                </a:solidFill>
                <a:latin typeface="Work Sans"/>
              </a:rPr>
              <a:t> programming languages like:</a:t>
            </a:r>
          </a:p>
          <a:p>
            <a:r>
              <a:rPr lang="en-US" sz="3200" dirty="0">
                <a:solidFill>
                  <a:srgbClr val="3A3A3A"/>
                </a:solidFill>
                <a:latin typeface="Work Sans"/>
              </a:rPr>
              <a:t> </a:t>
            </a:r>
            <a:r>
              <a:rPr lang="en-US" sz="3200" dirty="0">
                <a:solidFill>
                  <a:srgbClr val="FF0000"/>
                </a:solidFill>
                <a:latin typeface="Work Sans"/>
              </a:rPr>
              <a:t>Java, PHP, Perl, Python, etc.</a:t>
            </a:r>
            <a:r>
              <a:rPr lang="en-US" sz="3200" dirty="0">
                <a:solidFill>
                  <a:srgbClr val="3A3A3A"/>
                </a:solidFill>
                <a:latin typeface="Work Sans"/>
              </a:rPr>
              <a:t> </a:t>
            </a:r>
          </a:p>
          <a:p>
            <a:endParaRPr lang="en-US" sz="3200" dirty="0">
              <a:solidFill>
                <a:srgbClr val="3A3A3A"/>
              </a:solidFill>
              <a:latin typeface="Work Sans"/>
            </a:endParaRPr>
          </a:p>
          <a:p>
            <a:r>
              <a:rPr lang="en-US" sz="3200" dirty="0">
                <a:solidFill>
                  <a:srgbClr val="3A3A3A"/>
                </a:solidFill>
                <a:latin typeface="Work Sans"/>
              </a:rPr>
              <a:t>For  writing automated scripts.</a:t>
            </a:r>
            <a:endParaRPr lang="en-US" sz="3200" b="0" i="0" dirty="0">
              <a:solidFill>
                <a:srgbClr val="3A3A3A"/>
              </a:solidFill>
              <a:effectLst/>
              <a:latin typeface="Work Sans"/>
            </a:endParaRPr>
          </a:p>
        </p:txBody>
      </p:sp>
      <p:sp>
        <p:nvSpPr>
          <p:cNvPr id="3" name="Rectangle 2">
            <a:extLst>
              <a:ext uri="{FF2B5EF4-FFF2-40B4-BE49-F238E27FC236}">
                <a16:creationId xmlns:a16="http://schemas.microsoft.com/office/drawing/2014/main" id="{1A15C9C3-3D71-4A79-B4F9-9961169C7C9C}"/>
              </a:ext>
            </a:extLst>
          </p:cNvPr>
          <p:cNvSpPr/>
          <p:nvPr/>
        </p:nvSpPr>
        <p:spPr>
          <a:xfrm>
            <a:off x="287382" y="4986886"/>
            <a:ext cx="9553304" cy="954107"/>
          </a:xfrm>
          <a:prstGeom prst="rect">
            <a:avLst/>
          </a:prstGeom>
        </p:spPr>
        <p:txBody>
          <a:bodyPr wrap="square">
            <a:spAutoFit/>
          </a:bodyPr>
          <a:lstStyle/>
          <a:p>
            <a:pPr algn="ctr"/>
            <a:r>
              <a:rPr lang="en-US" sz="2800" dirty="0">
                <a:solidFill>
                  <a:srgbClr val="FF0000"/>
                </a:solidFill>
                <a:highlight>
                  <a:srgbClr val="FFFF00"/>
                </a:highlight>
                <a:latin typeface="Work Sans"/>
              </a:rPr>
              <a:t>All applications can be automated including Native, Hybrid and Web apps.     </a:t>
            </a:r>
            <a:endParaRPr lang="en-IN" sz="800" dirty="0">
              <a:solidFill>
                <a:srgbClr val="FF0000"/>
              </a:solidFill>
              <a:highlight>
                <a:srgbClr val="FFFF00"/>
              </a:highlight>
            </a:endParaRPr>
          </a:p>
        </p:txBody>
      </p:sp>
    </p:spTree>
    <p:extLst>
      <p:ext uri="{BB962C8B-B14F-4D97-AF65-F5344CB8AC3E}">
        <p14:creationId xmlns:p14="http://schemas.microsoft.com/office/powerpoint/2010/main" val="2396178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818217-DEA6-4698-B924-E4F2CBDBD152}"/>
              </a:ext>
            </a:extLst>
          </p:cNvPr>
          <p:cNvSpPr/>
          <p:nvPr/>
        </p:nvSpPr>
        <p:spPr>
          <a:xfrm>
            <a:off x="243840" y="0"/>
            <a:ext cx="9030790" cy="5509200"/>
          </a:xfrm>
          <a:prstGeom prst="rect">
            <a:avLst/>
          </a:prstGeom>
        </p:spPr>
        <p:txBody>
          <a:bodyPr wrap="square">
            <a:spAutoFit/>
          </a:bodyPr>
          <a:lstStyle/>
          <a:p>
            <a:pPr>
              <a:lnSpc>
                <a:spcPct val="200000"/>
              </a:lnSpc>
            </a:pPr>
            <a:r>
              <a:rPr lang="en-US" sz="3200" dirty="0">
                <a:solidFill>
                  <a:srgbClr val="3D4459"/>
                </a:solidFill>
                <a:latin typeface="Montserrat"/>
              </a:rPr>
              <a:t>Cyclomatic complexity </a:t>
            </a:r>
            <a:r>
              <a:rPr lang="en-US" sz="3200" dirty="0">
                <a:solidFill>
                  <a:srgbClr val="FF0000"/>
                </a:solidFill>
                <a:highlight>
                  <a:srgbClr val="FFFF00"/>
                </a:highlight>
                <a:latin typeface="Montserrat"/>
              </a:rPr>
              <a:t>determine the risk</a:t>
            </a:r>
            <a:r>
              <a:rPr lang="en-US" sz="3200" dirty="0">
                <a:solidFill>
                  <a:srgbClr val="3D4459"/>
                </a:solidFill>
                <a:latin typeface="Montserrat"/>
              </a:rPr>
              <a:t> that the source code possesses for any future modification and maintenance.  </a:t>
            </a:r>
          </a:p>
          <a:p>
            <a:pPr>
              <a:lnSpc>
                <a:spcPct val="200000"/>
              </a:lnSpc>
            </a:pPr>
            <a:r>
              <a:rPr lang="en-US" sz="3200" dirty="0">
                <a:solidFill>
                  <a:srgbClr val="3D4459"/>
                </a:solidFill>
                <a:highlight>
                  <a:srgbClr val="FFFF00"/>
                </a:highlight>
                <a:latin typeface="Montserrat"/>
              </a:rPr>
              <a:t>Lower</a:t>
            </a:r>
            <a:r>
              <a:rPr lang="en-US" sz="3200" dirty="0">
                <a:solidFill>
                  <a:srgbClr val="3D4459"/>
                </a:solidFill>
                <a:latin typeface="Montserrat"/>
              </a:rPr>
              <a:t> the Cyclomatic complexity </a:t>
            </a:r>
            <a:r>
              <a:rPr lang="en-US" sz="3200" dirty="0">
                <a:solidFill>
                  <a:srgbClr val="3D4459"/>
                </a:solidFill>
                <a:highlight>
                  <a:srgbClr val="FFFF00"/>
                </a:highlight>
                <a:latin typeface="Montserrat"/>
              </a:rPr>
              <a:t>better is the code</a:t>
            </a:r>
            <a:r>
              <a:rPr lang="en-US" sz="3200" dirty="0">
                <a:solidFill>
                  <a:srgbClr val="3D4459"/>
                </a:solidFill>
                <a:latin typeface="Montserrat"/>
              </a:rPr>
              <a:t> quality in terms of complexity.                          </a:t>
            </a:r>
            <a:endParaRPr lang="en-US" sz="800" dirty="0">
              <a:solidFill>
                <a:srgbClr val="3D4459"/>
              </a:solidFill>
              <a:latin typeface="Montserrat"/>
            </a:endParaRPr>
          </a:p>
          <a:p>
            <a:endParaRPr lang="en-US" sz="3200" dirty="0">
              <a:solidFill>
                <a:srgbClr val="3D4459"/>
              </a:solidFill>
              <a:latin typeface="Montserrat"/>
            </a:endParaRPr>
          </a:p>
        </p:txBody>
      </p:sp>
    </p:spTree>
    <p:extLst>
      <p:ext uri="{BB962C8B-B14F-4D97-AF65-F5344CB8AC3E}">
        <p14:creationId xmlns:p14="http://schemas.microsoft.com/office/powerpoint/2010/main" val="340746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54AE5C-7C46-40A3-A259-857AE95FE412}"/>
              </a:ext>
            </a:extLst>
          </p:cNvPr>
          <p:cNvSpPr/>
          <p:nvPr/>
        </p:nvSpPr>
        <p:spPr>
          <a:xfrm>
            <a:off x="452844" y="118463"/>
            <a:ext cx="8569235" cy="5863785"/>
          </a:xfrm>
          <a:prstGeom prst="rect">
            <a:avLst/>
          </a:prstGeom>
        </p:spPr>
        <p:txBody>
          <a:bodyPr wrap="square">
            <a:spAutoFit/>
          </a:bodyPr>
          <a:lstStyle/>
          <a:p>
            <a:pPr fontAlgn="base"/>
            <a:r>
              <a:rPr lang="en-US" sz="3200" b="1" u="sng" dirty="0">
                <a:solidFill>
                  <a:srgbClr val="FF0000"/>
                </a:solidFill>
                <a:highlight>
                  <a:srgbClr val="FFFF00"/>
                </a:highlight>
                <a:latin typeface="Roboto Condensed"/>
              </a:rPr>
              <a:t>Importance of Cyclomatic Complexity-</a:t>
            </a:r>
            <a:endParaRPr lang="en-US" sz="3200" b="1" dirty="0">
              <a:solidFill>
                <a:srgbClr val="FF0000"/>
              </a:solidFill>
              <a:highlight>
                <a:srgbClr val="FFFF00"/>
              </a:highlight>
              <a:latin typeface="Roboto Condensed"/>
            </a:endParaRPr>
          </a:p>
          <a:p>
            <a:pPr fontAlgn="base"/>
            <a:r>
              <a:rPr lang="en-US" sz="3200" dirty="0">
                <a:solidFill>
                  <a:srgbClr val="303030"/>
                </a:solidFill>
                <a:latin typeface="Arimo"/>
              </a:rPr>
              <a:t> </a:t>
            </a:r>
          </a:p>
          <a:p>
            <a:pPr marL="457200" indent="-457200" fontAlgn="base">
              <a:lnSpc>
                <a:spcPct val="200000"/>
              </a:lnSpc>
              <a:buFont typeface="Wingdings" panose="05000000000000000000" pitchFamily="2" charset="2"/>
              <a:buChar char="ü"/>
            </a:pPr>
            <a:r>
              <a:rPr lang="en-US" sz="3200" dirty="0">
                <a:solidFill>
                  <a:srgbClr val="303030"/>
                </a:solidFill>
                <a:latin typeface="Arimo"/>
              </a:rPr>
              <a:t>It helps in determining the </a:t>
            </a:r>
            <a:r>
              <a:rPr lang="en-US" sz="3200" dirty="0">
                <a:solidFill>
                  <a:srgbClr val="303030"/>
                </a:solidFill>
                <a:highlight>
                  <a:srgbClr val="FFFF00"/>
                </a:highlight>
                <a:latin typeface="Arimo"/>
              </a:rPr>
              <a:t>software quality.</a:t>
            </a:r>
          </a:p>
          <a:p>
            <a:pPr marL="457200" indent="-457200" fontAlgn="base">
              <a:lnSpc>
                <a:spcPct val="200000"/>
              </a:lnSpc>
              <a:buFont typeface="Wingdings" panose="05000000000000000000" pitchFamily="2" charset="2"/>
              <a:buChar char="ü"/>
            </a:pPr>
            <a:r>
              <a:rPr lang="en-US" sz="3200" dirty="0">
                <a:solidFill>
                  <a:srgbClr val="303030"/>
                </a:solidFill>
                <a:latin typeface="Arimo"/>
              </a:rPr>
              <a:t>It is an important </a:t>
            </a:r>
            <a:r>
              <a:rPr lang="en-US" sz="3200" b="1" dirty="0">
                <a:solidFill>
                  <a:srgbClr val="FF0000"/>
                </a:solidFill>
                <a:latin typeface="Arimo"/>
              </a:rPr>
              <a:t>indicator of program code’s</a:t>
            </a:r>
            <a:r>
              <a:rPr lang="en-US" sz="3200" dirty="0">
                <a:solidFill>
                  <a:srgbClr val="303030"/>
                </a:solidFill>
                <a:latin typeface="Arimo"/>
              </a:rPr>
              <a:t> </a:t>
            </a:r>
            <a:r>
              <a:rPr lang="en-US" sz="3200" dirty="0">
                <a:solidFill>
                  <a:srgbClr val="303030"/>
                </a:solidFill>
                <a:latin typeface="Bahnschrift SemiBold SemiConden" panose="020B0502040204020203" pitchFamily="34" charset="0"/>
              </a:rPr>
              <a:t>readability, maintainability and portability.</a:t>
            </a:r>
          </a:p>
          <a:p>
            <a:pPr marL="457200" indent="-457200" fontAlgn="base">
              <a:lnSpc>
                <a:spcPct val="200000"/>
              </a:lnSpc>
              <a:buFont typeface="Wingdings" panose="05000000000000000000" pitchFamily="2" charset="2"/>
              <a:buChar char="ü"/>
            </a:pPr>
            <a:r>
              <a:rPr lang="en-US" sz="3200" dirty="0">
                <a:solidFill>
                  <a:srgbClr val="303030"/>
                </a:solidFill>
                <a:latin typeface="Arimo"/>
              </a:rPr>
              <a:t>It helps the developers and testers to </a:t>
            </a:r>
            <a:r>
              <a:rPr lang="en-US" sz="3200" dirty="0">
                <a:solidFill>
                  <a:srgbClr val="303030"/>
                </a:solidFill>
                <a:highlight>
                  <a:srgbClr val="FFFF00"/>
                </a:highlight>
                <a:latin typeface="Arimo"/>
              </a:rPr>
              <a:t>determine independent path executions</a:t>
            </a:r>
            <a:r>
              <a:rPr lang="en-US" sz="3200" dirty="0">
                <a:solidFill>
                  <a:srgbClr val="303030"/>
                </a:solidFill>
                <a:latin typeface="Arimo"/>
              </a:rPr>
              <a:t>.</a:t>
            </a:r>
          </a:p>
        </p:txBody>
      </p:sp>
    </p:spTree>
    <p:extLst>
      <p:ext uri="{BB962C8B-B14F-4D97-AF65-F5344CB8AC3E}">
        <p14:creationId xmlns:p14="http://schemas.microsoft.com/office/powerpoint/2010/main" val="1231289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6F8295-E8B5-4BA8-9DA8-50D0E13F3CD1}"/>
              </a:ext>
            </a:extLst>
          </p:cNvPr>
          <p:cNvSpPr/>
          <p:nvPr/>
        </p:nvSpPr>
        <p:spPr>
          <a:xfrm>
            <a:off x="687977" y="513193"/>
            <a:ext cx="7741919" cy="5186676"/>
          </a:xfrm>
          <a:prstGeom prst="rect">
            <a:avLst/>
          </a:prstGeom>
        </p:spPr>
        <p:txBody>
          <a:bodyPr wrap="square">
            <a:spAutoFit/>
          </a:bodyPr>
          <a:lstStyle/>
          <a:p>
            <a:pPr marL="457200" indent="-457200" fontAlgn="base">
              <a:lnSpc>
                <a:spcPct val="150000"/>
              </a:lnSpc>
              <a:buFont typeface="Wingdings" panose="05000000000000000000" pitchFamily="2" charset="2"/>
              <a:buChar char="ü"/>
            </a:pPr>
            <a:r>
              <a:rPr lang="en-US" sz="3200" dirty="0">
                <a:solidFill>
                  <a:srgbClr val="303030"/>
                </a:solidFill>
                <a:latin typeface="Arimo"/>
              </a:rPr>
              <a:t>It helps to focus more on the </a:t>
            </a:r>
            <a:r>
              <a:rPr lang="en-US" sz="3200" dirty="0">
                <a:solidFill>
                  <a:srgbClr val="FF0000"/>
                </a:solidFill>
                <a:highlight>
                  <a:srgbClr val="FFFF00"/>
                </a:highlight>
                <a:latin typeface="Arimo"/>
              </a:rPr>
              <a:t>uncovered paths.</a:t>
            </a:r>
          </a:p>
          <a:p>
            <a:pPr marL="457200" indent="-457200" fontAlgn="base">
              <a:lnSpc>
                <a:spcPct val="150000"/>
              </a:lnSpc>
              <a:buFont typeface="Wingdings" panose="05000000000000000000" pitchFamily="2" charset="2"/>
              <a:buChar char="ü"/>
            </a:pPr>
            <a:r>
              <a:rPr lang="en-US" sz="3200" dirty="0">
                <a:solidFill>
                  <a:srgbClr val="303030"/>
                </a:solidFill>
                <a:latin typeface="Arimo"/>
              </a:rPr>
              <a:t>It </a:t>
            </a:r>
            <a:r>
              <a:rPr lang="en-US" sz="3200" b="1" dirty="0">
                <a:solidFill>
                  <a:srgbClr val="FF0000"/>
                </a:solidFill>
                <a:latin typeface="Arimo"/>
              </a:rPr>
              <a:t>evaluates the risk</a:t>
            </a:r>
            <a:r>
              <a:rPr lang="en-US" sz="3200" dirty="0">
                <a:solidFill>
                  <a:srgbClr val="303030"/>
                </a:solidFill>
                <a:latin typeface="Arimo"/>
              </a:rPr>
              <a:t> associated with the application or program.</a:t>
            </a:r>
          </a:p>
          <a:p>
            <a:pPr marL="457200" indent="-457200" fontAlgn="base">
              <a:lnSpc>
                <a:spcPct val="150000"/>
              </a:lnSpc>
              <a:buFont typeface="Wingdings" panose="05000000000000000000" pitchFamily="2" charset="2"/>
              <a:buChar char="ü"/>
            </a:pPr>
            <a:r>
              <a:rPr lang="en-US" sz="3200" dirty="0">
                <a:solidFill>
                  <a:srgbClr val="303030"/>
                </a:solidFill>
                <a:latin typeface="Arimo"/>
              </a:rPr>
              <a:t>It provides assurance to the developers that </a:t>
            </a:r>
            <a:r>
              <a:rPr lang="en-US" sz="3200" dirty="0">
                <a:solidFill>
                  <a:srgbClr val="303030"/>
                </a:solidFill>
                <a:highlight>
                  <a:srgbClr val="FFFF00"/>
                </a:highlight>
                <a:latin typeface="Arimo"/>
              </a:rPr>
              <a:t>all the paths have been tested</a:t>
            </a:r>
            <a:r>
              <a:rPr lang="en-US" sz="3200" dirty="0">
                <a:solidFill>
                  <a:srgbClr val="303030"/>
                </a:solidFill>
                <a:latin typeface="Arimo"/>
              </a:rPr>
              <a:t> at least once.</a:t>
            </a:r>
          </a:p>
        </p:txBody>
      </p:sp>
    </p:spTree>
    <p:extLst>
      <p:ext uri="{BB962C8B-B14F-4D97-AF65-F5344CB8AC3E}">
        <p14:creationId xmlns:p14="http://schemas.microsoft.com/office/powerpoint/2010/main" val="319128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F5E966-93C3-4053-8FF4-63BA74680554}"/>
              </a:ext>
            </a:extLst>
          </p:cNvPr>
          <p:cNvSpPr/>
          <p:nvPr/>
        </p:nvSpPr>
        <p:spPr>
          <a:xfrm>
            <a:off x="348343" y="236195"/>
            <a:ext cx="7341326" cy="6278642"/>
          </a:xfrm>
          <a:prstGeom prst="rect">
            <a:avLst/>
          </a:prstGeom>
        </p:spPr>
        <p:txBody>
          <a:bodyPr wrap="square">
            <a:spAutoFit/>
          </a:bodyPr>
          <a:lstStyle/>
          <a:p>
            <a:r>
              <a:rPr lang="en-US" sz="3200" dirty="0">
                <a:highlight>
                  <a:srgbClr val="FFFF00"/>
                </a:highlight>
              </a:rPr>
              <a:t>Cyclomatic complexity = E – N + 2*P</a:t>
            </a:r>
          </a:p>
          <a:p>
            <a:r>
              <a:rPr lang="en-US" sz="3200" dirty="0"/>
              <a:t>where,</a:t>
            </a:r>
          </a:p>
          <a:p>
            <a:endParaRPr lang="en-US" sz="3200" dirty="0"/>
          </a:p>
          <a:p>
            <a:pPr>
              <a:lnSpc>
                <a:spcPct val="150000"/>
              </a:lnSpc>
            </a:pPr>
            <a:r>
              <a:rPr lang="en-US" sz="3200" b="1" dirty="0">
                <a:solidFill>
                  <a:srgbClr val="FF0000"/>
                </a:solidFill>
              </a:rPr>
              <a:t>E = represents a number of edges in the control flow graph.</a:t>
            </a:r>
          </a:p>
          <a:p>
            <a:pPr>
              <a:lnSpc>
                <a:spcPct val="150000"/>
              </a:lnSpc>
            </a:pPr>
            <a:r>
              <a:rPr lang="en-US" sz="3200" dirty="0"/>
              <a:t>N = represents a number of nodes in the control flow graph.</a:t>
            </a:r>
          </a:p>
          <a:p>
            <a:pPr>
              <a:lnSpc>
                <a:spcPct val="150000"/>
              </a:lnSpc>
            </a:pPr>
            <a:r>
              <a:rPr lang="en-US" sz="3200" b="1" dirty="0">
                <a:solidFill>
                  <a:srgbClr val="FF0000"/>
                </a:solidFill>
              </a:rPr>
              <a:t>P = represents a number of nodes that have exit points in the control flow graph.</a:t>
            </a:r>
          </a:p>
          <a:p>
            <a:endParaRPr lang="en-IN" dirty="0"/>
          </a:p>
        </p:txBody>
      </p:sp>
    </p:spTree>
    <p:extLst>
      <p:ext uri="{BB962C8B-B14F-4D97-AF65-F5344CB8AC3E}">
        <p14:creationId xmlns:p14="http://schemas.microsoft.com/office/powerpoint/2010/main" val="3845445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7BE850-10B9-4EF1-A5BD-B07E3F59B936}"/>
              </a:ext>
            </a:extLst>
          </p:cNvPr>
          <p:cNvSpPr/>
          <p:nvPr/>
        </p:nvSpPr>
        <p:spPr>
          <a:xfrm>
            <a:off x="4781006" y="495197"/>
            <a:ext cx="6749142" cy="954107"/>
          </a:xfrm>
          <a:prstGeom prst="rect">
            <a:avLst/>
          </a:prstGeom>
        </p:spPr>
        <p:txBody>
          <a:bodyPr wrap="square">
            <a:spAutoFit/>
          </a:bodyPr>
          <a:lstStyle/>
          <a:p>
            <a:r>
              <a:rPr lang="en-US" altLang="en-US" sz="2800" dirty="0">
                <a:solidFill>
                  <a:srgbClr val="3A3A3A"/>
                </a:solidFill>
                <a:latin typeface="Work Sans"/>
              </a:rPr>
              <a:t>Red dotes identify the Nodes and </a:t>
            </a:r>
            <a:r>
              <a:rPr lang="en-US" altLang="en-US" sz="2800" b="1" dirty="0">
                <a:solidFill>
                  <a:srgbClr val="0000FF"/>
                </a:solidFill>
                <a:latin typeface="Work Sans"/>
              </a:rPr>
              <a:t>BLUE</a:t>
            </a:r>
            <a:r>
              <a:rPr lang="en-US" altLang="en-US" sz="2800" dirty="0">
                <a:solidFill>
                  <a:srgbClr val="0000FF"/>
                </a:solidFill>
                <a:latin typeface="Work Sans"/>
              </a:rPr>
              <a:t> </a:t>
            </a:r>
            <a:r>
              <a:rPr lang="en-US" altLang="en-US" sz="2800" dirty="0">
                <a:solidFill>
                  <a:srgbClr val="3A3A3A"/>
                </a:solidFill>
                <a:latin typeface="Work Sans"/>
              </a:rPr>
              <a:t>lines to identify the edges:</a:t>
            </a:r>
            <a:endParaRPr lang="en-IN" sz="2800" dirty="0"/>
          </a:p>
        </p:txBody>
      </p:sp>
      <p:sp>
        <p:nvSpPr>
          <p:cNvPr id="4" name="Rectangle 3">
            <a:extLst>
              <a:ext uri="{FF2B5EF4-FFF2-40B4-BE49-F238E27FC236}">
                <a16:creationId xmlns:a16="http://schemas.microsoft.com/office/drawing/2014/main" id="{D9DDFCB6-E923-43D4-A12C-32F3901D0971}"/>
              </a:ext>
            </a:extLst>
          </p:cNvPr>
          <p:cNvSpPr/>
          <p:nvPr/>
        </p:nvSpPr>
        <p:spPr>
          <a:xfrm>
            <a:off x="5042263" y="3952242"/>
            <a:ext cx="6096000" cy="2554545"/>
          </a:xfrm>
          <a:prstGeom prst="rect">
            <a:avLst/>
          </a:prstGeom>
        </p:spPr>
        <p:txBody>
          <a:bodyPr>
            <a:spAutoFit/>
          </a:bodyPr>
          <a:lstStyle/>
          <a:p>
            <a:pPr lvl="0" eaLnBrk="0" fontAlgn="base" hangingPunct="0">
              <a:spcBef>
                <a:spcPct val="0"/>
              </a:spcBef>
              <a:spcAft>
                <a:spcPct val="0"/>
              </a:spcAft>
            </a:pPr>
            <a:r>
              <a:rPr lang="en-US" altLang="en-US" sz="3200" dirty="0">
                <a:solidFill>
                  <a:srgbClr val="3A3A3A"/>
                </a:solidFill>
                <a:latin typeface="Work Sans"/>
              </a:rPr>
              <a:t>So here in this example:</a:t>
            </a:r>
            <a:endParaRPr lang="en-US" altLang="en-US" sz="3200" dirty="0"/>
          </a:p>
          <a:p>
            <a:pPr lvl="0" eaLnBrk="0" fontAlgn="base" hangingPunct="0">
              <a:spcBef>
                <a:spcPct val="0"/>
              </a:spcBef>
              <a:spcAft>
                <a:spcPct val="0"/>
              </a:spcAft>
            </a:pPr>
            <a:r>
              <a:rPr lang="en-US" altLang="en-US" sz="3200" dirty="0">
                <a:solidFill>
                  <a:srgbClr val="3A3A3A"/>
                </a:solidFill>
                <a:latin typeface="Work Sans"/>
              </a:rPr>
              <a:t>Number of Nodes (Red dots) = 14</a:t>
            </a:r>
            <a:endParaRPr lang="en-US" altLang="en-US" sz="3200" dirty="0"/>
          </a:p>
          <a:p>
            <a:pPr lvl="0" eaLnBrk="0" fontAlgn="base" hangingPunct="0">
              <a:spcBef>
                <a:spcPct val="0"/>
              </a:spcBef>
              <a:spcAft>
                <a:spcPct val="0"/>
              </a:spcAft>
            </a:pPr>
            <a:r>
              <a:rPr lang="en-US" altLang="en-US" sz="3200" dirty="0">
                <a:solidFill>
                  <a:srgbClr val="3A3A3A"/>
                </a:solidFill>
                <a:latin typeface="Work Sans"/>
              </a:rPr>
              <a:t>Number of Edges (Blue Lines) = 15</a:t>
            </a:r>
            <a:endParaRPr lang="en-US" altLang="en-US" sz="3200" dirty="0"/>
          </a:p>
          <a:p>
            <a:pPr lvl="0" eaLnBrk="0" fontAlgn="base" hangingPunct="0">
              <a:spcBef>
                <a:spcPct val="0"/>
              </a:spcBef>
              <a:spcAft>
                <a:spcPct val="0"/>
              </a:spcAft>
            </a:pPr>
            <a:r>
              <a:rPr lang="en-US" altLang="en-US" sz="3200" dirty="0">
                <a:solidFill>
                  <a:srgbClr val="3A3A3A"/>
                </a:solidFill>
                <a:latin typeface="Work Sans"/>
              </a:rPr>
              <a:t>So the Cyclomatic Complexity =     E-N+2 = (15-14) +2 = 3</a:t>
            </a:r>
            <a:endParaRPr lang="en-US" altLang="en-US" sz="3200" dirty="0">
              <a:latin typeface="Arial" panose="020B0604020202020204" pitchFamily="34" charset="0"/>
            </a:endParaRPr>
          </a:p>
        </p:txBody>
      </p:sp>
      <p:pic>
        <p:nvPicPr>
          <p:cNvPr id="6" name="Picture 5">
            <a:extLst>
              <a:ext uri="{FF2B5EF4-FFF2-40B4-BE49-F238E27FC236}">
                <a16:creationId xmlns:a16="http://schemas.microsoft.com/office/drawing/2014/main" id="{B0701F69-35E8-4825-B785-EF73DBD83ADE}"/>
              </a:ext>
            </a:extLst>
          </p:cNvPr>
          <p:cNvPicPr>
            <a:picLocks noChangeAspect="1"/>
          </p:cNvPicPr>
          <p:nvPr/>
        </p:nvPicPr>
        <p:blipFill>
          <a:blip r:embed="rId2"/>
          <a:stretch>
            <a:fillRect/>
          </a:stretch>
        </p:blipFill>
        <p:spPr>
          <a:xfrm>
            <a:off x="226423" y="1186696"/>
            <a:ext cx="4885509" cy="4939801"/>
          </a:xfrm>
          <a:prstGeom prst="rect">
            <a:avLst/>
          </a:prstGeom>
        </p:spPr>
      </p:pic>
    </p:spTree>
    <p:extLst>
      <p:ext uri="{BB962C8B-B14F-4D97-AF65-F5344CB8AC3E}">
        <p14:creationId xmlns:p14="http://schemas.microsoft.com/office/powerpoint/2010/main" val="148851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E3935A-ADA3-4C62-BEC6-D58848F41C52}"/>
              </a:ext>
            </a:extLst>
          </p:cNvPr>
          <p:cNvSpPr>
            <a:spLocks noChangeArrowheads="1"/>
          </p:cNvSpPr>
          <p:nvPr/>
        </p:nvSpPr>
        <p:spPr bwMode="auto">
          <a:xfrm>
            <a:off x="209006" y="157542"/>
            <a:ext cx="1030215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a:ln>
                  <a:noFill/>
                </a:ln>
                <a:solidFill>
                  <a:srgbClr val="3A3A3A"/>
                </a:solidFill>
                <a:effectLst/>
                <a:latin typeface="Work Sans"/>
              </a:rPr>
              <a:t>Just count the number of the closed regions and add 1 to it.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a:ln>
                  <a:noFill/>
                </a:ln>
                <a:solidFill>
                  <a:srgbClr val="3A3A3A"/>
                </a:solidFill>
                <a:effectLst/>
                <a:latin typeface="Work Sans"/>
              </a:rPr>
              <a:t>In our example above – number of closed region = 2(filled in yellow), so the CC = 2+1 = 3</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B22C03"/>
                </a:solidFill>
                <a:effectLst/>
                <a:latin typeface="Work Sans"/>
              </a:rPr>
              <a:t>  </a:t>
            </a:r>
            <a:r>
              <a:rPr kumimoji="0" lang="en-US" altLang="en-US" sz="18600" b="0" i="0" u="none" strike="noStrike" cap="none" normalizeH="0" baseline="0" dirty="0">
                <a:ln>
                  <a:noFill/>
                </a:ln>
                <a:solidFill>
                  <a:srgbClr val="B22C03"/>
                </a:solidFill>
                <a:effectLst/>
                <a:latin typeface="Work San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2" descr="Cyclomatic Complexity5">
            <a:hlinkClick r:id="rId2"/>
            <a:extLst>
              <a:ext uri="{FF2B5EF4-FFF2-40B4-BE49-F238E27FC236}">
                <a16:creationId xmlns:a16="http://schemas.microsoft.com/office/drawing/2014/main" id="{368A13BF-041A-4B51-ADD3-2F7ED67FE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77" y="1889760"/>
            <a:ext cx="7312660" cy="465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32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BC1CEA-D687-4BEB-A77D-BF725A3050EC}"/>
              </a:ext>
            </a:extLst>
          </p:cNvPr>
          <p:cNvSpPr>
            <a:spLocks noChangeArrowheads="1"/>
          </p:cNvSpPr>
          <p:nvPr/>
        </p:nvSpPr>
        <p:spPr bwMode="auto">
          <a:xfrm>
            <a:off x="269965" y="0"/>
            <a:ext cx="11294172" cy="69711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There are 3 commonly used methods for calculating the cyclomatic complexity-</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 </a:t>
            </a:r>
            <a:endParaRPr kumimoji="0" lang="en-US" altLang="en-US" sz="2800" b="1" i="0" u="none" strike="noStrike" cap="none" normalizeH="0" baseline="0" dirty="0">
              <a:ln>
                <a:noFill/>
              </a:ln>
              <a:solidFill>
                <a:srgbClr val="303030"/>
              </a:solidFill>
              <a:effectLs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FF0000"/>
                </a:solidFill>
                <a:effectLst/>
                <a:highlight>
                  <a:srgbClr val="FFFF00"/>
                </a:highlight>
                <a:latin typeface="Roboto Condensed"/>
              </a:rPr>
              <a:t>Method-01:</a:t>
            </a:r>
            <a:endParaRPr kumimoji="0" lang="en-US" altLang="en-US" sz="2800" b="1" i="0" u="none" strike="noStrike" cap="none" normalizeH="0" baseline="0" dirty="0">
              <a:ln>
                <a:noFill/>
              </a:ln>
              <a:solidFill>
                <a:srgbClr val="FF0000"/>
              </a:solidFill>
              <a:effectLst/>
              <a:highlight>
                <a:srgbClr val="FFFF00"/>
              </a:highligh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highlight>
                  <a:srgbClr val="FFFF00"/>
                </a:highlight>
                <a:latin typeface="Arimo"/>
              </a:rPr>
              <a:t> </a:t>
            </a:r>
            <a:endParaRPr kumimoji="0" lang="en-US" altLang="en-US" sz="2800" b="0" i="0" u="none" strike="noStrike" cap="none" normalizeH="0" baseline="0" dirty="0">
              <a:ln>
                <a:noFill/>
              </a:ln>
              <a:solidFill>
                <a:srgbClr val="FF0000"/>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Cyclomatic Complexity = Total number of closed regions in the control flow graph + 1</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 </a:t>
            </a:r>
            <a:endParaRPr kumimoji="0" lang="en-US" altLang="en-US" sz="2800" b="1" i="0" u="none" strike="noStrike" cap="none" normalizeH="0" baseline="0" dirty="0">
              <a:ln>
                <a:noFill/>
              </a:ln>
              <a:solidFill>
                <a:srgbClr val="303030"/>
              </a:solidFill>
              <a:effectLs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FF0000"/>
                </a:solidFill>
                <a:effectLst/>
                <a:highlight>
                  <a:srgbClr val="FFFF00"/>
                </a:highlight>
                <a:latin typeface="Roboto Condensed"/>
              </a:rPr>
              <a:t>Method-02:</a:t>
            </a:r>
            <a:endParaRPr kumimoji="0" lang="en-US" altLang="en-US" sz="2800" b="1" i="0" u="none" strike="noStrike" cap="none" normalizeH="0" baseline="0" dirty="0">
              <a:ln>
                <a:noFill/>
              </a:ln>
              <a:solidFill>
                <a:srgbClr val="FF0000"/>
              </a:solidFill>
              <a:effectLst/>
              <a:highlight>
                <a:srgbClr val="FFFF00"/>
              </a:highligh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Cyclomatic Complexity = E – N + 2</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Here-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03030"/>
                </a:solidFill>
                <a:effectLst/>
                <a:latin typeface="Arimo"/>
              </a:rPr>
              <a:t>E = Total number of edges in the control flow 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03030"/>
                </a:solidFill>
                <a:effectLst/>
                <a:latin typeface="Arimo"/>
              </a:rPr>
              <a:t>N = Total number of nodes in the control flow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Arimo"/>
              </a:rPr>
              <a:t> </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1890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07D12B-AD26-4B1D-B7BA-33207E224661}"/>
              </a:ext>
            </a:extLst>
          </p:cNvPr>
          <p:cNvSpPr/>
          <p:nvPr/>
        </p:nvSpPr>
        <p:spPr>
          <a:xfrm>
            <a:off x="200296" y="0"/>
            <a:ext cx="8299269" cy="7171194"/>
          </a:xfrm>
          <a:prstGeom prst="rect">
            <a:avLst/>
          </a:prstGeom>
        </p:spPr>
        <p:txBody>
          <a:bodyPr wrap="square">
            <a:spAutoFit/>
          </a:bodyPr>
          <a:lstStyle/>
          <a:p>
            <a:pPr lvl="0" eaLnBrk="0" fontAlgn="base" hangingPunct="0">
              <a:spcBef>
                <a:spcPct val="0"/>
              </a:spcBef>
              <a:spcAft>
                <a:spcPct val="0"/>
              </a:spcAft>
            </a:pPr>
            <a:endParaRPr lang="en-US" altLang="en-US" sz="1200" b="1" dirty="0">
              <a:solidFill>
                <a:srgbClr val="303030"/>
              </a:solidFill>
              <a:latin typeface="Roboto Condensed"/>
            </a:endParaRPr>
          </a:p>
          <a:p>
            <a:pPr lvl="0" eaLnBrk="0" fontAlgn="base" hangingPunct="0">
              <a:spcBef>
                <a:spcPct val="0"/>
              </a:spcBef>
              <a:spcAft>
                <a:spcPct val="0"/>
              </a:spcAft>
            </a:pPr>
            <a:r>
              <a:rPr lang="en-US" altLang="en-US" sz="3200" b="1" u="sng" dirty="0">
                <a:solidFill>
                  <a:srgbClr val="FF0000"/>
                </a:solidFill>
                <a:highlight>
                  <a:srgbClr val="FFFF00"/>
                </a:highlight>
                <a:latin typeface="Roboto Condensed"/>
              </a:rPr>
              <a:t>Method-03:</a:t>
            </a:r>
            <a:endParaRPr lang="en-US" altLang="en-US" sz="3200" b="1" dirty="0">
              <a:solidFill>
                <a:srgbClr val="FF0000"/>
              </a:solidFill>
              <a:highlight>
                <a:srgbClr val="FFFF00"/>
              </a:highlight>
              <a:latin typeface="Roboto Condensed"/>
            </a:endParaRPr>
          </a:p>
          <a:p>
            <a:pPr lvl="0" eaLnBrk="0" fontAlgn="base" hangingPunct="0">
              <a:spcBef>
                <a:spcPct val="0"/>
              </a:spcBef>
              <a:spcAft>
                <a:spcPct val="0"/>
              </a:spcAft>
            </a:pPr>
            <a:r>
              <a:rPr lang="en-US" altLang="en-US" sz="3200" dirty="0">
                <a:solidFill>
                  <a:srgbClr val="303030"/>
                </a:solidFill>
                <a:latin typeface="Arimo"/>
              </a:rPr>
              <a:t> </a:t>
            </a:r>
            <a:endParaRPr lang="en-US" altLang="en-US" sz="3200" dirty="0"/>
          </a:p>
          <a:p>
            <a:pPr lvl="0" eaLnBrk="0" fontAlgn="base" hangingPunct="0">
              <a:spcBef>
                <a:spcPct val="0"/>
              </a:spcBef>
              <a:spcAft>
                <a:spcPct val="0"/>
              </a:spcAft>
            </a:pPr>
            <a:r>
              <a:rPr lang="en-US" altLang="en-US" sz="3200" dirty="0">
                <a:solidFill>
                  <a:srgbClr val="303030"/>
                </a:solidFill>
                <a:latin typeface="Arimo"/>
              </a:rPr>
              <a:t>Cyclomatic Complexity = P + 1</a:t>
            </a:r>
            <a:endParaRPr lang="en-US" altLang="en-US" sz="3200" dirty="0"/>
          </a:p>
          <a:p>
            <a:pPr lvl="0" eaLnBrk="0" fontAlgn="base" hangingPunct="0">
              <a:spcBef>
                <a:spcPct val="0"/>
              </a:spcBef>
              <a:spcAft>
                <a:spcPct val="0"/>
              </a:spcAft>
            </a:pPr>
            <a:r>
              <a:rPr lang="en-US" altLang="en-US" sz="3200" dirty="0">
                <a:solidFill>
                  <a:srgbClr val="303030"/>
                </a:solidFill>
                <a:latin typeface="Arimo"/>
              </a:rPr>
              <a:t> </a:t>
            </a:r>
            <a:endParaRPr lang="en-US" altLang="en-US" sz="3200" dirty="0"/>
          </a:p>
          <a:p>
            <a:pPr lvl="0" eaLnBrk="0" fontAlgn="base" hangingPunct="0">
              <a:spcBef>
                <a:spcPct val="0"/>
              </a:spcBef>
              <a:spcAft>
                <a:spcPct val="0"/>
              </a:spcAft>
            </a:pPr>
            <a:r>
              <a:rPr lang="en-US" altLang="en-US" sz="3200" dirty="0">
                <a:solidFill>
                  <a:srgbClr val="303030"/>
                </a:solidFill>
                <a:latin typeface="Arimo"/>
              </a:rPr>
              <a:t>Here,</a:t>
            </a:r>
            <a:endParaRPr lang="en-US" altLang="en-US" sz="3200" dirty="0"/>
          </a:p>
          <a:p>
            <a:pPr lvl="0" eaLnBrk="0" fontAlgn="base" hangingPunct="0">
              <a:spcBef>
                <a:spcPct val="0"/>
              </a:spcBef>
              <a:spcAft>
                <a:spcPct val="0"/>
              </a:spcAft>
            </a:pPr>
            <a:r>
              <a:rPr lang="en-US" altLang="en-US" sz="3200" dirty="0">
                <a:solidFill>
                  <a:srgbClr val="303030"/>
                </a:solidFill>
                <a:latin typeface="Arimo"/>
              </a:rPr>
              <a:t>P = Total number of predicate nodes contained in the control flow graph</a:t>
            </a:r>
            <a:endParaRPr lang="en-US" altLang="en-US" sz="3200" dirty="0"/>
          </a:p>
          <a:p>
            <a:pPr lvl="0" eaLnBrk="0" fontAlgn="base" hangingPunct="0">
              <a:spcBef>
                <a:spcPct val="0"/>
              </a:spcBef>
              <a:spcAft>
                <a:spcPct val="0"/>
              </a:spcAft>
            </a:pPr>
            <a:r>
              <a:rPr lang="en-US" altLang="en-US" sz="3200" dirty="0">
                <a:solidFill>
                  <a:srgbClr val="303030"/>
                </a:solidFill>
                <a:latin typeface="Arimo"/>
              </a:rPr>
              <a:t> </a:t>
            </a:r>
            <a:endParaRPr lang="en-US" altLang="en-US" sz="3200" b="1" dirty="0">
              <a:solidFill>
                <a:srgbClr val="303030"/>
              </a:solidFill>
              <a:latin typeface="Roboto Condensed"/>
            </a:endParaRPr>
          </a:p>
          <a:p>
            <a:pPr lvl="0" eaLnBrk="0" fontAlgn="base" hangingPunct="0">
              <a:spcBef>
                <a:spcPct val="0"/>
              </a:spcBef>
              <a:spcAft>
                <a:spcPct val="0"/>
              </a:spcAft>
            </a:pPr>
            <a:r>
              <a:rPr lang="en-US" altLang="en-US" sz="3200" b="1" u="sng" dirty="0">
                <a:solidFill>
                  <a:srgbClr val="303030"/>
                </a:solidFill>
                <a:latin typeface="Roboto Condensed"/>
              </a:rPr>
              <a:t>Note-</a:t>
            </a:r>
            <a:endParaRPr lang="en-US" altLang="en-US" sz="3200" b="1" dirty="0">
              <a:solidFill>
                <a:srgbClr val="303030"/>
              </a:solidFill>
              <a:latin typeface="Roboto Condensed"/>
            </a:endParaRPr>
          </a:p>
          <a:p>
            <a:pPr lvl="0" eaLnBrk="0" fontAlgn="base" hangingPunct="0">
              <a:spcBef>
                <a:spcPct val="0"/>
              </a:spcBef>
              <a:spcAft>
                <a:spcPct val="0"/>
              </a:spcAft>
            </a:pPr>
            <a:r>
              <a:rPr lang="en-US" altLang="en-US" sz="3200" dirty="0">
                <a:solidFill>
                  <a:srgbClr val="303030"/>
                </a:solidFill>
                <a:latin typeface="Arimo"/>
              </a:rPr>
              <a:t> </a:t>
            </a:r>
            <a:endParaRPr lang="en-US" altLang="en-US" sz="3200" dirty="0"/>
          </a:p>
          <a:p>
            <a:pPr lvl="0" eaLnBrk="0" fontAlgn="base" hangingPunct="0">
              <a:spcBef>
                <a:spcPct val="0"/>
              </a:spcBef>
              <a:spcAft>
                <a:spcPct val="0"/>
              </a:spcAft>
              <a:buFontTx/>
              <a:buChar char="•"/>
            </a:pPr>
            <a:r>
              <a:rPr lang="en-US" altLang="en-US" sz="3200" dirty="0">
                <a:solidFill>
                  <a:srgbClr val="FF0000"/>
                </a:solidFill>
                <a:highlight>
                  <a:srgbClr val="FFFF00"/>
                </a:highlight>
                <a:latin typeface="Arimo"/>
              </a:rPr>
              <a:t>Predicate nodes are the conditional nodes.</a:t>
            </a:r>
          </a:p>
          <a:p>
            <a:pPr lvl="0" eaLnBrk="0" fontAlgn="base" hangingPunct="0">
              <a:spcBef>
                <a:spcPct val="0"/>
              </a:spcBef>
              <a:spcAft>
                <a:spcPct val="0"/>
              </a:spcAft>
              <a:buFontTx/>
              <a:buChar char="•"/>
            </a:pPr>
            <a:r>
              <a:rPr lang="en-US" altLang="en-US" sz="3200" b="1" dirty="0">
                <a:solidFill>
                  <a:srgbClr val="FF0000"/>
                </a:solidFill>
                <a:latin typeface="Arimo"/>
              </a:rPr>
              <a:t>They give rise to two branches in the control flow graph.</a:t>
            </a:r>
          </a:p>
          <a:p>
            <a:pPr lvl="0" eaLnBrk="0" fontAlgn="base" hangingPunct="0">
              <a:spcBef>
                <a:spcPct val="0"/>
              </a:spcBef>
              <a:spcAft>
                <a:spcPct val="0"/>
              </a:spcAft>
            </a:pPr>
            <a:endParaRPr lang="en-US" altLang="en-US" sz="3200" dirty="0">
              <a:latin typeface="Arial" panose="020B0604020202020204" pitchFamily="34" charset="0"/>
            </a:endParaRPr>
          </a:p>
        </p:txBody>
      </p:sp>
    </p:spTree>
    <p:extLst>
      <p:ext uri="{BB962C8B-B14F-4D97-AF65-F5344CB8AC3E}">
        <p14:creationId xmlns:p14="http://schemas.microsoft.com/office/powerpoint/2010/main" val="17631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2C5563-DB0D-44B8-B613-66050CBECA4B}"/>
              </a:ext>
            </a:extLst>
          </p:cNvPr>
          <p:cNvSpPr/>
          <p:nvPr/>
        </p:nvSpPr>
        <p:spPr>
          <a:xfrm>
            <a:off x="627017" y="411203"/>
            <a:ext cx="6096000" cy="5016758"/>
          </a:xfrm>
          <a:prstGeom prst="rect">
            <a:avLst/>
          </a:prstGeom>
        </p:spPr>
        <p:txBody>
          <a:bodyPr>
            <a:spAutoFit/>
          </a:bodyPr>
          <a:lstStyle/>
          <a:p>
            <a:pPr fontAlgn="base"/>
            <a:r>
              <a:rPr lang="en-US" sz="3200" dirty="0">
                <a:solidFill>
                  <a:srgbClr val="303030"/>
                </a:solidFill>
                <a:highlight>
                  <a:srgbClr val="FFFF00"/>
                </a:highlight>
                <a:latin typeface="Arimo"/>
              </a:rPr>
              <a:t>Calculate cyclomatic complexity for the given code-</a:t>
            </a:r>
          </a:p>
          <a:p>
            <a:pPr fontAlgn="base"/>
            <a:endParaRPr lang="en-US" sz="3200" dirty="0">
              <a:solidFill>
                <a:srgbClr val="303030"/>
              </a:solidFill>
              <a:latin typeface="Arimo"/>
            </a:endParaRPr>
          </a:p>
          <a:p>
            <a:r>
              <a:rPr lang="en-US" sz="3200" dirty="0">
                <a:solidFill>
                  <a:srgbClr val="000000"/>
                </a:solidFill>
                <a:latin typeface="inherit"/>
              </a:rPr>
              <a:t>IF A = </a:t>
            </a:r>
            <a:r>
              <a:rPr lang="en-US" sz="3200" dirty="0">
                <a:solidFill>
                  <a:srgbClr val="009999"/>
                </a:solidFill>
                <a:latin typeface="inherit"/>
              </a:rPr>
              <a:t>354</a:t>
            </a:r>
            <a:endParaRPr lang="en-US" sz="3200" dirty="0">
              <a:solidFill>
                <a:srgbClr val="AAAAAA"/>
              </a:solidFill>
              <a:latin typeface="Source Code Pro"/>
            </a:endParaRPr>
          </a:p>
          <a:p>
            <a:r>
              <a:rPr lang="en-US" sz="3200" b="1" dirty="0">
                <a:solidFill>
                  <a:srgbClr val="286491"/>
                </a:solidFill>
                <a:latin typeface="inherit"/>
              </a:rPr>
              <a:t>THEN</a:t>
            </a:r>
            <a:r>
              <a:rPr lang="en-US" sz="3200" dirty="0">
                <a:solidFill>
                  <a:srgbClr val="000000"/>
                </a:solidFill>
                <a:latin typeface="inherit"/>
              </a:rPr>
              <a:t> </a:t>
            </a:r>
            <a:r>
              <a:rPr lang="en-US" sz="3200" b="1" dirty="0">
                <a:solidFill>
                  <a:srgbClr val="286491"/>
                </a:solidFill>
                <a:latin typeface="inherit"/>
              </a:rPr>
              <a:t>IF</a:t>
            </a:r>
            <a:r>
              <a:rPr lang="en-US" sz="3200" dirty="0">
                <a:solidFill>
                  <a:srgbClr val="000000"/>
                </a:solidFill>
                <a:latin typeface="inherit"/>
              </a:rPr>
              <a:t> B </a:t>
            </a:r>
            <a:r>
              <a:rPr lang="en-US" sz="3200" dirty="0">
                <a:solidFill>
                  <a:srgbClr val="777777"/>
                </a:solidFill>
                <a:latin typeface="inherit"/>
              </a:rPr>
              <a:t>&gt;</a:t>
            </a:r>
            <a:r>
              <a:rPr lang="en-US" sz="3200" dirty="0">
                <a:solidFill>
                  <a:srgbClr val="000000"/>
                </a:solidFill>
                <a:latin typeface="inherit"/>
              </a:rPr>
              <a:t> C</a:t>
            </a:r>
            <a:endParaRPr lang="en-US" sz="3200" dirty="0">
              <a:solidFill>
                <a:srgbClr val="AAAAAA"/>
              </a:solidFill>
              <a:latin typeface="Source Code Pro"/>
            </a:endParaRPr>
          </a:p>
          <a:p>
            <a:r>
              <a:rPr lang="en-US" sz="3200" b="1" dirty="0">
                <a:solidFill>
                  <a:srgbClr val="286491"/>
                </a:solidFill>
                <a:latin typeface="inherit"/>
              </a:rPr>
              <a:t>THEN</a:t>
            </a:r>
            <a:r>
              <a:rPr lang="en-US" sz="3200" dirty="0">
                <a:solidFill>
                  <a:srgbClr val="000000"/>
                </a:solidFill>
                <a:latin typeface="inherit"/>
              </a:rPr>
              <a:t> A = B</a:t>
            </a:r>
            <a:endParaRPr lang="en-US" sz="3200" dirty="0">
              <a:solidFill>
                <a:srgbClr val="AAAAAA"/>
              </a:solidFill>
              <a:latin typeface="Source Code Pro"/>
            </a:endParaRPr>
          </a:p>
          <a:p>
            <a:r>
              <a:rPr lang="en-US" sz="3200" b="1" dirty="0">
                <a:solidFill>
                  <a:srgbClr val="286491"/>
                </a:solidFill>
                <a:latin typeface="inherit"/>
              </a:rPr>
              <a:t>ELSE</a:t>
            </a:r>
            <a:r>
              <a:rPr lang="en-US" sz="3200" dirty="0">
                <a:solidFill>
                  <a:srgbClr val="000000"/>
                </a:solidFill>
                <a:latin typeface="inherit"/>
              </a:rPr>
              <a:t> A = C</a:t>
            </a:r>
            <a:endParaRPr lang="en-US" sz="3200" dirty="0">
              <a:solidFill>
                <a:srgbClr val="AAAAAA"/>
              </a:solidFill>
              <a:latin typeface="Source Code Pro"/>
            </a:endParaRPr>
          </a:p>
          <a:p>
            <a:r>
              <a:rPr lang="en-US" sz="3200" b="1" dirty="0">
                <a:solidFill>
                  <a:srgbClr val="286491"/>
                </a:solidFill>
                <a:latin typeface="inherit"/>
              </a:rPr>
              <a:t>END</a:t>
            </a:r>
            <a:r>
              <a:rPr lang="en-US" sz="3200" dirty="0">
                <a:solidFill>
                  <a:srgbClr val="000000"/>
                </a:solidFill>
                <a:latin typeface="inherit"/>
              </a:rPr>
              <a:t> </a:t>
            </a:r>
            <a:r>
              <a:rPr lang="en-US" sz="3200" b="1" dirty="0">
                <a:solidFill>
                  <a:srgbClr val="286491"/>
                </a:solidFill>
                <a:latin typeface="inherit"/>
              </a:rPr>
              <a:t>IF</a:t>
            </a:r>
            <a:endParaRPr lang="en-US" sz="3200" dirty="0">
              <a:solidFill>
                <a:srgbClr val="AAAAAA"/>
              </a:solidFill>
              <a:latin typeface="Source Code Pro"/>
            </a:endParaRPr>
          </a:p>
          <a:p>
            <a:r>
              <a:rPr lang="en-US" sz="3200" b="1" dirty="0">
                <a:solidFill>
                  <a:srgbClr val="286491"/>
                </a:solidFill>
                <a:latin typeface="inherit"/>
              </a:rPr>
              <a:t>END</a:t>
            </a:r>
            <a:r>
              <a:rPr lang="en-US" sz="3200" dirty="0">
                <a:solidFill>
                  <a:srgbClr val="000000"/>
                </a:solidFill>
                <a:latin typeface="inherit"/>
              </a:rPr>
              <a:t> </a:t>
            </a:r>
            <a:r>
              <a:rPr lang="en-US" sz="3200" b="1" dirty="0">
                <a:solidFill>
                  <a:srgbClr val="286491"/>
                </a:solidFill>
                <a:latin typeface="inherit"/>
              </a:rPr>
              <a:t>IF</a:t>
            </a:r>
            <a:endParaRPr lang="en-US" sz="3200" dirty="0">
              <a:solidFill>
                <a:srgbClr val="AAAAAA"/>
              </a:solidFill>
              <a:latin typeface="Source Code Pro"/>
            </a:endParaRPr>
          </a:p>
          <a:p>
            <a:r>
              <a:rPr lang="en-US" sz="3200" dirty="0">
                <a:solidFill>
                  <a:srgbClr val="000000"/>
                </a:solidFill>
                <a:latin typeface="inherit"/>
              </a:rPr>
              <a:t>PRINT A</a:t>
            </a:r>
            <a:endParaRPr lang="en-US" sz="3200" b="0" i="0" dirty="0">
              <a:solidFill>
                <a:srgbClr val="444444"/>
              </a:solidFill>
              <a:effectLst/>
              <a:latin typeface="Source Code Pro"/>
            </a:endParaRPr>
          </a:p>
        </p:txBody>
      </p:sp>
    </p:spTree>
    <p:extLst>
      <p:ext uri="{BB962C8B-B14F-4D97-AF65-F5344CB8AC3E}">
        <p14:creationId xmlns:p14="http://schemas.microsoft.com/office/powerpoint/2010/main" val="2618420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E57F7B-B194-4139-8446-A385BA49F0FE}"/>
              </a:ext>
            </a:extLst>
          </p:cNvPr>
          <p:cNvSpPr>
            <a:spLocks noChangeArrowheads="1"/>
          </p:cNvSpPr>
          <p:nvPr/>
        </p:nvSpPr>
        <p:spPr bwMode="auto">
          <a:xfrm>
            <a:off x="714103" y="149532"/>
            <a:ext cx="955330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03030"/>
                </a:solidFill>
                <a:effectLst/>
                <a:latin typeface="Arimo"/>
              </a:rPr>
              <a:t>We draw the following control flow graph for the given code-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03030"/>
                </a:solidFill>
                <a:effectLst/>
                <a:latin typeface="Arim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03030"/>
                </a:solidFill>
                <a:effectLst/>
                <a:latin typeface="Arimo"/>
              </a:rPr>
              <a:t>  </a:t>
            </a:r>
            <a:r>
              <a:rPr kumimoji="0" lang="en-US" altLang="en-US" sz="29500" b="0" i="0" u="none" strike="noStrike" cap="none" normalizeH="0" baseline="0" dirty="0">
                <a:ln>
                  <a:noFill/>
                </a:ln>
                <a:solidFill>
                  <a:srgbClr val="303030"/>
                </a:solidFill>
                <a:effectLst/>
                <a:latin typeface="Arim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F4D3917D-A8D7-4DA8-A89B-3CCA81E91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97" y="1003210"/>
            <a:ext cx="219075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9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13DE73-8E25-489D-94E1-AF186FF0B1EA}"/>
              </a:ext>
            </a:extLst>
          </p:cNvPr>
          <p:cNvSpPr/>
          <p:nvPr/>
        </p:nvSpPr>
        <p:spPr>
          <a:xfrm>
            <a:off x="287384" y="96998"/>
            <a:ext cx="8168639" cy="5925340"/>
          </a:xfrm>
          <a:prstGeom prst="rect">
            <a:avLst/>
          </a:prstGeom>
        </p:spPr>
        <p:txBody>
          <a:bodyPr wrap="square">
            <a:spAutoFit/>
          </a:bodyPr>
          <a:lstStyle/>
          <a:p>
            <a:pPr>
              <a:lnSpc>
                <a:spcPct val="150000"/>
              </a:lnSpc>
              <a:buFont typeface="Arial" panose="020B0604020202020204" pitchFamily="34" charset="0"/>
              <a:buChar char="•"/>
            </a:pPr>
            <a:r>
              <a:rPr lang="en-US" sz="3200" b="1" dirty="0">
                <a:solidFill>
                  <a:srgbClr val="FF0000"/>
                </a:solidFill>
                <a:highlight>
                  <a:srgbClr val="FFFF00"/>
                </a:highlight>
                <a:latin typeface="Work Sans"/>
              </a:rPr>
              <a:t>Native Apps:</a:t>
            </a:r>
            <a:r>
              <a:rPr lang="en-US" sz="3200" b="1" dirty="0">
                <a:solidFill>
                  <a:srgbClr val="3A3A3A"/>
                </a:solidFill>
                <a:latin typeface="Work Sans"/>
              </a:rPr>
              <a:t> </a:t>
            </a:r>
          </a:p>
          <a:p>
            <a:pPr>
              <a:lnSpc>
                <a:spcPct val="150000"/>
              </a:lnSpc>
              <a:buFont typeface="Arial" panose="020B0604020202020204" pitchFamily="34" charset="0"/>
              <a:buChar char="•"/>
            </a:pPr>
            <a:r>
              <a:rPr lang="en-US" sz="3200" dirty="0">
                <a:solidFill>
                  <a:srgbClr val="3A3A3A"/>
                </a:solidFill>
                <a:latin typeface="Work Sans"/>
              </a:rPr>
              <a:t>These apps are written using iOS, Android, or Windows SDKs. </a:t>
            </a:r>
          </a:p>
          <a:p>
            <a:pPr>
              <a:lnSpc>
                <a:spcPct val="150000"/>
              </a:lnSpc>
              <a:buFont typeface="Arial" panose="020B0604020202020204" pitchFamily="34" charset="0"/>
              <a:buChar char="•"/>
            </a:pPr>
            <a:r>
              <a:rPr lang="en-US" sz="3200" dirty="0">
                <a:solidFill>
                  <a:srgbClr val="FF0000"/>
                </a:solidFill>
                <a:latin typeface="Work Sans"/>
              </a:rPr>
              <a:t>These can be accessed only after installation in the device. </a:t>
            </a:r>
          </a:p>
          <a:p>
            <a:pPr>
              <a:lnSpc>
                <a:spcPct val="150000"/>
              </a:lnSpc>
              <a:buFont typeface="Arial" panose="020B0604020202020204" pitchFamily="34" charset="0"/>
              <a:buChar char="•"/>
            </a:pPr>
            <a:r>
              <a:rPr lang="en-US" sz="3200" b="1" u="sng" dirty="0">
                <a:solidFill>
                  <a:srgbClr val="3A3A3A"/>
                </a:solidFill>
                <a:latin typeface="Work Sans"/>
              </a:rPr>
              <a:t>For Example,</a:t>
            </a:r>
            <a:r>
              <a:rPr lang="en-US" sz="3200" dirty="0">
                <a:solidFill>
                  <a:srgbClr val="3A3A3A"/>
                </a:solidFill>
                <a:latin typeface="Work Sans"/>
              </a:rPr>
              <a:t> Skype, which can be used only after installation in the device. </a:t>
            </a:r>
            <a:r>
              <a:rPr lang="en-US" sz="3200" dirty="0">
                <a:solidFill>
                  <a:srgbClr val="3A3A3A"/>
                </a:solidFill>
                <a:highlight>
                  <a:srgbClr val="FFFF00"/>
                </a:highlight>
                <a:latin typeface="Work Sans"/>
              </a:rPr>
              <a:t>We cannot open the app through the browser.</a:t>
            </a:r>
          </a:p>
        </p:txBody>
      </p:sp>
    </p:spTree>
    <p:extLst>
      <p:ext uri="{BB962C8B-B14F-4D97-AF65-F5344CB8AC3E}">
        <p14:creationId xmlns:p14="http://schemas.microsoft.com/office/powerpoint/2010/main" val="2643247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8B2661-24A0-4769-917B-300DB20D2A4B}"/>
              </a:ext>
            </a:extLst>
          </p:cNvPr>
          <p:cNvSpPr/>
          <p:nvPr/>
        </p:nvSpPr>
        <p:spPr>
          <a:xfrm>
            <a:off x="365760" y="102721"/>
            <a:ext cx="6096000" cy="7263527"/>
          </a:xfrm>
          <a:prstGeom prst="rect">
            <a:avLst/>
          </a:prstGeom>
        </p:spPr>
        <p:txBody>
          <a:bodyPr>
            <a:spAutoFit/>
          </a:bodyPr>
          <a:lstStyle/>
          <a:p>
            <a:pPr fontAlgn="base"/>
            <a:r>
              <a:rPr lang="en-US" sz="3200" b="1" u="sng" dirty="0">
                <a:solidFill>
                  <a:srgbClr val="303030"/>
                </a:solidFill>
                <a:latin typeface="Roboto Condensed"/>
              </a:rPr>
              <a:t>Method-01:</a:t>
            </a:r>
            <a:endParaRPr lang="en-US" sz="3200" b="1" dirty="0">
              <a:solidFill>
                <a:srgbClr val="303030"/>
              </a:solidFill>
              <a:latin typeface="Roboto Condensed"/>
            </a:endParaRPr>
          </a:p>
          <a:p>
            <a:pPr fontAlgn="base"/>
            <a:r>
              <a:rPr lang="en-US" sz="3200" dirty="0">
                <a:solidFill>
                  <a:srgbClr val="303030"/>
                </a:solidFill>
                <a:latin typeface="Arimo"/>
              </a:rPr>
              <a:t> </a:t>
            </a:r>
          </a:p>
          <a:p>
            <a:pPr fontAlgn="base"/>
            <a:r>
              <a:rPr lang="en-US" sz="3200" dirty="0">
                <a:solidFill>
                  <a:srgbClr val="FF0000"/>
                </a:solidFill>
                <a:highlight>
                  <a:srgbClr val="FFFF00"/>
                </a:highlight>
                <a:latin typeface="Arimo"/>
              </a:rPr>
              <a:t>Cyclomatic Complexity</a:t>
            </a:r>
          </a:p>
          <a:p>
            <a:pPr fontAlgn="base"/>
            <a:r>
              <a:rPr lang="en-US" sz="3200" dirty="0">
                <a:solidFill>
                  <a:srgbClr val="303030"/>
                </a:solidFill>
                <a:latin typeface="Arimo"/>
              </a:rPr>
              <a:t>= Total number of closed regions in the control flow graph + 1</a:t>
            </a:r>
          </a:p>
          <a:p>
            <a:pPr fontAlgn="base"/>
            <a:r>
              <a:rPr lang="en-US" sz="3200" dirty="0">
                <a:solidFill>
                  <a:srgbClr val="303030"/>
                </a:solidFill>
                <a:latin typeface="Arimo"/>
              </a:rPr>
              <a:t>= 2 + 1</a:t>
            </a:r>
          </a:p>
          <a:p>
            <a:pPr fontAlgn="base"/>
            <a:r>
              <a:rPr lang="en-US" sz="3200" dirty="0">
                <a:solidFill>
                  <a:srgbClr val="303030"/>
                </a:solidFill>
                <a:latin typeface="Arimo"/>
              </a:rPr>
              <a:t>= 3</a:t>
            </a:r>
          </a:p>
          <a:p>
            <a:pPr fontAlgn="base"/>
            <a:r>
              <a:rPr lang="en-US" sz="3200" dirty="0">
                <a:solidFill>
                  <a:srgbClr val="303030"/>
                </a:solidFill>
                <a:latin typeface="Arimo"/>
              </a:rPr>
              <a:t> </a:t>
            </a:r>
          </a:p>
          <a:p>
            <a:pPr fontAlgn="base"/>
            <a:r>
              <a:rPr lang="en-US" sz="3200" b="1" u="sng" dirty="0">
                <a:solidFill>
                  <a:srgbClr val="303030"/>
                </a:solidFill>
                <a:latin typeface="Roboto Condensed"/>
              </a:rPr>
              <a:t>Method-02:</a:t>
            </a:r>
            <a:endParaRPr lang="en-US" sz="3200" b="1" dirty="0">
              <a:solidFill>
                <a:srgbClr val="303030"/>
              </a:solidFill>
              <a:latin typeface="Roboto Condensed"/>
            </a:endParaRPr>
          </a:p>
          <a:p>
            <a:pPr fontAlgn="base"/>
            <a:r>
              <a:rPr lang="en-US" sz="3200" dirty="0">
                <a:solidFill>
                  <a:srgbClr val="303030"/>
                </a:solidFill>
                <a:latin typeface="Arimo"/>
              </a:rPr>
              <a:t> </a:t>
            </a:r>
          </a:p>
          <a:p>
            <a:pPr fontAlgn="base"/>
            <a:r>
              <a:rPr lang="en-US" sz="3200" dirty="0">
                <a:solidFill>
                  <a:srgbClr val="FF0000"/>
                </a:solidFill>
                <a:highlight>
                  <a:srgbClr val="FFFF00"/>
                </a:highlight>
                <a:latin typeface="Arimo"/>
              </a:rPr>
              <a:t>Cyclomatic Complexity</a:t>
            </a:r>
          </a:p>
          <a:p>
            <a:pPr fontAlgn="base"/>
            <a:r>
              <a:rPr lang="en-US" sz="3200" dirty="0">
                <a:solidFill>
                  <a:srgbClr val="303030"/>
                </a:solidFill>
                <a:latin typeface="Arimo"/>
              </a:rPr>
              <a:t>= E – N + 2</a:t>
            </a:r>
          </a:p>
          <a:p>
            <a:pPr fontAlgn="base"/>
            <a:r>
              <a:rPr lang="en-US" sz="3200" dirty="0">
                <a:solidFill>
                  <a:srgbClr val="303030"/>
                </a:solidFill>
                <a:latin typeface="Arimo"/>
              </a:rPr>
              <a:t>= 8 – 7 + 2</a:t>
            </a:r>
          </a:p>
          <a:p>
            <a:pPr fontAlgn="base"/>
            <a:r>
              <a:rPr lang="en-US" sz="3200" dirty="0">
                <a:solidFill>
                  <a:srgbClr val="303030"/>
                </a:solidFill>
                <a:latin typeface="Arimo"/>
              </a:rPr>
              <a:t>= 3</a:t>
            </a:r>
          </a:p>
          <a:p>
            <a:pPr fontAlgn="base"/>
            <a:r>
              <a:rPr lang="en-US" dirty="0">
                <a:solidFill>
                  <a:srgbClr val="303030"/>
                </a:solidFill>
                <a:latin typeface="Arimo"/>
              </a:rPr>
              <a:t> </a:t>
            </a:r>
            <a:endParaRPr lang="en-US" b="0" i="0" dirty="0">
              <a:solidFill>
                <a:srgbClr val="303030"/>
              </a:solidFill>
              <a:effectLst/>
              <a:latin typeface="Arimo"/>
            </a:endParaRPr>
          </a:p>
        </p:txBody>
      </p:sp>
    </p:spTree>
    <p:extLst>
      <p:ext uri="{BB962C8B-B14F-4D97-AF65-F5344CB8AC3E}">
        <p14:creationId xmlns:p14="http://schemas.microsoft.com/office/powerpoint/2010/main" val="21847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E2289C-81AF-4439-93CE-7542EB6C638A}"/>
              </a:ext>
            </a:extLst>
          </p:cNvPr>
          <p:cNvSpPr/>
          <p:nvPr/>
        </p:nvSpPr>
        <p:spPr>
          <a:xfrm>
            <a:off x="74589" y="836249"/>
            <a:ext cx="8925154" cy="3416320"/>
          </a:xfrm>
          <a:prstGeom prst="rect">
            <a:avLst/>
          </a:prstGeom>
        </p:spPr>
        <p:txBody>
          <a:bodyPr>
            <a:spAutoFit/>
          </a:bodyPr>
          <a:lstStyle/>
          <a:p>
            <a:pPr fontAlgn="base"/>
            <a:r>
              <a:rPr lang="en-US" sz="3600" b="1" u="sng" dirty="0">
                <a:solidFill>
                  <a:srgbClr val="303030"/>
                </a:solidFill>
                <a:latin typeface="Roboto Condensed"/>
              </a:rPr>
              <a:t>Method-03:</a:t>
            </a:r>
            <a:endParaRPr lang="en-US" sz="3600" b="1" dirty="0">
              <a:solidFill>
                <a:srgbClr val="303030"/>
              </a:solidFill>
              <a:latin typeface="Roboto Condensed"/>
            </a:endParaRPr>
          </a:p>
          <a:p>
            <a:pPr fontAlgn="base"/>
            <a:r>
              <a:rPr lang="en-US" sz="3600" dirty="0">
                <a:solidFill>
                  <a:srgbClr val="303030"/>
                </a:solidFill>
                <a:latin typeface="Arimo"/>
              </a:rPr>
              <a:t> </a:t>
            </a:r>
          </a:p>
          <a:p>
            <a:pPr fontAlgn="base"/>
            <a:r>
              <a:rPr lang="en-US" sz="3600" dirty="0">
                <a:solidFill>
                  <a:srgbClr val="FF0000"/>
                </a:solidFill>
                <a:highlight>
                  <a:srgbClr val="FFFF00"/>
                </a:highlight>
                <a:latin typeface="Arimo"/>
              </a:rPr>
              <a:t>Cyclomatic Complexity</a:t>
            </a:r>
          </a:p>
          <a:p>
            <a:pPr fontAlgn="base"/>
            <a:r>
              <a:rPr lang="en-US" sz="3600" dirty="0">
                <a:solidFill>
                  <a:srgbClr val="303030"/>
                </a:solidFill>
                <a:latin typeface="Arimo"/>
              </a:rPr>
              <a:t>= P + 1</a:t>
            </a:r>
          </a:p>
          <a:p>
            <a:pPr fontAlgn="base"/>
            <a:r>
              <a:rPr lang="en-US" sz="3600" dirty="0">
                <a:solidFill>
                  <a:srgbClr val="303030"/>
                </a:solidFill>
                <a:latin typeface="Arimo"/>
              </a:rPr>
              <a:t>= 2 + 1</a:t>
            </a:r>
          </a:p>
          <a:p>
            <a:pPr fontAlgn="base"/>
            <a:r>
              <a:rPr lang="en-US" sz="3600" dirty="0">
                <a:solidFill>
                  <a:srgbClr val="303030"/>
                </a:solidFill>
                <a:latin typeface="Arimo"/>
              </a:rPr>
              <a:t>= 3</a:t>
            </a:r>
            <a:endParaRPr lang="en-US" sz="3600" b="0" i="0" dirty="0">
              <a:solidFill>
                <a:srgbClr val="303030"/>
              </a:solidFill>
              <a:effectLst/>
              <a:latin typeface="Arimo"/>
            </a:endParaRPr>
          </a:p>
        </p:txBody>
      </p:sp>
    </p:spTree>
    <p:extLst>
      <p:ext uri="{BB962C8B-B14F-4D97-AF65-F5344CB8AC3E}">
        <p14:creationId xmlns:p14="http://schemas.microsoft.com/office/powerpoint/2010/main" val="4001564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E3291D-8239-4CE1-A3E5-16440DF80296}"/>
              </a:ext>
            </a:extLst>
          </p:cNvPr>
          <p:cNvGraphicFramePr>
            <a:graphicFrameLocks noGrp="1"/>
          </p:cNvGraphicFramePr>
          <p:nvPr>
            <p:extLst>
              <p:ext uri="{D42A27DB-BD31-4B8C-83A1-F6EECF244321}">
                <p14:modId xmlns:p14="http://schemas.microsoft.com/office/powerpoint/2010/main" val="2526590603"/>
              </p:ext>
            </p:extLst>
          </p:nvPr>
        </p:nvGraphicFramePr>
        <p:xfrm>
          <a:off x="79516" y="155690"/>
          <a:ext cx="8899021" cy="6973340"/>
        </p:xfrm>
        <a:graphic>
          <a:graphicData uri="http://schemas.openxmlformats.org/drawingml/2006/table">
            <a:tbl>
              <a:tblPr/>
              <a:tblGrid>
                <a:gridCol w="3107821">
                  <a:extLst>
                    <a:ext uri="{9D8B030D-6E8A-4147-A177-3AD203B41FA5}">
                      <a16:colId xmlns:a16="http://schemas.microsoft.com/office/drawing/2014/main" val="1697416483"/>
                    </a:ext>
                  </a:extLst>
                </a:gridCol>
                <a:gridCol w="5791200">
                  <a:extLst>
                    <a:ext uri="{9D8B030D-6E8A-4147-A177-3AD203B41FA5}">
                      <a16:colId xmlns:a16="http://schemas.microsoft.com/office/drawing/2014/main" val="1610792907"/>
                    </a:ext>
                  </a:extLst>
                </a:gridCol>
              </a:tblGrid>
              <a:tr h="286272">
                <a:tc>
                  <a:txBody>
                    <a:bodyPr/>
                    <a:lstStyle/>
                    <a:p>
                      <a:pPr algn="ctr"/>
                      <a:r>
                        <a:rPr lang="en-IN" sz="2800" b="1" dirty="0">
                          <a:effectLst/>
                        </a:rPr>
                        <a:t>Cyclomatic Complexity</a:t>
                      </a:r>
                      <a:endParaRPr lang="en-IN" sz="2800" dirty="0">
                        <a:effectLst/>
                      </a:endParaRP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2800" b="1" dirty="0">
                          <a:effectLst/>
                        </a:rPr>
                        <a:t>Meaning</a:t>
                      </a:r>
                      <a:endParaRPr lang="en-IN" sz="2800" dirty="0">
                        <a:effectLst/>
                      </a:endParaRP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32267544"/>
                  </a:ext>
                </a:extLst>
              </a:tr>
              <a:tr h="1145089">
                <a:tc>
                  <a:txBody>
                    <a:bodyPr/>
                    <a:lstStyle/>
                    <a:p>
                      <a:pPr algn="ctr"/>
                      <a:r>
                        <a:rPr lang="en-IN" sz="2800" dirty="0">
                          <a:effectLst/>
                        </a:rPr>
                        <a:t>1 – 10</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800" dirty="0">
                          <a:solidFill>
                            <a:srgbClr val="FF0000"/>
                          </a:solidFill>
                          <a:effectLst/>
                          <a:highlight>
                            <a:srgbClr val="FFFF00"/>
                          </a:highlight>
                        </a:rPr>
                        <a:t>Structured and Well Written Code</a:t>
                      </a:r>
                    </a:p>
                    <a:p>
                      <a:pPr algn="l" fontAlgn="base">
                        <a:buFont typeface="Arial" panose="020B0604020202020204" pitchFamily="34" charset="0"/>
                        <a:buChar char="•"/>
                      </a:pPr>
                      <a:r>
                        <a:rPr lang="en-US" sz="2800" b="1" dirty="0">
                          <a:solidFill>
                            <a:srgbClr val="00B050"/>
                          </a:solidFill>
                          <a:effectLst/>
                        </a:rPr>
                        <a:t>High Testability</a:t>
                      </a:r>
                    </a:p>
                    <a:p>
                      <a:pPr algn="l" fontAlgn="base">
                        <a:buFont typeface="Arial" panose="020B0604020202020204" pitchFamily="34" charset="0"/>
                        <a:buChar char="•"/>
                      </a:pPr>
                      <a:r>
                        <a:rPr lang="en-US" sz="2800" dirty="0">
                          <a:effectLst/>
                        </a:rPr>
                        <a:t>Less Cost and Effort</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883346294"/>
                  </a:ext>
                </a:extLst>
              </a:tr>
              <a:tr h="887444">
                <a:tc>
                  <a:txBody>
                    <a:bodyPr/>
                    <a:lstStyle/>
                    <a:p>
                      <a:pPr algn="ctr"/>
                      <a:r>
                        <a:rPr lang="en-IN" sz="2800" dirty="0">
                          <a:effectLst/>
                        </a:rPr>
                        <a:t>10 – 20</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800" dirty="0">
                          <a:solidFill>
                            <a:srgbClr val="FF0000"/>
                          </a:solidFill>
                          <a:effectLst/>
                          <a:highlight>
                            <a:srgbClr val="FFFF00"/>
                          </a:highlight>
                        </a:rPr>
                        <a:t>Complex Code</a:t>
                      </a:r>
                    </a:p>
                    <a:p>
                      <a:pPr algn="l" fontAlgn="base">
                        <a:buFont typeface="Arial" panose="020B0604020202020204" pitchFamily="34" charset="0"/>
                        <a:buChar char="•"/>
                      </a:pPr>
                      <a:r>
                        <a:rPr lang="en-US" sz="2800" b="1" dirty="0">
                          <a:solidFill>
                            <a:srgbClr val="00B050"/>
                          </a:solidFill>
                          <a:effectLst/>
                        </a:rPr>
                        <a:t>Medium Testability</a:t>
                      </a:r>
                    </a:p>
                    <a:p>
                      <a:pPr algn="l" fontAlgn="base">
                        <a:buFont typeface="Arial" panose="020B0604020202020204" pitchFamily="34" charset="0"/>
                        <a:buChar char="•"/>
                      </a:pPr>
                      <a:r>
                        <a:rPr lang="en-US" sz="2800" dirty="0">
                          <a:effectLst/>
                        </a:rPr>
                        <a:t>Medium Cost and Effort</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19062557"/>
                  </a:ext>
                </a:extLst>
              </a:tr>
              <a:tr h="887444">
                <a:tc>
                  <a:txBody>
                    <a:bodyPr/>
                    <a:lstStyle/>
                    <a:p>
                      <a:pPr algn="ctr"/>
                      <a:r>
                        <a:rPr lang="en-IN" sz="2800" dirty="0">
                          <a:effectLst/>
                        </a:rPr>
                        <a:t>20 – 40</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800" dirty="0">
                          <a:solidFill>
                            <a:srgbClr val="FF0000"/>
                          </a:solidFill>
                          <a:effectLst/>
                          <a:highlight>
                            <a:srgbClr val="FFFF00"/>
                          </a:highlight>
                        </a:rPr>
                        <a:t>Very Complex Code</a:t>
                      </a:r>
                    </a:p>
                    <a:p>
                      <a:pPr algn="l" fontAlgn="base">
                        <a:buFont typeface="Arial" panose="020B0604020202020204" pitchFamily="34" charset="0"/>
                        <a:buChar char="•"/>
                      </a:pPr>
                      <a:r>
                        <a:rPr lang="en-US" sz="2800" b="1" dirty="0">
                          <a:solidFill>
                            <a:srgbClr val="00B050"/>
                          </a:solidFill>
                          <a:effectLst/>
                        </a:rPr>
                        <a:t>Low Testability</a:t>
                      </a:r>
                    </a:p>
                    <a:p>
                      <a:pPr algn="l" fontAlgn="base">
                        <a:buFont typeface="Arial" panose="020B0604020202020204" pitchFamily="34" charset="0"/>
                        <a:buChar char="•"/>
                      </a:pPr>
                      <a:r>
                        <a:rPr lang="en-US" sz="2800" dirty="0">
                          <a:effectLst/>
                        </a:rPr>
                        <a:t>High Cost and Effort</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53476582"/>
                  </a:ext>
                </a:extLst>
              </a:tr>
              <a:tr h="1145089">
                <a:tc>
                  <a:txBody>
                    <a:bodyPr/>
                    <a:lstStyle/>
                    <a:p>
                      <a:pPr algn="ctr"/>
                      <a:r>
                        <a:rPr lang="en-IN" sz="2800" dirty="0">
                          <a:effectLst/>
                        </a:rPr>
                        <a:t>&gt; 40</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800" dirty="0">
                          <a:solidFill>
                            <a:srgbClr val="FF0000"/>
                          </a:solidFill>
                          <a:effectLst/>
                          <a:highlight>
                            <a:srgbClr val="FFFF00"/>
                          </a:highlight>
                        </a:rPr>
                        <a:t>Highly Complex Code</a:t>
                      </a:r>
                    </a:p>
                    <a:p>
                      <a:pPr algn="l" fontAlgn="base">
                        <a:buFont typeface="Arial" panose="020B0604020202020204" pitchFamily="34" charset="0"/>
                        <a:buChar char="•"/>
                      </a:pPr>
                      <a:r>
                        <a:rPr lang="en-US" sz="2800" b="1" dirty="0">
                          <a:solidFill>
                            <a:srgbClr val="00B050"/>
                          </a:solidFill>
                          <a:effectLst/>
                        </a:rPr>
                        <a:t>Not at all Testable</a:t>
                      </a:r>
                    </a:p>
                    <a:p>
                      <a:pPr algn="l" fontAlgn="base">
                        <a:buFont typeface="Arial" panose="020B0604020202020204" pitchFamily="34" charset="0"/>
                        <a:buChar char="•"/>
                      </a:pPr>
                      <a:r>
                        <a:rPr lang="en-US" sz="2800" dirty="0">
                          <a:effectLst/>
                        </a:rPr>
                        <a:t>Very High Cost and Effort                                                                        </a:t>
                      </a:r>
                    </a:p>
                    <a:p>
                      <a:pPr algn="l" fontAlgn="base">
                        <a:buFont typeface="Arial" panose="020B0604020202020204" pitchFamily="34" charset="0"/>
                        <a:buChar char="•"/>
                      </a:pPr>
                      <a:r>
                        <a:rPr lang="en-US" sz="2800" dirty="0">
                          <a:effectLst/>
                        </a:rPr>
                        <a:t>                                                   </a:t>
                      </a:r>
                      <a:r>
                        <a:rPr lang="en-US" sz="900" dirty="0">
                          <a:effectLst/>
                        </a:rPr>
                        <a:t>D</a:t>
                      </a:r>
                    </a:p>
                  </a:txBody>
                  <a:tcPr marL="71568" marR="71568" marT="57254" marB="57254"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82662063"/>
                  </a:ext>
                </a:extLst>
              </a:tr>
            </a:tbl>
          </a:graphicData>
        </a:graphic>
      </p:graphicFrame>
    </p:spTree>
    <p:extLst>
      <p:ext uri="{BB962C8B-B14F-4D97-AF65-F5344CB8AC3E}">
        <p14:creationId xmlns:p14="http://schemas.microsoft.com/office/powerpoint/2010/main" val="2145422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95D968-D999-497E-93D9-717F3981A867}"/>
              </a:ext>
            </a:extLst>
          </p:cNvPr>
          <p:cNvSpPr/>
          <p:nvPr/>
        </p:nvSpPr>
        <p:spPr>
          <a:xfrm>
            <a:off x="156754" y="151179"/>
            <a:ext cx="8290560" cy="6678751"/>
          </a:xfrm>
          <a:prstGeom prst="rect">
            <a:avLst/>
          </a:prstGeom>
        </p:spPr>
        <p:txBody>
          <a:bodyPr wrap="square">
            <a:spAutoFit/>
          </a:bodyPr>
          <a:lstStyle/>
          <a:p>
            <a:pPr algn="ctr"/>
            <a:r>
              <a:rPr lang="en-IN" sz="3200" dirty="0" err="1">
                <a:solidFill>
                  <a:srgbClr val="FF0000"/>
                </a:solidFill>
                <a:highlight>
                  <a:srgbClr val="FFFF00"/>
                </a:highlight>
              </a:rPr>
              <a:t>Eg</a:t>
            </a:r>
            <a:r>
              <a:rPr lang="en-IN" sz="3200" dirty="0">
                <a:solidFill>
                  <a:srgbClr val="FF0000"/>
                </a:solidFill>
                <a:highlight>
                  <a:srgbClr val="FFFF00"/>
                </a:highlight>
              </a:rPr>
              <a:t>: Calculate </a:t>
            </a:r>
            <a:r>
              <a:rPr lang="en-IN" sz="3200" dirty="0" err="1">
                <a:solidFill>
                  <a:srgbClr val="FF0000"/>
                </a:solidFill>
                <a:highlight>
                  <a:srgbClr val="FFFF00"/>
                </a:highlight>
              </a:rPr>
              <a:t>Cyclometic</a:t>
            </a:r>
            <a:r>
              <a:rPr lang="en-IN" sz="3200" dirty="0">
                <a:solidFill>
                  <a:srgbClr val="FF0000"/>
                </a:solidFill>
                <a:highlight>
                  <a:srgbClr val="FFFF00"/>
                </a:highlight>
              </a:rPr>
              <a:t> complexity for swapping of values.</a:t>
            </a:r>
          </a:p>
          <a:p>
            <a:r>
              <a:rPr lang="en-IN" sz="2800" dirty="0" err="1"/>
              <a:t>i</a:t>
            </a:r>
            <a:r>
              <a:rPr lang="en-IN" sz="2800" dirty="0"/>
              <a:t> = 0;</a:t>
            </a:r>
          </a:p>
          <a:p>
            <a:r>
              <a:rPr lang="en-IN" sz="2800" dirty="0"/>
              <a:t>n=4; </a:t>
            </a:r>
          </a:p>
          <a:p>
            <a:endParaRPr lang="en-IN" sz="2800" dirty="0"/>
          </a:p>
          <a:p>
            <a:r>
              <a:rPr lang="en-IN" sz="2800" dirty="0"/>
              <a:t>while (</a:t>
            </a:r>
            <a:r>
              <a:rPr lang="en-IN" sz="2800" dirty="0" err="1"/>
              <a:t>i</a:t>
            </a:r>
            <a:r>
              <a:rPr lang="en-IN" sz="2800" dirty="0"/>
              <a:t>&lt;n-1) do</a:t>
            </a:r>
          </a:p>
          <a:p>
            <a:r>
              <a:rPr lang="en-IN" sz="2800" dirty="0"/>
              <a:t>j = </a:t>
            </a:r>
            <a:r>
              <a:rPr lang="en-IN" sz="2800" dirty="0" err="1"/>
              <a:t>i</a:t>
            </a:r>
            <a:r>
              <a:rPr lang="en-IN" sz="2800" dirty="0"/>
              <a:t> + 1;</a:t>
            </a:r>
          </a:p>
          <a:p>
            <a:endParaRPr lang="en-IN" sz="2800" dirty="0"/>
          </a:p>
          <a:p>
            <a:r>
              <a:rPr lang="en-IN" sz="2800" dirty="0"/>
              <a:t>while (j&lt;n) do</a:t>
            </a:r>
          </a:p>
          <a:p>
            <a:endParaRPr lang="en-IN" sz="2800" dirty="0"/>
          </a:p>
          <a:p>
            <a:r>
              <a:rPr lang="en-IN" sz="2800" dirty="0"/>
              <a:t>if A[</a:t>
            </a:r>
            <a:r>
              <a:rPr lang="en-IN" sz="2800" dirty="0" err="1"/>
              <a:t>i</a:t>
            </a:r>
            <a:r>
              <a:rPr lang="en-IN" sz="2800" dirty="0"/>
              <a:t>]&lt;A[j] then</a:t>
            </a:r>
          </a:p>
          <a:p>
            <a:r>
              <a:rPr lang="en-IN" sz="2800" dirty="0"/>
              <a:t>swap(A[</a:t>
            </a:r>
            <a:r>
              <a:rPr lang="en-IN" sz="2800" dirty="0" err="1"/>
              <a:t>i</a:t>
            </a:r>
            <a:r>
              <a:rPr lang="en-IN" sz="2800" dirty="0"/>
              <a:t>], A[j]);</a:t>
            </a:r>
          </a:p>
          <a:p>
            <a:r>
              <a:rPr lang="en-IN" sz="2800" dirty="0"/>
              <a:t>end do;</a:t>
            </a:r>
          </a:p>
          <a:p>
            <a:r>
              <a:rPr lang="en-IN" sz="2800" dirty="0" err="1"/>
              <a:t>i</a:t>
            </a:r>
            <a:r>
              <a:rPr lang="en-IN" sz="2800" dirty="0"/>
              <a:t>=i+1;</a:t>
            </a:r>
          </a:p>
          <a:p>
            <a:r>
              <a:rPr lang="en-IN" sz="2800" dirty="0"/>
              <a:t>end do;</a:t>
            </a:r>
          </a:p>
        </p:txBody>
      </p:sp>
    </p:spTree>
    <p:extLst>
      <p:ext uri="{BB962C8B-B14F-4D97-AF65-F5344CB8AC3E}">
        <p14:creationId xmlns:p14="http://schemas.microsoft.com/office/powerpoint/2010/main" val="899465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yclomatic Complexity flow graph for this Program">
            <a:extLst>
              <a:ext uri="{FF2B5EF4-FFF2-40B4-BE49-F238E27FC236}">
                <a16:creationId xmlns:a16="http://schemas.microsoft.com/office/drawing/2014/main" id="{55F1FFC3-9C92-4D39-BA9C-52EE0D5A4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11" y="853440"/>
            <a:ext cx="7011489" cy="562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56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CB04C3-806D-4952-8906-20C880EE02C4}"/>
              </a:ext>
            </a:extLst>
          </p:cNvPr>
          <p:cNvSpPr/>
          <p:nvPr/>
        </p:nvSpPr>
        <p:spPr>
          <a:xfrm>
            <a:off x="592181" y="271867"/>
            <a:ext cx="6618515" cy="5632311"/>
          </a:xfrm>
          <a:prstGeom prst="rect">
            <a:avLst/>
          </a:prstGeom>
        </p:spPr>
        <p:txBody>
          <a:bodyPr wrap="square">
            <a:spAutoFit/>
          </a:bodyPr>
          <a:lstStyle/>
          <a:p>
            <a:pPr>
              <a:buFont typeface="Arial" panose="020B0604020202020204" pitchFamily="34" charset="0"/>
              <a:buChar char="•"/>
            </a:pPr>
            <a:r>
              <a:rPr lang="en-US" sz="3600" dirty="0">
                <a:solidFill>
                  <a:srgbClr val="222222"/>
                </a:solidFill>
                <a:latin typeface="Source Sans Pro" panose="020B0503030403020204" pitchFamily="34" charset="0"/>
              </a:rPr>
              <a:t>V(G) = 9 - 7 + 2 = 4</a:t>
            </a:r>
          </a:p>
          <a:p>
            <a:pPr>
              <a:buFont typeface="Arial" panose="020B0604020202020204" pitchFamily="34" charset="0"/>
              <a:buChar char="•"/>
            </a:pPr>
            <a:r>
              <a:rPr lang="en-US" sz="3600" dirty="0">
                <a:solidFill>
                  <a:srgbClr val="222222"/>
                </a:solidFill>
                <a:latin typeface="Source Sans Pro" panose="020B0503030403020204" pitchFamily="34" charset="0"/>
              </a:rPr>
              <a:t>V(G) = 3 + 1 = 4 (Condition nodes are 1,2 and 3 nodes)</a:t>
            </a:r>
          </a:p>
          <a:p>
            <a:pPr>
              <a:buFont typeface="Arial" panose="020B0604020202020204" pitchFamily="34" charset="0"/>
              <a:buChar char="•"/>
            </a:pPr>
            <a:endParaRPr lang="en-US" sz="3600" dirty="0">
              <a:solidFill>
                <a:srgbClr val="222222"/>
              </a:solidFill>
              <a:latin typeface="Source Sans Pro" panose="020B0503030403020204" pitchFamily="34" charset="0"/>
            </a:endParaRPr>
          </a:p>
          <a:p>
            <a:pPr>
              <a:buFont typeface="Arial" panose="020B0604020202020204" pitchFamily="34" charset="0"/>
              <a:buChar char="•"/>
            </a:pPr>
            <a:r>
              <a:rPr lang="en-US" sz="3600" dirty="0">
                <a:solidFill>
                  <a:srgbClr val="FF0000"/>
                </a:solidFill>
                <a:highlight>
                  <a:srgbClr val="FFFF00"/>
                </a:highlight>
                <a:latin typeface="Source Sans Pro" panose="020B0503030403020204" pitchFamily="34" charset="0"/>
              </a:rPr>
              <a:t>Basis Set -</a:t>
            </a:r>
            <a:r>
              <a:rPr lang="en-US" sz="3600" dirty="0">
                <a:solidFill>
                  <a:srgbClr val="222222"/>
                </a:solidFill>
                <a:latin typeface="Source Sans Pro" panose="020B0503030403020204" pitchFamily="34" charset="0"/>
              </a:rPr>
              <a:t> </a:t>
            </a:r>
            <a:r>
              <a:rPr lang="en-US" sz="3600" dirty="0">
                <a:solidFill>
                  <a:srgbClr val="FF0000"/>
                </a:solidFill>
                <a:latin typeface="Source Sans Pro" panose="020B0503030403020204" pitchFamily="34" charset="0"/>
              </a:rPr>
              <a:t>A set of possible execution path of a program: </a:t>
            </a:r>
          </a:p>
          <a:p>
            <a:pPr marL="571500" indent="-571500">
              <a:buFont typeface="Wingdings" panose="05000000000000000000" pitchFamily="2" charset="2"/>
              <a:buChar char="ü"/>
            </a:pPr>
            <a:r>
              <a:rPr lang="en-US" sz="3600" dirty="0">
                <a:solidFill>
                  <a:srgbClr val="222222"/>
                </a:solidFill>
                <a:latin typeface="Source Sans Pro" panose="020B0503030403020204" pitchFamily="34" charset="0"/>
              </a:rPr>
              <a:t>1, 7</a:t>
            </a:r>
          </a:p>
          <a:p>
            <a:pPr marL="571500" indent="-571500">
              <a:buFont typeface="Wingdings" panose="05000000000000000000" pitchFamily="2" charset="2"/>
              <a:buChar char="ü"/>
            </a:pPr>
            <a:r>
              <a:rPr lang="en-US" sz="3600" dirty="0">
                <a:solidFill>
                  <a:srgbClr val="222222"/>
                </a:solidFill>
                <a:latin typeface="Source Sans Pro" panose="020B0503030403020204" pitchFamily="34" charset="0"/>
              </a:rPr>
              <a:t>1, 2, 6, 1, 7</a:t>
            </a:r>
          </a:p>
          <a:p>
            <a:pPr marL="571500" indent="-571500">
              <a:buFont typeface="Wingdings" panose="05000000000000000000" pitchFamily="2" charset="2"/>
              <a:buChar char="ü"/>
            </a:pPr>
            <a:r>
              <a:rPr lang="en-US" sz="3600" dirty="0">
                <a:solidFill>
                  <a:srgbClr val="222222"/>
                </a:solidFill>
                <a:latin typeface="Source Sans Pro" panose="020B0503030403020204" pitchFamily="34" charset="0"/>
              </a:rPr>
              <a:t>1, 2, 3, 4, 5, 2, 6, 1, 7</a:t>
            </a:r>
          </a:p>
          <a:p>
            <a:pPr marL="571500" indent="-571500">
              <a:buFont typeface="Wingdings" panose="05000000000000000000" pitchFamily="2" charset="2"/>
              <a:buChar char="ü"/>
            </a:pPr>
            <a:r>
              <a:rPr lang="en-US" sz="3600" dirty="0">
                <a:solidFill>
                  <a:srgbClr val="222222"/>
                </a:solidFill>
                <a:latin typeface="Source Sans Pro" panose="020B0503030403020204" pitchFamily="34" charset="0"/>
              </a:rPr>
              <a:t>1, 2, 3, 5, 2, 6, 1, 7</a:t>
            </a:r>
            <a:endParaRPr lang="en-US" sz="3600"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079889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1CFED-CF64-4FEB-9142-0250B24277F5}"/>
              </a:ext>
            </a:extLst>
          </p:cNvPr>
          <p:cNvSpPr txBox="1"/>
          <p:nvPr/>
        </p:nvSpPr>
        <p:spPr>
          <a:xfrm>
            <a:off x="292743" y="589647"/>
            <a:ext cx="7599506" cy="5536900"/>
          </a:xfrm>
          <a:prstGeom prst="rect">
            <a:avLst/>
          </a:prstGeom>
          <a:noFill/>
        </p:spPr>
        <p:txBody>
          <a:bodyPr wrap="square" rtlCol="0">
            <a:spAutoFit/>
          </a:bodyPr>
          <a:lstStyle/>
          <a:p>
            <a:pPr>
              <a:lnSpc>
                <a:spcPct val="150000"/>
              </a:lnSpc>
            </a:pPr>
            <a:r>
              <a:rPr lang="en-US" sz="4000" dirty="0">
                <a:solidFill>
                  <a:srgbClr val="FF0000"/>
                </a:solidFill>
                <a:highlight>
                  <a:srgbClr val="FFFF00"/>
                </a:highlight>
              </a:rPr>
              <a:t>Que:</a:t>
            </a:r>
            <a:r>
              <a:rPr lang="en-US" sz="4000" dirty="0"/>
              <a:t> Write code for if class = TYBSC and if </a:t>
            </a:r>
            <a:r>
              <a:rPr lang="en-US" sz="4000" dirty="0" err="1"/>
              <a:t>Div</a:t>
            </a:r>
            <a:r>
              <a:rPr lang="en-US" sz="4000" dirty="0"/>
              <a:t> A , then lectures on </a:t>
            </a:r>
            <a:r>
              <a:rPr lang="en-US" sz="4000" dirty="0">
                <a:solidFill>
                  <a:srgbClr val="FF0000"/>
                </a:solidFill>
              </a:rPr>
              <a:t>Monday, Thursday and Saturday,</a:t>
            </a:r>
            <a:r>
              <a:rPr lang="en-US" sz="4000" dirty="0"/>
              <a:t> for other days </a:t>
            </a:r>
            <a:r>
              <a:rPr lang="en-US" sz="4000" dirty="0">
                <a:solidFill>
                  <a:srgbClr val="FF0000"/>
                </a:solidFill>
              </a:rPr>
              <a:t>no STQA Lecture. </a:t>
            </a:r>
            <a:r>
              <a:rPr lang="en-US" sz="4000" dirty="0"/>
              <a:t>Calculate the </a:t>
            </a:r>
            <a:r>
              <a:rPr lang="en-US" sz="4000" dirty="0" err="1"/>
              <a:t>Cyclometic</a:t>
            </a:r>
            <a:r>
              <a:rPr lang="en-US" sz="4000" dirty="0"/>
              <a:t> complexity for above piece of code.</a:t>
            </a:r>
            <a:endParaRPr lang="en-IN" sz="4000" dirty="0"/>
          </a:p>
        </p:txBody>
      </p:sp>
    </p:spTree>
    <p:extLst>
      <p:ext uri="{BB962C8B-B14F-4D97-AF65-F5344CB8AC3E}">
        <p14:creationId xmlns:p14="http://schemas.microsoft.com/office/powerpoint/2010/main" val="1423322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C1809A-98DD-4D25-9A5D-AC61E6C8560D}"/>
              </a:ext>
            </a:extLst>
          </p:cNvPr>
          <p:cNvSpPr/>
          <p:nvPr/>
        </p:nvSpPr>
        <p:spPr>
          <a:xfrm>
            <a:off x="69667" y="80278"/>
            <a:ext cx="8525693" cy="5925340"/>
          </a:xfrm>
          <a:prstGeom prst="rect">
            <a:avLst/>
          </a:prstGeom>
        </p:spPr>
        <p:txBody>
          <a:bodyPr wrap="square">
            <a:spAutoFit/>
          </a:bodyPr>
          <a:lstStyle/>
          <a:p>
            <a:pPr>
              <a:lnSpc>
                <a:spcPct val="150000"/>
              </a:lnSpc>
            </a:pPr>
            <a:r>
              <a:rPr lang="en-IN" sz="3200" dirty="0"/>
              <a:t>if (class == “TYBSC”) {</a:t>
            </a:r>
          </a:p>
          <a:p>
            <a:pPr>
              <a:lnSpc>
                <a:spcPct val="150000"/>
              </a:lnSpc>
            </a:pPr>
            <a:r>
              <a:rPr lang="en-IN" sz="3200" dirty="0"/>
              <a:t>  if (div == “A”) {</a:t>
            </a:r>
          </a:p>
          <a:p>
            <a:pPr>
              <a:lnSpc>
                <a:spcPct val="150000"/>
              </a:lnSpc>
            </a:pPr>
            <a:r>
              <a:rPr lang="en-IN" sz="3200" dirty="0"/>
              <a:t>    print(‘Lecture on Monday, Thursday, Saturday');</a:t>
            </a:r>
          </a:p>
          <a:p>
            <a:pPr>
              <a:lnSpc>
                <a:spcPct val="150000"/>
              </a:lnSpc>
            </a:pPr>
            <a:r>
              <a:rPr lang="en-IN" sz="3200" dirty="0"/>
              <a:t>  } else {</a:t>
            </a:r>
          </a:p>
          <a:p>
            <a:pPr>
              <a:lnSpc>
                <a:spcPct val="150000"/>
              </a:lnSpc>
            </a:pPr>
            <a:r>
              <a:rPr lang="en-IN" sz="3200" dirty="0"/>
              <a:t>    print(‘NO STQA LECTURE');</a:t>
            </a:r>
          </a:p>
          <a:p>
            <a:pPr>
              <a:lnSpc>
                <a:spcPct val="150000"/>
              </a:lnSpc>
            </a:pPr>
            <a:r>
              <a:rPr lang="en-IN" sz="3200" dirty="0"/>
              <a:t>  }</a:t>
            </a:r>
          </a:p>
          <a:p>
            <a:pPr>
              <a:lnSpc>
                <a:spcPct val="150000"/>
              </a:lnSpc>
            </a:pPr>
            <a:r>
              <a:rPr lang="en-IN" sz="3200" dirty="0"/>
              <a:t>}</a:t>
            </a:r>
          </a:p>
          <a:p>
            <a:pPr>
              <a:lnSpc>
                <a:spcPct val="150000"/>
              </a:lnSpc>
            </a:pPr>
            <a:r>
              <a:rPr lang="en-IN" sz="3200" dirty="0"/>
              <a:t>print('END');</a:t>
            </a:r>
          </a:p>
        </p:txBody>
      </p:sp>
    </p:spTree>
    <p:extLst>
      <p:ext uri="{BB962C8B-B14F-4D97-AF65-F5344CB8AC3E}">
        <p14:creationId xmlns:p14="http://schemas.microsoft.com/office/powerpoint/2010/main" val="2332122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1CFED-CF64-4FEB-9142-0250B24277F5}"/>
              </a:ext>
            </a:extLst>
          </p:cNvPr>
          <p:cNvSpPr txBox="1"/>
          <p:nvPr/>
        </p:nvSpPr>
        <p:spPr>
          <a:xfrm>
            <a:off x="292743" y="589647"/>
            <a:ext cx="7599506" cy="5536900"/>
          </a:xfrm>
          <a:prstGeom prst="rect">
            <a:avLst/>
          </a:prstGeom>
          <a:noFill/>
        </p:spPr>
        <p:txBody>
          <a:bodyPr wrap="square" rtlCol="0">
            <a:spAutoFit/>
          </a:bodyPr>
          <a:lstStyle/>
          <a:p>
            <a:pPr>
              <a:lnSpc>
                <a:spcPct val="150000"/>
              </a:lnSpc>
            </a:pPr>
            <a:r>
              <a:rPr lang="en-US" sz="4000" dirty="0">
                <a:solidFill>
                  <a:srgbClr val="FF0000"/>
                </a:solidFill>
                <a:highlight>
                  <a:srgbClr val="FFFF00"/>
                </a:highlight>
              </a:rPr>
              <a:t>Que:</a:t>
            </a:r>
            <a:r>
              <a:rPr lang="en-US" sz="4000" dirty="0"/>
              <a:t> Write code for if class = TYBSC and if </a:t>
            </a:r>
            <a:r>
              <a:rPr lang="en-US" sz="4000" dirty="0" err="1"/>
              <a:t>Div</a:t>
            </a:r>
            <a:r>
              <a:rPr lang="en-US" sz="4000" dirty="0"/>
              <a:t> B , then lectures on </a:t>
            </a:r>
            <a:r>
              <a:rPr lang="en-US" sz="4000" dirty="0">
                <a:solidFill>
                  <a:srgbClr val="FF0000"/>
                </a:solidFill>
              </a:rPr>
              <a:t>Tuesday, Wednesday and Friday,</a:t>
            </a:r>
            <a:r>
              <a:rPr lang="en-US" sz="4000" dirty="0"/>
              <a:t> for other days </a:t>
            </a:r>
            <a:r>
              <a:rPr lang="en-US" sz="4000" dirty="0">
                <a:solidFill>
                  <a:srgbClr val="FF0000"/>
                </a:solidFill>
              </a:rPr>
              <a:t>no STQA Lecture. </a:t>
            </a:r>
            <a:r>
              <a:rPr lang="en-US" sz="4000" dirty="0"/>
              <a:t>Calculate the </a:t>
            </a:r>
            <a:r>
              <a:rPr lang="en-US" sz="4000" dirty="0" err="1"/>
              <a:t>Cyclometic</a:t>
            </a:r>
            <a:r>
              <a:rPr lang="en-US" sz="4000" dirty="0"/>
              <a:t> complexity for above piece of code.</a:t>
            </a:r>
            <a:endParaRPr lang="en-IN" sz="4000" dirty="0"/>
          </a:p>
        </p:txBody>
      </p:sp>
    </p:spTree>
    <p:extLst>
      <p:ext uri="{BB962C8B-B14F-4D97-AF65-F5344CB8AC3E}">
        <p14:creationId xmlns:p14="http://schemas.microsoft.com/office/powerpoint/2010/main" val="764475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50991-9C58-438A-A30E-94011A217816}"/>
              </a:ext>
            </a:extLst>
          </p:cNvPr>
          <p:cNvSpPr txBox="1"/>
          <p:nvPr/>
        </p:nvSpPr>
        <p:spPr>
          <a:xfrm>
            <a:off x="324669" y="195477"/>
            <a:ext cx="8304426" cy="5536900"/>
          </a:xfrm>
          <a:prstGeom prst="rect">
            <a:avLst/>
          </a:prstGeom>
          <a:noFill/>
        </p:spPr>
        <p:txBody>
          <a:bodyPr wrap="square" rtlCol="0">
            <a:spAutoFit/>
          </a:bodyPr>
          <a:lstStyle/>
          <a:p>
            <a:pPr>
              <a:lnSpc>
                <a:spcPct val="150000"/>
              </a:lnSpc>
            </a:pPr>
            <a:r>
              <a:rPr lang="en-US" sz="4000" dirty="0">
                <a:highlight>
                  <a:srgbClr val="FFFF00"/>
                </a:highlight>
              </a:rPr>
              <a:t>Que:</a:t>
            </a:r>
            <a:r>
              <a:rPr lang="en-US" sz="4000" dirty="0"/>
              <a:t> Write piece of code for displaying </a:t>
            </a:r>
            <a:r>
              <a:rPr lang="en-US" sz="4000" b="1" dirty="0">
                <a:solidFill>
                  <a:srgbClr val="FF0000"/>
                </a:solidFill>
              </a:rPr>
              <a:t>message to all defaulters having Zero percentage attendance</a:t>
            </a:r>
            <a:r>
              <a:rPr lang="en-US" sz="4000" dirty="0"/>
              <a:t> in the range of roll numbers </a:t>
            </a:r>
            <a:r>
              <a:rPr lang="en-US" sz="4000" dirty="0">
                <a:solidFill>
                  <a:srgbClr val="FF0000"/>
                </a:solidFill>
                <a:highlight>
                  <a:srgbClr val="FFFF00"/>
                </a:highlight>
              </a:rPr>
              <a:t>from 801 to 900.</a:t>
            </a:r>
          </a:p>
          <a:p>
            <a:pPr>
              <a:lnSpc>
                <a:spcPct val="150000"/>
              </a:lnSpc>
            </a:pPr>
            <a:r>
              <a:rPr lang="en-US" sz="4000" dirty="0"/>
              <a:t>Calculate the </a:t>
            </a:r>
            <a:r>
              <a:rPr lang="en-US" sz="4000" dirty="0">
                <a:solidFill>
                  <a:srgbClr val="FF0000"/>
                </a:solidFill>
                <a:highlight>
                  <a:srgbClr val="FFFF00"/>
                </a:highlight>
              </a:rPr>
              <a:t>cyclomatic complexity</a:t>
            </a:r>
            <a:r>
              <a:rPr lang="en-US" sz="4000" dirty="0"/>
              <a:t> for above code.</a:t>
            </a:r>
            <a:endParaRPr lang="en-IN" sz="4000" dirty="0"/>
          </a:p>
        </p:txBody>
      </p:sp>
    </p:spTree>
    <p:extLst>
      <p:ext uri="{BB962C8B-B14F-4D97-AF65-F5344CB8AC3E}">
        <p14:creationId xmlns:p14="http://schemas.microsoft.com/office/powerpoint/2010/main" val="309426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9F43B-FCF5-44C5-A0B6-27302F457AFA}"/>
              </a:ext>
            </a:extLst>
          </p:cNvPr>
          <p:cNvSpPr/>
          <p:nvPr/>
        </p:nvSpPr>
        <p:spPr>
          <a:xfrm>
            <a:off x="296091" y="378883"/>
            <a:ext cx="8752114" cy="5925340"/>
          </a:xfrm>
          <a:prstGeom prst="rect">
            <a:avLst/>
          </a:prstGeom>
        </p:spPr>
        <p:txBody>
          <a:bodyPr wrap="square">
            <a:spAutoFit/>
          </a:bodyPr>
          <a:lstStyle/>
          <a:p>
            <a:pPr>
              <a:lnSpc>
                <a:spcPct val="150000"/>
              </a:lnSpc>
              <a:buFont typeface="Arial" panose="020B0604020202020204" pitchFamily="34" charset="0"/>
              <a:buChar char="•"/>
            </a:pPr>
            <a:r>
              <a:rPr lang="en-US" sz="3200" b="1" dirty="0">
                <a:solidFill>
                  <a:srgbClr val="FF0000"/>
                </a:solidFill>
                <a:highlight>
                  <a:srgbClr val="FFFF00"/>
                </a:highlight>
                <a:latin typeface="Work Sans"/>
              </a:rPr>
              <a:t>Web Apps:</a:t>
            </a:r>
            <a:r>
              <a:rPr lang="en-US" sz="3200" dirty="0">
                <a:solidFill>
                  <a:srgbClr val="3A3A3A"/>
                </a:solidFill>
                <a:latin typeface="Work Sans"/>
              </a:rPr>
              <a:t> </a:t>
            </a:r>
          </a:p>
          <a:p>
            <a:pPr>
              <a:lnSpc>
                <a:spcPct val="150000"/>
              </a:lnSpc>
            </a:pPr>
            <a:r>
              <a:rPr lang="en-US" sz="3200" dirty="0">
                <a:solidFill>
                  <a:srgbClr val="FF0000"/>
                </a:solidFill>
                <a:latin typeface="Work Sans"/>
              </a:rPr>
              <a:t>Mobile Web apps</a:t>
            </a:r>
            <a:r>
              <a:rPr lang="en-US" sz="3200" dirty="0">
                <a:solidFill>
                  <a:srgbClr val="3A3A3A"/>
                </a:solidFill>
                <a:latin typeface="Work Sans"/>
              </a:rPr>
              <a:t> can be accessed using a mobile browser. </a:t>
            </a:r>
          </a:p>
          <a:p>
            <a:pPr>
              <a:lnSpc>
                <a:spcPct val="150000"/>
              </a:lnSpc>
            </a:pPr>
            <a:r>
              <a:rPr lang="en-US" sz="3200" dirty="0">
                <a:solidFill>
                  <a:srgbClr val="FF0000"/>
                </a:solidFill>
                <a:latin typeface="Work Sans"/>
              </a:rPr>
              <a:t>Web apps</a:t>
            </a:r>
            <a:r>
              <a:rPr lang="en-US" sz="3200" dirty="0">
                <a:solidFill>
                  <a:srgbClr val="3A3A3A"/>
                </a:solidFill>
                <a:latin typeface="Work Sans"/>
              </a:rPr>
              <a:t> can be accessed via browser only. </a:t>
            </a:r>
          </a:p>
          <a:p>
            <a:pPr>
              <a:lnSpc>
                <a:spcPct val="150000"/>
              </a:lnSpc>
            </a:pPr>
            <a:r>
              <a:rPr lang="en-US" sz="3200" b="1" u="sng" dirty="0">
                <a:solidFill>
                  <a:srgbClr val="3A3A3A"/>
                </a:solidFill>
                <a:latin typeface="Work Sans"/>
              </a:rPr>
              <a:t>For Example,</a:t>
            </a:r>
            <a:r>
              <a:rPr lang="en-US" sz="3200" dirty="0">
                <a:solidFill>
                  <a:srgbClr val="3A3A3A"/>
                </a:solidFill>
                <a:latin typeface="Work Sans"/>
              </a:rPr>
              <a:t>  Appiumtesting.com can be accessed only through the browser. </a:t>
            </a:r>
          </a:p>
          <a:p>
            <a:pPr>
              <a:lnSpc>
                <a:spcPct val="150000"/>
              </a:lnSpc>
            </a:pPr>
            <a:r>
              <a:rPr lang="en-US" sz="3200" dirty="0">
                <a:solidFill>
                  <a:srgbClr val="FF0000"/>
                </a:solidFill>
                <a:latin typeface="Work Sans"/>
              </a:rPr>
              <a:t>Do not have a separate App available for the website.</a:t>
            </a:r>
          </a:p>
        </p:txBody>
      </p:sp>
    </p:spTree>
    <p:extLst>
      <p:ext uri="{BB962C8B-B14F-4D97-AF65-F5344CB8AC3E}">
        <p14:creationId xmlns:p14="http://schemas.microsoft.com/office/powerpoint/2010/main" val="1461653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C8BC02-466B-401C-9E31-DB1D5308C417}"/>
              </a:ext>
            </a:extLst>
          </p:cNvPr>
          <p:cNvSpPr/>
          <p:nvPr/>
        </p:nvSpPr>
        <p:spPr>
          <a:xfrm>
            <a:off x="-60962" y="103337"/>
            <a:ext cx="7933510" cy="5925340"/>
          </a:xfrm>
          <a:prstGeom prst="rect">
            <a:avLst/>
          </a:prstGeom>
        </p:spPr>
        <p:txBody>
          <a:bodyPr wrap="square">
            <a:spAutoFit/>
          </a:bodyPr>
          <a:lstStyle/>
          <a:p>
            <a:pPr>
              <a:lnSpc>
                <a:spcPct val="150000"/>
              </a:lnSpc>
            </a:pPr>
            <a:r>
              <a:rPr lang="en-IN" sz="3200" dirty="0"/>
              <a:t>for (var </a:t>
            </a:r>
            <a:r>
              <a:rPr lang="en-IN" sz="3200" dirty="0" err="1"/>
              <a:t>RollNo</a:t>
            </a:r>
            <a:r>
              <a:rPr lang="en-IN" sz="3200" dirty="0"/>
              <a:t> = 801; </a:t>
            </a:r>
            <a:r>
              <a:rPr lang="en-IN" sz="3200" dirty="0" err="1"/>
              <a:t>RollNo</a:t>
            </a:r>
            <a:r>
              <a:rPr lang="en-IN" sz="3200" dirty="0"/>
              <a:t> &lt;= 900; </a:t>
            </a:r>
            <a:r>
              <a:rPr lang="en-IN" sz="3200" dirty="0" err="1"/>
              <a:t>RollNo</a:t>
            </a:r>
            <a:r>
              <a:rPr lang="en-IN" sz="3200" dirty="0"/>
              <a:t>++) {</a:t>
            </a:r>
          </a:p>
          <a:p>
            <a:pPr>
              <a:lnSpc>
                <a:spcPct val="150000"/>
              </a:lnSpc>
            </a:pPr>
            <a:r>
              <a:rPr lang="en-IN" sz="3200" dirty="0"/>
              <a:t>  if (</a:t>
            </a:r>
            <a:r>
              <a:rPr lang="en-IN" sz="3200" dirty="0" err="1"/>
              <a:t>RollNo</a:t>
            </a:r>
            <a:r>
              <a:rPr lang="en-IN" sz="3200" dirty="0"/>
              <a:t> == 2 || </a:t>
            </a:r>
            <a:r>
              <a:rPr lang="en-IN" sz="3200" dirty="0" err="1"/>
              <a:t>RollNo</a:t>
            </a:r>
            <a:r>
              <a:rPr lang="en-IN" sz="3200" dirty="0"/>
              <a:t> == 4 || </a:t>
            </a:r>
            <a:r>
              <a:rPr lang="en-IN" sz="3200" dirty="0" err="1"/>
              <a:t>RollNo</a:t>
            </a:r>
            <a:r>
              <a:rPr lang="en-IN" sz="3200" dirty="0"/>
              <a:t> == 6) {</a:t>
            </a:r>
          </a:p>
          <a:p>
            <a:pPr>
              <a:lnSpc>
                <a:spcPct val="150000"/>
              </a:lnSpc>
            </a:pPr>
            <a:r>
              <a:rPr lang="en-IN" sz="3200" dirty="0"/>
              <a:t>    print(‘NEED TO IMPROVE ON ATTENDANCE');</a:t>
            </a:r>
          </a:p>
          <a:p>
            <a:pPr>
              <a:lnSpc>
                <a:spcPct val="150000"/>
              </a:lnSpc>
            </a:pPr>
            <a:r>
              <a:rPr lang="en-IN" sz="3200" dirty="0"/>
              <a:t>  }</a:t>
            </a:r>
          </a:p>
          <a:p>
            <a:pPr>
              <a:lnSpc>
                <a:spcPct val="150000"/>
              </a:lnSpc>
            </a:pPr>
            <a:r>
              <a:rPr lang="en-IN" sz="3200" dirty="0"/>
              <a:t>}</a:t>
            </a:r>
          </a:p>
          <a:p>
            <a:pPr>
              <a:lnSpc>
                <a:spcPct val="150000"/>
              </a:lnSpc>
            </a:pPr>
            <a:r>
              <a:rPr lang="en-IN" sz="3200" dirty="0"/>
              <a:t>print('END');</a:t>
            </a:r>
          </a:p>
        </p:txBody>
      </p:sp>
    </p:spTree>
    <p:extLst>
      <p:ext uri="{BB962C8B-B14F-4D97-AF65-F5344CB8AC3E}">
        <p14:creationId xmlns:p14="http://schemas.microsoft.com/office/powerpoint/2010/main" val="3455551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50991-9C58-438A-A30E-94011A217816}"/>
              </a:ext>
            </a:extLst>
          </p:cNvPr>
          <p:cNvSpPr txBox="1"/>
          <p:nvPr/>
        </p:nvSpPr>
        <p:spPr>
          <a:xfrm>
            <a:off x="324669" y="195477"/>
            <a:ext cx="8304426" cy="5536900"/>
          </a:xfrm>
          <a:prstGeom prst="rect">
            <a:avLst/>
          </a:prstGeom>
          <a:noFill/>
        </p:spPr>
        <p:txBody>
          <a:bodyPr wrap="square" rtlCol="0">
            <a:spAutoFit/>
          </a:bodyPr>
          <a:lstStyle/>
          <a:p>
            <a:pPr>
              <a:lnSpc>
                <a:spcPct val="150000"/>
              </a:lnSpc>
            </a:pPr>
            <a:r>
              <a:rPr lang="en-US" sz="4000" dirty="0">
                <a:highlight>
                  <a:srgbClr val="FFFF00"/>
                </a:highlight>
              </a:rPr>
              <a:t>Que:</a:t>
            </a:r>
            <a:r>
              <a:rPr lang="en-US" sz="4000" dirty="0"/>
              <a:t> Write piece of code for displaying </a:t>
            </a:r>
            <a:r>
              <a:rPr lang="en-US" sz="4000" b="1" dirty="0">
                <a:solidFill>
                  <a:srgbClr val="FF0000"/>
                </a:solidFill>
              </a:rPr>
              <a:t>message to all defaulters having Zero percentage attendance</a:t>
            </a:r>
            <a:r>
              <a:rPr lang="en-US" sz="4000" dirty="0"/>
              <a:t> in the range of roll numbers </a:t>
            </a:r>
            <a:r>
              <a:rPr lang="en-US" sz="4000" dirty="0">
                <a:solidFill>
                  <a:srgbClr val="FF0000"/>
                </a:solidFill>
                <a:highlight>
                  <a:srgbClr val="FFFF00"/>
                </a:highlight>
              </a:rPr>
              <a:t>from 901 to 1000.</a:t>
            </a:r>
          </a:p>
          <a:p>
            <a:pPr>
              <a:lnSpc>
                <a:spcPct val="150000"/>
              </a:lnSpc>
            </a:pPr>
            <a:r>
              <a:rPr lang="en-US" sz="4000" dirty="0"/>
              <a:t>Calculate the </a:t>
            </a:r>
            <a:r>
              <a:rPr lang="en-US" sz="4000" dirty="0">
                <a:solidFill>
                  <a:srgbClr val="FF0000"/>
                </a:solidFill>
                <a:highlight>
                  <a:srgbClr val="FFFF00"/>
                </a:highlight>
              </a:rPr>
              <a:t>cyclomatic complexity</a:t>
            </a:r>
            <a:r>
              <a:rPr lang="en-US" sz="4000" dirty="0"/>
              <a:t> for above code.</a:t>
            </a:r>
            <a:endParaRPr lang="en-IN" sz="4000" dirty="0"/>
          </a:p>
        </p:txBody>
      </p:sp>
    </p:spTree>
    <p:extLst>
      <p:ext uri="{BB962C8B-B14F-4D97-AF65-F5344CB8AC3E}">
        <p14:creationId xmlns:p14="http://schemas.microsoft.com/office/powerpoint/2010/main" val="4259247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0AE53-05AE-4F6B-874B-61305461D45D}"/>
              </a:ext>
            </a:extLst>
          </p:cNvPr>
          <p:cNvSpPr/>
          <p:nvPr/>
        </p:nvSpPr>
        <p:spPr>
          <a:xfrm>
            <a:off x="374468" y="82459"/>
            <a:ext cx="7219406" cy="6801862"/>
          </a:xfrm>
          <a:prstGeom prst="rect">
            <a:avLst/>
          </a:prstGeom>
        </p:spPr>
        <p:txBody>
          <a:bodyPr wrap="square">
            <a:spAutoFit/>
          </a:bodyPr>
          <a:lstStyle/>
          <a:p>
            <a:pPr fontAlgn="base"/>
            <a:r>
              <a:rPr lang="en-US" sz="3600" b="1" dirty="0">
                <a:solidFill>
                  <a:srgbClr val="FF0000"/>
                </a:solidFill>
                <a:highlight>
                  <a:srgbClr val="FFFF00"/>
                </a:highlight>
                <a:latin typeface="GothamBook"/>
              </a:rPr>
              <a:t>The Benefits of Software Complexity Analysis : </a:t>
            </a:r>
          </a:p>
          <a:p>
            <a:pPr fontAlgn="base">
              <a:lnSpc>
                <a:spcPct val="150000"/>
              </a:lnSpc>
            </a:pPr>
            <a:r>
              <a:rPr lang="en-US" sz="2800" dirty="0">
                <a:solidFill>
                  <a:srgbClr val="2A3848"/>
                </a:solidFill>
                <a:latin typeface="GothamBook"/>
              </a:rPr>
              <a:t>Without the use of  software complexity metrics, it can be difficult and time consuming to determine the architectural hotspots where risk and cost emanates. </a:t>
            </a:r>
          </a:p>
          <a:p>
            <a:pPr fontAlgn="base">
              <a:lnSpc>
                <a:spcPct val="150000"/>
              </a:lnSpc>
            </a:pPr>
            <a:endParaRPr lang="en-US" sz="2800" dirty="0">
              <a:solidFill>
                <a:srgbClr val="2A3848"/>
              </a:solidFill>
              <a:latin typeface="GothamBook"/>
            </a:endParaRPr>
          </a:p>
          <a:p>
            <a:pPr fontAlgn="base">
              <a:lnSpc>
                <a:spcPct val="150000"/>
              </a:lnSpc>
            </a:pPr>
            <a:r>
              <a:rPr lang="en-US" sz="2800" dirty="0">
                <a:solidFill>
                  <a:srgbClr val="2A3848"/>
                </a:solidFill>
                <a:latin typeface="GothamBook"/>
              </a:rPr>
              <a:t>When measuring complexity, it is important to look  at </a:t>
            </a:r>
            <a:r>
              <a:rPr lang="en-US" sz="2800" dirty="0">
                <a:solidFill>
                  <a:srgbClr val="FF0000"/>
                </a:solidFill>
                <a:highlight>
                  <a:srgbClr val="FFFF00"/>
                </a:highlight>
                <a:latin typeface="GothamBook"/>
              </a:rPr>
              <a:t>coupling</a:t>
            </a:r>
            <a:r>
              <a:rPr lang="en-US" sz="2800" dirty="0">
                <a:solidFill>
                  <a:srgbClr val="2A3848"/>
                </a:solidFill>
                <a:latin typeface="GothamBook"/>
              </a:rPr>
              <a:t>, </a:t>
            </a:r>
            <a:r>
              <a:rPr lang="en-US" sz="2800" dirty="0">
                <a:solidFill>
                  <a:srgbClr val="FF0000"/>
                </a:solidFill>
                <a:highlight>
                  <a:srgbClr val="FFFF00"/>
                </a:highlight>
                <a:latin typeface="GothamBook"/>
              </a:rPr>
              <a:t>cohesion</a:t>
            </a:r>
            <a:r>
              <a:rPr lang="en-US" sz="2800" dirty="0">
                <a:solidFill>
                  <a:srgbClr val="2A3848"/>
                </a:solidFill>
                <a:latin typeface="GothamBook"/>
              </a:rPr>
              <a:t>, </a:t>
            </a:r>
            <a:r>
              <a:rPr lang="en-US" sz="2800" dirty="0">
                <a:solidFill>
                  <a:srgbClr val="FF0000"/>
                </a:solidFill>
                <a:highlight>
                  <a:srgbClr val="FFFF00"/>
                </a:highlight>
                <a:latin typeface="GothamBook"/>
              </a:rPr>
              <a:t>SQL complexity</a:t>
            </a:r>
            <a:r>
              <a:rPr lang="en-US" sz="2800" dirty="0">
                <a:solidFill>
                  <a:srgbClr val="2A3848"/>
                </a:solidFill>
                <a:latin typeface="GothamBook"/>
              </a:rPr>
              <a:t>, </a:t>
            </a:r>
            <a:r>
              <a:rPr lang="en-US" sz="2800" dirty="0">
                <a:solidFill>
                  <a:srgbClr val="FF0000"/>
                </a:solidFill>
                <a:highlight>
                  <a:srgbClr val="FFFF00"/>
                </a:highlight>
                <a:latin typeface="GothamBook"/>
              </a:rPr>
              <a:t>use of frameworks</a:t>
            </a:r>
            <a:r>
              <a:rPr lang="en-US" sz="2800" dirty="0">
                <a:solidFill>
                  <a:srgbClr val="2A3848"/>
                </a:solidFill>
                <a:latin typeface="GothamBook"/>
              </a:rPr>
              <a:t>, and </a:t>
            </a:r>
            <a:r>
              <a:rPr lang="en-US" sz="2800" dirty="0">
                <a:solidFill>
                  <a:srgbClr val="FF0000"/>
                </a:solidFill>
                <a:highlight>
                  <a:srgbClr val="FFFF00"/>
                </a:highlight>
                <a:latin typeface="GothamBook"/>
              </a:rPr>
              <a:t>algorithmic complexity</a:t>
            </a:r>
            <a:r>
              <a:rPr lang="en-US" sz="2800" dirty="0">
                <a:solidFill>
                  <a:srgbClr val="2A3848"/>
                </a:solidFill>
                <a:latin typeface="GothamBook"/>
              </a:rPr>
              <a:t>. </a:t>
            </a:r>
          </a:p>
          <a:p>
            <a:pPr fontAlgn="base"/>
            <a:endParaRPr lang="en-US" sz="2800" dirty="0">
              <a:solidFill>
                <a:srgbClr val="2A3848"/>
              </a:solidFill>
              <a:latin typeface="GothamBook"/>
            </a:endParaRPr>
          </a:p>
        </p:txBody>
      </p:sp>
    </p:spTree>
    <p:extLst>
      <p:ext uri="{BB962C8B-B14F-4D97-AF65-F5344CB8AC3E}">
        <p14:creationId xmlns:p14="http://schemas.microsoft.com/office/powerpoint/2010/main" val="1115474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6B8A6F-8CF7-4EA7-AA2B-BE5E23B2C13C}"/>
              </a:ext>
            </a:extLst>
          </p:cNvPr>
          <p:cNvSpPr/>
          <p:nvPr/>
        </p:nvSpPr>
        <p:spPr>
          <a:xfrm>
            <a:off x="287383" y="240716"/>
            <a:ext cx="7532914" cy="5693866"/>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FF0000"/>
                </a:solidFill>
                <a:highlight>
                  <a:srgbClr val="FFFF00"/>
                </a:highlight>
                <a:latin typeface="Arial" panose="020B0604020202020204" pitchFamily="34" charset="0"/>
                <a:cs typeface="Arial" panose="020B0604020202020204" pitchFamily="34" charset="0"/>
              </a:rPr>
              <a:t>Cohesion</a:t>
            </a:r>
            <a:r>
              <a:rPr lang="en-US" sz="2800" dirty="0">
                <a:solidFill>
                  <a:srgbClr val="444444"/>
                </a:solidFill>
                <a:latin typeface="Arial" panose="020B0604020202020204" pitchFamily="34" charset="0"/>
                <a:cs typeface="Arial" panose="020B0604020202020204" pitchFamily="34" charset="0"/>
              </a:rPr>
              <a:t> represents the degree to which a part of a code base forms a </a:t>
            </a:r>
            <a:r>
              <a:rPr lang="en-US" sz="2800" b="1" dirty="0">
                <a:solidFill>
                  <a:srgbClr val="FF0000"/>
                </a:solidFill>
                <a:latin typeface="Arial" panose="020B0604020202020204" pitchFamily="34" charset="0"/>
                <a:cs typeface="Arial" panose="020B0604020202020204" pitchFamily="34" charset="0"/>
              </a:rPr>
              <a:t>logically single atomic unit.  </a:t>
            </a:r>
          </a:p>
          <a:p>
            <a:pPr marL="457200" indent="-457200">
              <a:buFont typeface="Arial" panose="020B0604020202020204" pitchFamily="34" charset="0"/>
              <a:buChar char="•"/>
            </a:pPr>
            <a:endParaRPr lang="en-US" sz="2800" dirty="0">
              <a:solidFill>
                <a:srgbClr val="444444"/>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It is an </a:t>
            </a:r>
            <a:r>
              <a:rPr lang="en-US" sz="2800" dirty="0">
                <a:highlight>
                  <a:srgbClr val="FFFF00"/>
                </a:highlight>
                <a:latin typeface="Arial" panose="020B0604020202020204" pitchFamily="34" charset="0"/>
                <a:cs typeface="Arial" panose="020B0604020202020204" pitchFamily="34" charset="0"/>
              </a:rPr>
              <a:t>intra-module concept.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It depicts the module’s relative </a:t>
            </a:r>
            <a:r>
              <a:rPr lang="en-US" sz="2800" dirty="0">
                <a:highlight>
                  <a:srgbClr val="FFFF00"/>
                </a:highlight>
                <a:latin typeface="Arial" panose="020B0604020202020204" pitchFamily="34" charset="0"/>
                <a:cs typeface="Arial" panose="020B0604020202020204" pitchFamily="34" charset="0"/>
              </a:rPr>
              <a:t>functional strength.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a:solidFill>
                  <a:srgbClr val="FF0000"/>
                </a:solidFill>
                <a:latin typeface="Arial" panose="020B0604020202020204" pitchFamily="34" charset="0"/>
                <a:cs typeface="Arial" panose="020B0604020202020204" pitchFamily="34" charset="0"/>
              </a:rPr>
              <a:t>Increase in cohesion </a:t>
            </a:r>
            <a:r>
              <a:rPr lang="en-US" sz="2800" dirty="0">
                <a:latin typeface="Arial" panose="020B0604020202020204" pitchFamily="34" charset="0"/>
                <a:cs typeface="Arial" panose="020B0604020202020204" pitchFamily="34" charset="0"/>
              </a:rPr>
              <a:t>is good for software.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highlight>
                  <a:srgbClr val="FFFF00"/>
                </a:highlight>
                <a:latin typeface="Arial" panose="020B0604020202020204" pitchFamily="34" charset="0"/>
                <a:cs typeface="Arial" panose="020B0604020202020204" pitchFamily="34" charset="0"/>
              </a:rPr>
              <a:t>High cohesion </a:t>
            </a:r>
            <a:r>
              <a:rPr lang="en-US" sz="2800" dirty="0">
                <a:latin typeface="Arial" panose="020B0604020202020204" pitchFamily="34" charset="0"/>
                <a:cs typeface="Arial" panose="020B0604020202020204" pitchFamily="34" charset="0"/>
              </a:rPr>
              <a:t>gives the best software</a:t>
            </a:r>
            <a:r>
              <a:rPr lang="en-US" sz="2800" dirty="0"/>
              <a:t>.  </a:t>
            </a:r>
            <a:endParaRPr lang="en-IN" sz="2800" dirty="0"/>
          </a:p>
        </p:txBody>
      </p:sp>
    </p:spTree>
    <p:extLst>
      <p:ext uri="{BB962C8B-B14F-4D97-AF65-F5344CB8AC3E}">
        <p14:creationId xmlns:p14="http://schemas.microsoft.com/office/powerpoint/2010/main" val="179139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5C5834-7A3A-4FF5-9861-AE7D3887A9D3}"/>
              </a:ext>
            </a:extLst>
          </p:cNvPr>
          <p:cNvSpPr/>
          <p:nvPr/>
        </p:nvSpPr>
        <p:spPr>
          <a:xfrm>
            <a:off x="261257" y="216264"/>
            <a:ext cx="7794172" cy="6124754"/>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FF0000"/>
                </a:solidFill>
                <a:highlight>
                  <a:srgbClr val="FFFF00"/>
                </a:highlight>
                <a:latin typeface="Arial" panose="020B0604020202020204" pitchFamily="34" charset="0"/>
                <a:cs typeface="Arial" panose="020B0604020202020204" pitchFamily="34" charset="0"/>
              </a:rPr>
              <a:t>Coupling </a:t>
            </a:r>
            <a:r>
              <a:rPr lang="en-US" sz="2800" dirty="0">
                <a:solidFill>
                  <a:srgbClr val="444444"/>
                </a:solidFill>
                <a:latin typeface="Arial" panose="020B0604020202020204" pitchFamily="34" charset="0"/>
                <a:cs typeface="Arial" panose="020B0604020202020204" pitchFamily="34" charset="0"/>
              </a:rPr>
              <a:t>represents the degree to which a single unit is independent from others (Coupling is the number of connections between two or more units.  </a:t>
            </a:r>
          </a:p>
          <a:p>
            <a:pPr marL="457200" indent="-457200">
              <a:buFont typeface="Arial" panose="020B0604020202020204" pitchFamily="34" charset="0"/>
              <a:buChar char="•"/>
            </a:pPr>
            <a:endParaRPr lang="en-US" sz="2800" dirty="0">
              <a:solidFill>
                <a:srgbClr val="444444"/>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It is an </a:t>
            </a:r>
            <a:r>
              <a:rPr lang="en-US" sz="2800" dirty="0">
                <a:highlight>
                  <a:srgbClr val="FFFF00"/>
                </a:highlight>
                <a:latin typeface="Arial" panose="020B0604020202020204" pitchFamily="34" charset="0"/>
                <a:cs typeface="Arial" panose="020B0604020202020204" pitchFamily="34" charset="0"/>
              </a:rPr>
              <a:t>inter-Module</a:t>
            </a:r>
            <a:r>
              <a:rPr lang="en-US" sz="2800" dirty="0">
                <a:latin typeface="Arial" panose="020B0604020202020204" pitchFamily="34" charset="0"/>
                <a:cs typeface="Arial" panose="020B0604020202020204" pitchFamily="34" charset="0"/>
              </a:rPr>
              <a:t> concept.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It depicts the </a:t>
            </a:r>
            <a:r>
              <a:rPr lang="en-US" sz="2800" b="1" dirty="0">
                <a:solidFill>
                  <a:srgbClr val="FF0000"/>
                </a:solidFill>
                <a:latin typeface="Arial" panose="020B0604020202020204" pitchFamily="34" charset="0"/>
                <a:cs typeface="Arial" panose="020B0604020202020204" pitchFamily="34" charset="0"/>
              </a:rPr>
              <a:t>relative independence</a:t>
            </a:r>
            <a:r>
              <a:rPr lang="en-US" sz="2800" dirty="0">
                <a:latin typeface="Arial" panose="020B0604020202020204" pitchFamily="34" charset="0"/>
                <a:cs typeface="Arial" panose="020B0604020202020204" pitchFamily="34" charset="0"/>
              </a:rPr>
              <a:t> among modules.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highlight>
                  <a:srgbClr val="FFFF00"/>
                </a:highlight>
                <a:latin typeface="Arial" panose="020B0604020202020204" pitchFamily="34" charset="0"/>
                <a:cs typeface="Arial" panose="020B0604020202020204" pitchFamily="34" charset="0"/>
              </a:rPr>
              <a:t>Increase in coupling </a:t>
            </a:r>
            <a:r>
              <a:rPr lang="en-US" sz="2800" dirty="0">
                <a:latin typeface="Arial" panose="020B0604020202020204" pitchFamily="34" charset="0"/>
                <a:cs typeface="Arial" panose="020B0604020202020204" pitchFamily="34" charset="0"/>
              </a:rPr>
              <a:t>is </a:t>
            </a:r>
            <a:r>
              <a:rPr lang="en-US" sz="2800" b="1" dirty="0">
                <a:solidFill>
                  <a:srgbClr val="FF0000"/>
                </a:solidFill>
                <a:latin typeface="Arial" panose="020B0604020202020204" pitchFamily="34" charset="0"/>
                <a:cs typeface="Arial" panose="020B0604020202020204" pitchFamily="34" charset="0"/>
              </a:rPr>
              <a:t>avoided</a:t>
            </a:r>
            <a:r>
              <a:rPr lang="en-US" sz="2800" dirty="0">
                <a:latin typeface="Arial" panose="020B0604020202020204" pitchFamily="34" charset="0"/>
                <a:cs typeface="Arial" panose="020B0604020202020204" pitchFamily="34" charset="0"/>
              </a:rPr>
              <a:t> for software.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highlight>
                  <a:srgbClr val="FFFF00"/>
                </a:highlight>
                <a:latin typeface="Arial" panose="020B0604020202020204" pitchFamily="34" charset="0"/>
                <a:cs typeface="Arial" panose="020B0604020202020204" pitchFamily="34" charset="0"/>
              </a:rPr>
              <a:t>Loose coupling </a:t>
            </a:r>
            <a:r>
              <a:rPr lang="en-US" sz="2800" dirty="0">
                <a:latin typeface="Arial" panose="020B0604020202020204" pitchFamily="34" charset="0"/>
                <a:cs typeface="Arial" panose="020B0604020202020204" pitchFamily="34" charset="0"/>
              </a:rPr>
              <a:t>give the best software.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982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D3145F-D128-4CBA-8D39-5F9230ACC416}"/>
              </a:ext>
            </a:extLst>
          </p:cNvPr>
          <p:cNvSpPr/>
          <p:nvPr/>
        </p:nvSpPr>
        <p:spPr>
          <a:xfrm>
            <a:off x="121920" y="0"/>
            <a:ext cx="8255726" cy="6402330"/>
          </a:xfrm>
          <a:prstGeom prst="rect">
            <a:avLst/>
          </a:prstGeom>
        </p:spPr>
        <p:txBody>
          <a:bodyPr wrap="square">
            <a:spAutoFit/>
          </a:bodyPr>
          <a:lstStyle/>
          <a:p>
            <a:pPr marL="457200" indent="-457200" fontAlgn="base">
              <a:buFont typeface="Arial" panose="020B0604020202020204" pitchFamily="34" charset="0"/>
              <a:buChar char="•"/>
            </a:pPr>
            <a:r>
              <a:rPr lang="en-US" sz="3200" dirty="0">
                <a:solidFill>
                  <a:srgbClr val="FF0000"/>
                </a:solidFill>
                <a:highlight>
                  <a:srgbClr val="FFFF00"/>
                </a:highlight>
                <a:latin typeface="Lato"/>
              </a:rPr>
              <a:t>Space and time complexity </a:t>
            </a:r>
            <a:r>
              <a:rPr lang="en-US" sz="3200" dirty="0">
                <a:solidFill>
                  <a:srgbClr val="0A0A23"/>
                </a:solidFill>
                <a:latin typeface="Lato"/>
              </a:rPr>
              <a:t>acts as a measurement scale for algorithms.</a:t>
            </a:r>
          </a:p>
          <a:p>
            <a:pPr marL="457200" indent="-457200" fontAlgn="base">
              <a:buFont typeface="Arial" panose="020B0604020202020204" pitchFamily="34" charset="0"/>
              <a:buChar char="•"/>
            </a:pPr>
            <a:endParaRPr lang="en-US" sz="3200" dirty="0">
              <a:solidFill>
                <a:srgbClr val="0A0A23"/>
              </a:solidFill>
              <a:latin typeface="Lato"/>
            </a:endParaRPr>
          </a:p>
          <a:p>
            <a:pPr marL="457200" indent="-457200" fontAlgn="base">
              <a:buFont typeface="Arial" panose="020B0604020202020204" pitchFamily="34" charset="0"/>
              <a:buChar char="•"/>
            </a:pPr>
            <a:r>
              <a:rPr lang="en-US" sz="3200" dirty="0">
                <a:solidFill>
                  <a:srgbClr val="0A0A23"/>
                </a:solidFill>
                <a:latin typeface="Lato"/>
              </a:rPr>
              <a:t> We </a:t>
            </a:r>
            <a:r>
              <a:rPr lang="en-US" sz="3200" dirty="0">
                <a:solidFill>
                  <a:srgbClr val="0A0A23"/>
                </a:solidFill>
                <a:highlight>
                  <a:srgbClr val="FFFF00"/>
                </a:highlight>
                <a:latin typeface="Lato"/>
              </a:rPr>
              <a:t>compare the algorithms </a:t>
            </a:r>
            <a:r>
              <a:rPr lang="en-US" sz="3200" dirty="0">
                <a:solidFill>
                  <a:srgbClr val="0A0A23"/>
                </a:solidFill>
                <a:latin typeface="Lato"/>
              </a:rPr>
              <a:t>on the basis of their space (</a:t>
            </a:r>
            <a:r>
              <a:rPr lang="en-US" sz="3200" b="1" dirty="0">
                <a:solidFill>
                  <a:srgbClr val="FF0000"/>
                </a:solidFill>
                <a:latin typeface="Lato"/>
              </a:rPr>
              <a:t>amount of memory</a:t>
            </a:r>
            <a:r>
              <a:rPr lang="en-US" sz="3200" dirty="0">
                <a:solidFill>
                  <a:srgbClr val="0A0A23"/>
                </a:solidFill>
                <a:latin typeface="Lato"/>
              </a:rPr>
              <a:t>) and time complexity (</a:t>
            </a:r>
            <a:r>
              <a:rPr lang="en-US" sz="3200" b="1" dirty="0">
                <a:solidFill>
                  <a:srgbClr val="FF0000"/>
                </a:solidFill>
                <a:latin typeface="Lato"/>
              </a:rPr>
              <a:t>number of operations).</a:t>
            </a:r>
          </a:p>
          <a:p>
            <a:pPr marL="457200" indent="-457200" fontAlgn="base">
              <a:buFont typeface="Arial" panose="020B0604020202020204" pitchFamily="34" charset="0"/>
              <a:buChar char="•"/>
            </a:pPr>
            <a:endParaRPr lang="en-US" sz="3200" dirty="0">
              <a:solidFill>
                <a:srgbClr val="0A0A23"/>
              </a:solidFill>
              <a:latin typeface="Lato"/>
            </a:endParaRPr>
          </a:p>
          <a:p>
            <a:pPr marL="457200" indent="-457200" fontAlgn="base">
              <a:lnSpc>
                <a:spcPct val="150000"/>
              </a:lnSpc>
              <a:buFont typeface="Arial" panose="020B0604020202020204" pitchFamily="34" charset="0"/>
              <a:buChar char="•"/>
            </a:pPr>
            <a:r>
              <a:rPr lang="en-US" sz="3200" dirty="0">
                <a:solidFill>
                  <a:srgbClr val="0A0A23"/>
                </a:solidFill>
                <a:latin typeface="Lato"/>
              </a:rPr>
              <a:t>The total amount of the computer's memory used by an algorithm when it is executed is the </a:t>
            </a:r>
            <a:r>
              <a:rPr lang="en-US" sz="3200" dirty="0">
                <a:solidFill>
                  <a:srgbClr val="0A0A23"/>
                </a:solidFill>
                <a:highlight>
                  <a:srgbClr val="FFFF00"/>
                </a:highlight>
                <a:latin typeface="Lato"/>
              </a:rPr>
              <a:t>space complexity </a:t>
            </a:r>
            <a:r>
              <a:rPr lang="en-US" sz="3200" dirty="0">
                <a:solidFill>
                  <a:srgbClr val="0A0A23"/>
                </a:solidFill>
                <a:latin typeface="Lato"/>
              </a:rPr>
              <a:t>of that algorithm.</a:t>
            </a:r>
            <a:endParaRPr lang="en-US" sz="3200" b="0" i="0" dirty="0">
              <a:solidFill>
                <a:srgbClr val="0A0A23"/>
              </a:solidFill>
              <a:effectLst/>
              <a:latin typeface="Lato"/>
            </a:endParaRPr>
          </a:p>
        </p:txBody>
      </p:sp>
    </p:spTree>
    <p:extLst>
      <p:ext uri="{BB962C8B-B14F-4D97-AF65-F5344CB8AC3E}">
        <p14:creationId xmlns:p14="http://schemas.microsoft.com/office/powerpoint/2010/main" val="382224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98D57-FD50-44B7-84F4-22681C354702}"/>
              </a:ext>
            </a:extLst>
          </p:cNvPr>
          <p:cNvSpPr/>
          <p:nvPr/>
        </p:nvSpPr>
        <p:spPr>
          <a:xfrm>
            <a:off x="435429" y="0"/>
            <a:ext cx="6775268" cy="6540893"/>
          </a:xfrm>
          <a:prstGeom prst="rect">
            <a:avLst/>
          </a:prstGeom>
        </p:spPr>
        <p:txBody>
          <a:bodyPr wrap="square">
            <a:spAutoFit/>
          </a:bodyPr>
          <a:lstStyle/>
          <a:p>
            <a:pPr fontAlgn="base"/>
            <a:r>
              <a:rPr lang="en-US" sz="3600" dirty="0">
                <a:solidFill>
                  <a:srgbClr val="FF0000"/>
                </a:solidFill>
                <a:highlight>
                  <a:srgbClr val="FFFF00"/>
                </a:highlight>
                <a:latin typeface="GothamBook"/>
              </a:rPr>
              <a:t>Software complexity measurement program provides with an  opportunity to:</a:t>
            </a:r>
          </a:p>
          <a:p>
            <a:pPr marL="457200" indent="-457200" fontAlgn="base">
              <a:lnSpc>
                <a:spcPct val="200000"/>
              </a:lnSpc>
              <a:buFont typeface="Wingdings" panose="05000000000000000000" pitchFamily="2" charset="2"/>
              <a:buChar char="ü"/>
            </a:pPr>
            <a:r>
              <a:rPr lang="en-US" sz="3200" dirty="0">
                <a:solidFill>
                  <a:srgbClr val="2A3848"/>
                </a:solidFill>
                <a:latin typeface="GothamBook"/>
              </a:rPr>
              <a:t>Improve Code Quality</a:t>
            </a:r>
          </a:p>
          <a:p>
            <a:pPr marL="457200" indent="-457200" fontAlgn="base">
              <a:lnSpc>
                <a:spcPct val="200000"/>
              </a:lnSpc>
              <a:buFont typeface="Wingdings" panose="05000000000000000000" pitchFamily="2" charset="2"/>
              <a:buChar char="ü"/>
            </a:pPr>
            <a:r>
              <a:rPr lang="en-US" sz="3200" dirty="0">
                <a:solidFill>
                  <a:srgbClr val="2A3848"/>
                </a:solidFill>
                <a:latin typeface="GothamBook"/>
              </a:rPr>
              <a:t>Reduce Maintenance Cost</a:t>
            </a:r>
          </a:p>
          <a:p>
            <a:pPr marL="457200" indent="-457200" fontAlgn="base">
              <a:lnSpc>
                <a:spcPct val="200000"/>
              </a:lnSpc>
              <a:buFont typeface="Wingdings" panose="05000000000000000000" pitchFamily="2" charset="2"/>
              <a:buChar char="ü"/>
            </a:pPr>
            <a:r>
              <a:rPr lang="en-US" sz="3200" dirty="0">
                <a:solidFill>
                  <a:srgbClr val="2A3848"/>
                </a:solidFill>
                <a:latin typeface="GothamBook"/>
              </a:rPr>
              <a:t>Enhance  Productivity</a:t>
            </a:r>
          </a:p>
          <a:p>
            <a:pPr marL="457200" indent="-457200" fontAlgn="base">
              <a:lnSpc>
                <a:spcPct val="200000"/>
              </a:lnSpc>
              <a:buFont typeface="Wingdings" panose="05000000000000000000" pitchFamily="2" charset="2"/>
              <a:buChar char="ü"/>
            </a:pPr>
            <a:r>
              <a:rPr lang="en-US" sz="3200" dirty="0">
                <a:solidFill>
                  <a:srgbClr val="2A3848"/>
                </a:solidFill>
                <a:latin typeface="GothamBook"/>
              </a:rPr>
              <a:t>Increase Robustness</a:t>
            </a:r>
          </a:p>
          <a:p>
            <a:pPr marL="457200" indent="-457200" fontAlgn="base">
              <a:lnSpc>
                <a:spcPct val="200000"/>
              </a:lnSpc>
              <a:buFont typeface="Wingdings" panose="05000000000000000000" pitchFamily="2" charset="2"/>
              <a:buChar char="ü"/>
            </a:pPr>
            <a:r>
              <a:rPr lang="en-US" sz="3200" dirty="0">
                <a:solidFill>
                  <a:srgbClr val="2A3848"/>
                </a:solidFill>
                <a:latin typeface="GothamBook"/>
              </a:rPr>
              <a:t>Meet Architecture Standards  </a:t>
            </a:r>
          </a:p>
        </p:txBody>
      </p:sp>
    </p:spTree>
    <p:extLst>
      <p:ext uri="{BB962C8B-B14F-4D97-AF65-F5344CB8AC3E}">
        <p14:creationId xmlns:p14="http://schemas.microsoft.com/office/powerpoint/2010/main" val="106804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A366D1-2FC5-43FB-B964-02CC6E4EEB0A}"/>
              </a:ext>
            </a:extLst>
          </p:cNvPr>
          <p:cNvSpPr>
            <a:spLocks noChangeArrowheads="1"/>
          </p:cNvSpPr>
          <p:nvPr/>
        </p:nvSpPr>
        <p:spPr bwMode="auto">
          <a:xfrm>
            <a:off x="212387" y="587914"/>
            <a:ext cx="11079332" cy="5234746"/>
          </a:xfrm>
          <a:prstGeom prst="rect">
            <a:avLst/>
          </a:prstGeom>
          <a:solidFill>
            <a:srgbClr val="FF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solidFill>
                  <a:srgbClr val="000000"/>
                </a:solidFill>
                <a:effectLst/>
                <a:latin typeface="Bree Serif"/>
              </a:rPr>
              <a:t>Black Box Testing Disadvantages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33333"/>
                </a:solidFill>
                <a:effectLst/>
                <a:latin typeface="Georgia" panose="02040502050405020303" pitchFamily="18" charset="0"/>
              </a:rPr>
              <a:t>Every object or process, impacts  efficiency as well as working  </a:t>
            </a:r>
            <a:r>
              <a:rPr lang="en-US" altLang="en-US" sz="3200" dirty="0">
                <a:solidFill>
                  <a:srgbClr val="333333"/>
                </a:solidFill>
                <a:latin typeface="Georgia" panose="02040502050405020303" pitchFamily="18" charset="0"/>
              </a:rPr>
              <a:t>o</a:t>
            </a:r>
            <a:r>
              <a:rPr kumimoji="0" lang="en-US" altLang="en-US" sz="3200" b="0" i="0" u="none" strike="noStrike" cap="none" normalizeH="0" baseline="0" dirty="0">
                <a:ln>
                  <a:noFill/>
                </a:ln>
                <a:solidFill>
                  <a:srgbClr val="333333"/>
                </a:solidFill>
                <a:effectLst/>
                <a:latin typeface="Georgia" panose="02040502050405020303" pitchFamily="18" charset="0"/>
              </a:rPr>
              <a:t>f the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33333"/>
                </a:solidFill>
                <a:effectLst/>
                <a:latin typeface="Georgia" panose="02040502050405020303" pitchFamily="18" charset="0"/>
              </a:rPr>
              <a:t> </a:t>
            </a:r>
            <a:r>
              <a:rPr lang="en-US" altLang="en-US" sz="3200" dirty="0">
                <a:solidFill>
                  <a:srgbClr val="333333"/>
                </a:solidFill>
                <a:latin typeface="Georgia" panose="02040502050405020303" pitchFamily="18" charset="0"/>
              </a:rPr>
              <a:t>So, </a:t>
            </a:r>
            <a:r>
              <a:rPr kumimoji="0" lang="en-US" altLang="en-US" sz="3200" b="0" i="0" u="none" strike="noStrike" cap="none" normalizeH="0" baseline="0" dirty="0">
                <a:ln>
                  <a:noFill/>
                </a:ln>
                <a:solidFill>
                  <a:srgbClr val="333333"/>
                </a:solidFill>
                <a:effectLst/>
                <a:latin typeface="Georgia" panose="02040502050405020303" pitchFamily="18" charset="0"/>
              </a:rPr>
              <a:t> there are few drawbacks attached to black box testing, which hinder thorough testing of the software and prohibit it from working exponentially.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t>____________________________________________</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333333"/>
                </a:solidFill>
                <a:effectLst/>
                <a:latin typeface="Georgia" panose="02040502050405020303" pitchFamily="18" charset="0"/>
              </a:rPr>
              <a:t>Working with a huge Sample space of test inputs can be exhaustive and put a drain on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rgbClr val="333333"/>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sng" strike="noStrike" cap="none" normalizeH="0" baseline="0" dirty="0">
              <a:ln>
                <a:noFill/>
              </a:ln>
              <a:solidFill>
                <a:srgbClr val="000000"/>
              </a:solidFill>
              <a:effectLst/>
              <a:latin typeface="Bree Serif"/>
            </a:endParaRPr>
          </a:p>
        </p:txBody>
      </p:sp>
    </p:spTree>
    <p:extLst>
      <p:ext uri="{BB962C8B-B14F-4D97-AF65-F5344CB8AC3E}">
        <p14:creationId xmlns:p14="http://schemas.microsoft.com/office/powerpoint/2010/main" val="780050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0B5DDF-1BBE-4BD3-9BB3-BAC24B7A00B1}"/>
              </a:ext>
            </a:extLst>
          </p:cNvPr>
          <p:cNvSpPr/>
          <p:nvPr/>
        </p:nvSpPr>
        <p:spPr>
          <a:xfrm>
            <a:off x="121920" y="0"/>
            <a:ext cx="9718766" cy="5419561"/>
          </a:xfrm>
          <a:prstGeom prst="rect">
            <a:avLst/>
          </a:prstGeom>
        </p:spPr>
        <p:txBody>
          <a:bodyPr wrap="square">
            <a:spAutoFit/>
          </a:bodyPr>
          <a:lstStyle/>
          <a:p>
            <a:pPr lvl="0" eaLnBrk="0" fontAlgn="base" hangingPunct="0">
              <a:lnSpc>
                <a:spcPct val="150000"/>
              </a:lnSpc>
              <a:spcBef>
                <a:spcPct val="0"/>
              </a:spcBef>
              <a:spcAft>
                <a:spcPct val="0"/>
              </a:spcAft>
              <a:buFontTx/>
              <a:buChar char="•"/>
            </a:pPr>
            <a:r>
              <a:rPr lang="en-US" altLang="en-US" sz="3200" dirty="0">
                <a:solidFill>
                  <a:srgbClr val="333333"/>
                </a:solidFill>
                <a:latin typeface="Georgia" panose="02040502050405020303" pitchFamily="18" charset="0"/>
              </a:rPr>
              <a:t>It tests only a </a:t>
            </a:r>
            <a:r>
              <a:rPr lang="en-US" altLang="en-US" sz="3200" dirty="0">
                <a:solidFill>
                  <a:srgbClr val="333333"/>
                </a:solidFill>
                <a:highlight>
                  <a:srgbClr val="FFFF00"/>
                </a:highlight>
                <a:latin typeface="Georgia" panose="02040502050405020303" pitchFamily="18" charset="0"/>
              </a:rPr>
              <a:t>small portion of the</a:t>
            </a:r>
            <a:r>
              <a:rPr lang="en-US" altLang="en-US" sz="3200" dirty="0">
                <a:solidFill>
                  <a:srgbClr val="333333"/>
                </a:solidFill>
                <a:latin typeface="Georgia" panose="02040502050405020303" pitchFamily="18" charset="0"/>
              </a:rPr>
              <a:t>  software, as testing the software thoroughly can be time consuming.</a:t>
            </a:r>
          </a:p>
          <a:p>
            <a:pPr lvl="0" eaLnBrk="0" fontAlgn="base" hangingPunct="0">
              <a:spcBef>
                <a:spcPct val="0"/>
              </a:spcBef>
              <a:spcAft>
                <a:spcPct val="0"/>
              </a:spcAft>
              <a:buFontTx/>
              <a:buChar char="•"/>
            </a:pPr>
            <a:endParaRPr lang="en-US" altLang="en-US" sz="3200" dirty="0">
              <a:solidFill>
                <a:srgbClr val="333333"/>
              </a:solidFill>
              <a:latin typeface="Georgia" panose="02040502050405020303" pitchFamily="18" charset="0"/>
            </a:endParaRPr>
          </a:p>
          <a:p>
            <a:pPr lvl="0" eaLnBrk="0" fontAlgn="base" hangingPunct="0">
              <a:spcBef>
                <a:spcPct val="0"/>
              </a:spcBef>
              <a:spcAft>
                <a:spcPct val="0"/>
              </a:spcAft>
              <a:buFontTx/>
              <a:buChar char="•"/>
            </a:pPr>
            <a:endParaRPr lang="en-US" altLang="en-US" sz="3200" dirty="0">
              <a:solidFill>
                <a:srgbClr val="333333"/>
              </a:solidFill>
              <a:latin typeface="Georgia" panose="02040502050405020303" pitchFamily="18" charset="0"/>
            </a:endParaRPr>
          </a:p>
          <a:p>
            <a:pPr lvl="0" eaLnBrk="0" fontAlgn="base" hangingPunct="0">
              <a:lnSpc>
                <a:spcPct val="150000"/>
              </a:lnSpc>
              <a:spcBef>
                <a:spcPct val="0"/>
              </a:spcBef>
              <a:spcAft>
                <a:spcPct val="0"/>
              </a:spcAft>
              <a:buFontTx/>
              <a:buChar char="•"/>
            </a:pPr>
            <a:r>
              <a:rPr lang="en-US" altLang="en-US" sz="3200" dirty="0">
                <a:solidFill>
                  <a:srgbClr val="333333"/>
                </a:solidFill>
                <a:latin typeface="Georgia" panose="02040502050405020303" pitchFamily="18" charset="0"/>
              </a:rPr>
              <a:t>Tests in black-box testing can be </a:t>
            </a:r>
            <a:r>
              <a:rPr lang="en-US" altLang="en-US" sz="3200" dirty="0">
                <a:solidFill>
                  <a:srgbClr val="FF0000"/>
                </a:solidFill>
                <a:highlight>
                  <a:srgbClr val="FFFF00"/>
                </a:highlight>
                <a:latin typeface="Georgia" panose="02040502050405020303" pitchFamily="18" charset="0"/>
              </a:rPr>
              <a:t>termed redundant</a:t>
            </a:r>
            <a:r>
              <a:rPr lang="en-US" altLang="en-US" sz="3200" dirty="0">
                <a:solidFill>
                  <a:srgbClr val="333333"/>
                </a:solidFill>
                <a:latin typeface="Georgia" panose="02040502050405020303" pitchFamily="18" charset="0"/>
              </a:rPr>
              <a:t> if they are already executed by the software developer or designer.</a:t>
            </a:r>
          </a:p>
        </p:txBody>
      </p:sp>
    </p:spTree>
    <p:extLst>
      <p:ext uri="{BB962C8B-B14F-4D97-AF65-F5344CB8AC3E}">
        <p14:creationId xmlns:p14="http://schemas.microsoft.com/office/powerpoint/2010/main" val="2272355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71810-0F07-4E24-891A-E06023420EB7}"/>
              </a:ext>
            </a:extLst>
          </p:cNvPr>
          <p:cNvSpPr/>
          <p:nvPr/>
        </p:nvSpPr>
        <p:spPr>
          <a:xfrm>
            <a:off x="400592" y="172722"/>
            <a:ext cx="7175863" cy="4434676"/>
          </a:xfrm>
          <a:prstGeom prst="rect">
            <a:avLst/>
          </a:prstGeom>
        </p:spPr>
        <p:txBody>
          <a:bodyPr wrap="square">
            <a:spAutoFit/>
          </a:bodyPr>
          <a:lstStyle/>
          <a:p>
            <a:pPr lvl="0" eaLnBrk="0" fontAlgn="base" hangingPunct="0">
              <a:lnSpc>
                <a:spcPct val="150000"/>
              </a:lnSpc>
              <a:spcBef>
                <a:spcPct val="0"/>
              </a:spcBef>
              <a:spcAft>
                <a:spcPct val="0"/>
              </a:spcAft>
              <a:buFontTx/>
              <a:buChar char="•"/>
            </a:pPr>
            <a:r>
              <a:rPr lang="en-US" altLang="en-US" sz="3200" dirty="0">
                <a:solidFill>
                  <a:srgbClr val="333333"/>
                </a:solidFill>
                <a:latin typeface="Georgia" panose="02040502050405020303" pitchFamily="18" charset="0"/>
              </a:rPr>
              <a:t>Results offered by black box testing can often be overestimated.</a:t>
            </a:r>
          </a:p>
          <a:p>
            <a:pPr lvl="0" eaLnBrk="0" fontAlgn="base" hangingPunct="0">
              <a:lnSpc>
                <a:spcPct val="150000"/>
              </a:lnSpc>
              <a:spcBef>
                <a:spcPct val="0"/>
              </a:spcBef>
              <a:spcAft>
                <a:spcPct val="0"/>
              </a:spcAft>
              <a:buFontTx/>
              <a:buChar char="•"/>
            </a:pPr>
            <a:endParaRPr lang="en-US" altLang="en-US" sz="3200" dirty="0">
              <a:solidFill>
                <a:srgbClr val="333333"/>
              </a:solidFill>
              <a:latin typeface="Georgia" panose="02040502050405020303" pitchFamily="18" charset="0"/>
            </a:endParaRPr>
          </a:p>
          <a:p>
            <a:pPr lvl="0" eaLnBrk="0" fontAlgn="base" hangingPunct="0">
              <a:lnSpc>
                <a:spcPct val="150000"/>
              </a:lnSpc>
              <a:spcBef>
                <a:spcPct val="0"/>
              </a:spcBef>
              <a:spcAft>
                <a:spcPct val="0"/>
              </a:spcAft>
              <a:buFontTx/>
              <a:buChar char="•"/>
            </a:pPr>
            <a:r>
              <a:rPr lang="en-US" altLang="en-US" sz="3200" dirty="0">
                <a:solidFill>
                  <a:srgbClr val="333333"/>
                </a:solidFill>
                <a:latin typeface="Georgia" panose="02040502050405020303" pitchFamily="18" charset="0"/>
              </a:rPr>
              <a:t>It cannot be used for testing complex </a:t>
            </a:r>
            <a:r>
              <a:rPr lang="en-US" altLang="en-US" sz="3200" dirty="0">
                <a:solidFill>
                  <a:srgbClr val="333333"/>
                </a:solidFill>
                <a:highlight>
                  <a:srgbClr val="FFFF00"/>
                </a:highlight>
                <a:latin typeface="Georgia" panose="02040502050405020303" pitchFamily="18" charset="0"/>
              </a:rPr>
              <a:t>codes and </a:t>
            </a:r>
            <a:r>
              <a:rPr lang="en-US" altLang="en-US" sz="3200" dirty="0" err="1">
                <a:solidFill>
                  <a:srgbClr val="333333"/>
                </a:solidFill>
                <a:highlight>
                  <a:srgbClr val="FFFF00"/>
                </a:highlight>
                <a:latin typeface="Georgia" panose="02040502050405020303" pitchFamily="18" charset="0"/>
              </a:rPr>
              <a:t>softwares</a:t>
            </a:r>
            <a:r>
              <a:rPr lang="en-US" altLang="en-US" sz="3200" dirty="0">
                <a:solidFill>
                  <a:srgbClr val="333333"/>
                </a:solidFill>
                <a:highlight>
                  <a:srgbClr val="FFFF00"/>
                </a:highlight>
                <a:latin typeface="Georgia" panose="02040502050405020303" pitchFamily="18" charset="0"/>
              </a:rPr>
              <a:t>.</a:t>
            </a:r>
          </a:p>
          <a:p>
            <a:pPr lvl="0" eaLnBrk="0" fontAlgn="base" hangingPunct="0">
              <a:lnSpc>
                <a:spcPct val="150000"/>
              </a:lnSpc>
              <a:spcBef>
                <a:spcPct val="0"/>
              </a:spcBef>
              <a:spcAft>
                <a:spcPct val="0"/>
              </a:spcAft>
              <a:buFontTx/>
              <a:buChar char="•"/>
            </a:pPr>
            <a:endParaRPr lang="en-US" altLang="en-US" sz="32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72826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9CE4B-E827-4CD2-BBF6-4DB924805323}"/>
              </a:ext>
            </a:extLst>
          </p:cNvPr>
          <p:cNvSpPr/>
          <p:nvPr/>
        </p:nvSpPr>
        <p:spPr>
          <a:xfrm>
            <a:off x="888274" y="0"/>
            <a:ext cx="8220892" cy="6664004"/>
          </a:xfrm>
          <a:prstGeom prst="rect">
            <a:avLst/>
          </a:prstGeom>
        </p:spPr>
        <p:txBody>
          <a:bodyPr wrap="square">
            <a:spAutoFit/>
          </a:bodyPr>
          <a:lstStyle/>
          <a:p>
            <a:pPr>
              <a:lnSpc>
                <a:spcPct val="150000"/>
              </a:lnSpc>
              <a:buFont typeface="Arial" panose="020B0604020202020204" pitchFamily="34" charset="0"/>
              <a:buChar char="•"/>
            </a:pPr>
            <a:r>
              <a:rPr lang="en-US" sz="3200" b="1" dirty="0">
                <a:solidFill>
                  <a:srgbClr val="FF0000"/>
                </a:solidFill>
                <a:highlight>
                  <a:srgbClr val="FFFF00"/>
                </a:highlight>
                <a:latin typeface="Work Sans"/>
              </a:rPr>
              <a:t>Hybrid Apps:</a:t>
            </a:r>
            <a:r>
              <a:rPr lang="en-US" sz="3200" dirty="0">
                <a:solidFill>
                  <a:srgbClr val="FF0000"/>
                </a:solidFill>
                <a:highlight>
                  <a:srgbClr val="FFFF00"/>
                </a:highlight>
                <a:latin typeface="Work Sans"/>
              </a:rPr>
              <a:t> </a:t>
            </a:r>
          </a:p>
          <a:p>
            <a:pPr>
              <a:lnSpc>
                <a:spcPct val="150000"/>
              </a:lnSpc>
              <a:buFont typeface="Arial" panose="020B0604020202020204" pitchFamily="34" charset="0"/>
              <a:buChar char="•"/>
            </a:pPr>
            <a:r>
              <a:rPr lang="en-US" sz="3200" dirty="0">
                <a:solidFill>
                  <a:srgbClr val="3A3A3A"/>
                </a:solidFill>
                <a:latin typeface="Work Sans"/>
              </a:rPr>
              <a:t>These apps have a wrapper around a “</a:t>
            </a:r>
            <a:r>
              <a:rPr lang="en-US" sz="3200" dirty="0" err="1">
                <a:solidFill>
                  <a:srgbClr val="3A3A3A"/>
                </a:solidFill>
                <a:latin typeface="Work Sans"/>
              </a:rPr>
              <a:t>webview</a:t>
            </a:r>
            <a:r>
              <a:rPr lang="en-US" sz="3200" dirty="0">
                <a:solidFill>
                  <a:srgbClr val="3A3A3A"/>
                </a:solidFill>
                <a:latin typeface="Work Sans"/>
              </a:rPr>
              <a:t>” — a native control that enables interaction with web content. </a:t>
            </a:r>
          </a:p>
          <a:p>
            <a:pPr>
              <a:lnSpc>
                <a:spcPct val="150000"/>
              </a:lnSpc>
              <a:buFont typeface="Arial" panose="020B0604020202020204" pitchFamily="34" charset="0"/>
              <a:buChar char="•"/>
            </a:pPr>
            <a:r>
              <a:rPr lang="en-US" sz="3200" dirty="0">
                <a:solidFill>
                  <a:srgbClr val="3A3A3A"/>
                </a:solidFill>
                <a:latin typeface="Work Sans"/>
              </a:rPr>
              <a:t>These can be installed in the device as well as accessed through browser URL. </a:t>
            </a:r>
          </a:p>
          <a:p>
            <a:pPr>
              <a:lnSpc>
                <a:spcPct val="150000"/>
              </a:lnSpc>
              <a:buFont typeface="Arial" panose="020B0604020202020204" pitchFamily="34" charset="0"/>
              <a:buChar char="•"/>
            </a:pPr>
            <a:r>
              <a:rPr lang="en-US" sz="3200" b="1" u="sng" dirty="0">
                <a:solidFill>
                  <a:srgbClr val="3A3A3A"/>
                </a:solidFill>
                <a:latin typeface="Work Sans"/>
              </a:rPr>
              <a:t>For Example,</a:t>
            </a:r>
            <a:r>
              <a:rPr lang="en-US" sz="3200" dirty="0">
                <a:solidFill>
                  <a:srgbClr val="3A3A3A"/>
                </a:solidFill>
                <a:latin typeface="Work Sans"/>
              </a:rPr>
              <a:t>  Amazon can be installed as a separate app in the device and can also be accessed via browser as </a:t>
            </a:r>
            <a:r>
              <a:rPr lang="en-US" sz="3200" dirty="0">
                <a:solidFill>
                  <a:srgbClr val="DB0700"/>
                </a:solidFill>
                <a:latin typeface="Work Sans"/>
                <a:hlinkClick r:id="rId2"/>
              </a:rPr>
              <a:t>Amazon. </a:t>
            </a:r>
            <a:r>
              <a:rPr lang="en-US" sz="3200" dirty="0">
                <a:solidFill>
                  <a:srgbClr val="DB0700"/>
                </a:solidFill>
                <a:latin typeface="Work Sans"/>
              </a:rPr>
              <a:t>   </a:t>
            </a:r>
            <a:endParaRPr lang="en-US" sz="800" dirty="0">
              <a:solidFill>
                <a:srgbClr val="3A3A3A"/>
              </a:solidFill>
              <a:latin typeface="Work Sans"/>
            </a:endParaRPr>
          </a:p>
        </p:txBody>
      </p:sp>
    </p:spTree>
    <p:extLst>
      <p:ext uri="{BB962C8B-B14F-4D97-AF65-F5344CB8AC3E}">
        <p14:creationId xmlns:p14="http://schemas.microsoft.com/office/powerpoint/2010/main" val="2627897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F18D8F-61C6-4DA8-9DA2-126288E60AAC}"/>
              </a:ext>
            </a:extLst>
          </p:cNvPr>
          <p:cNvSpPr/>
          <p:nvPr/>
        </p:nvSpPr>
        <p:spPr>
          <a:xfrm>
            <a:off x="609600" y="371286"/>
            <a:ext cx="9117874" cy="6043514"/>
          </a:xfrm>
          <a:prstGeom prst="rect">
            <a:avLst/>
          </a:prstGeom>
        </p:spPr>
        <p:txBody>
          <a:bodyPr wrap="square">
            <a:spAutoFit/>
          </a:bodyPr>
          <a:lstStyle/>
          <a:p>
            <a:pPr eaLnBrk="0" fontAlgn="base" hangingPunct="0">
              <a:lnSpc>
                <a:spcPct val="150000"/>
              </a:lnSpc>
              <a:spcBef>
                <a:spcPct val="0"/>
              </a:spcBef>
              <a:spcAft>
                <a:spcPct val="0"/>
              </a:spcAft>
              <a:buFontTx/>
              <a:buChar char="•"/>
            </a:pPr>
            <a:r>
              <a:rPr lang="en-US" altLang="en-US" sz="3200" dirty="0">
                <a:solidFill>
                  <a:srgbClr val="333333"/>
                </a:solidFill>
                <a:latin typeface="Georgia" panose="02040502050405020303" pitchFamily="18" charset="0"/>
              </a:rPr>
              <a:t>Besides, the </a:t>
            </a:r>
            <a:r>
              <a:rPr lang="en-US" altLang="en-US" sz="3200" dirty="0">
                <a:solidFill>
                  <a:srgbClr val="FF0000"/>
                </a:solidFill>
                <a:highlight>
                  <a:srgbClr val="FFFF00"/>
                </a:highlight>
                <a:latin typeface="Georgia" panose="02040502050405020303" pitchFamily="18" charset="0"/>
              </a:rPr>
              <a:t>probability of meeting dead ends</a:t>
            </a:r>
            <a:r>
              <a:rPr lang="en-US" altLang="en-US" sz="3200" dirty="0">
                <a:solidFill>
                  <a:srgbClr val="333333"/>
                </a:solidFill>
                <a:latin typeface="Georgia" panose="02040502050405020303" pitchFamily="18" charset="0"/>
              </a:rPr>
              <a:t> in an unspecified path during testing is pretty high.</a:t>
            </a:r>
          </a:p>
          <a:p>
            <a:pPr eaLnBrk="0" fontAlgn="base" hangingPunct="0">
              <a:lnSpc>
                <a:spcPct val="150000"/>
              </a:lnSpc>
              <a:spcBef>
                <a:spcPct val="0"/>
              </a:spcBef>
              <a:spcAft>
                <a:spcPct val="0"/>
              </a:spcAft>
              <a:buFontTx/>
              <a:buChar char="•"/>
            </a:pPr>
            <a:endParaRPr lang="en-US" altLang="en-US" sz="3200" dirty="0">
              <a:solidFill>
                <a:srgbClr val="333333"/>
              </a:solidFill>
              <a:latin typeface="Georgia" panose="02040502050405020303" pitchFamily="18" charset="0"/>
            </a:endParaRPr>
          </a:p>
          <a:p>
            <a:pPr eaLnBrk="0" fontAlgn="base" hangingPunct="0">
              <a:lnSpc>
                <a:spcPct val="150000"/>
              </a:lnSpc>
              <a:spcBef>
                <a:spcPct val="0"/>
              </a:spcBef>
              <a:spcAft>
                <a:spcPct val="0"/>
              </a:spcAft>
              <a:buFontTx/>
              <a:buChar char="•"/>
            </a:pPr>
            <a:r>
              <a:rPr lang="en-US" altLang="en-US" sz="3200" dirty="0">
                <a:solidFill>
                  <a:srgbClr val="333333"/>
                </a:solidFill>
                <a:latin typeface="Georgia" panose="02040502050405020303" pitchFamily="18" charset="0"/>
              </a:rPr>
              <a:t>Because of black box testing dependency on specifications, it is difficult to design test cases without </a:t>
            </a:r>
            <a:r>
              <a:rPr lang="en-US" altLang="en-US" sz="3200" dirty="0">
                <a:solidFill>
                  <a:srgbClr val="FF0000"/>
                </a:solidFill>
                <a:highlight>
                  <a:srgbClr val="FFFF00"/>
                </a:highlight>
                <a:latin typeface="Georgia" panose="02040502050405020303" pitchFamily="18" charset="0"/>
              </a:rPr>
              <a:t>well defined, precise, as well as concise</a:t>
            </a:r>
            <a:r>
              <a:rPr lang="en-US" altLang="en-US" sz="3200" dirty="0">
                <a:solidFill>
                  <a:srgbClr val="333333"/>
                </a:solidFill>
                <a:latin typeface="Georgia" panose="02040502050405020303" pitchFamily="18" charset="0"/>
              </a:rPr>
              <a:t> specifications.                                                 </a:t>
            </a:r>
            <a:r>
              <a:rPr lang="en-US" altLang="en-US" sz="800" dirty="0">
                <a:solidFill>
                  <a:srgbClr val="333333"/>
                </a:solidFill>
                <a:latin typeface="Georgia" panose="02040502050405020303" pitchFamily="18" charset="0"/>
              </a:rPr>
              <a:t>2</a:t>
            </a:r>
            <a:endParaRPr lang="en-US" altLang="en-US" dirty="0">
              <a:solidFill>
                <a:srgbClr val="333333"/>
              </a:solidFill>
              <a:latin typeface="Georgia" panose="02040502050405020303" pitchFamily="18" charset="0"/>
            </a:endParaRPr>
          </a:p>
          <a:p>
            <a:pPr eaLnBrk="0" fontAlgn="base" hangingPunct="0">
              <a:lnSpc>
                <a:spcPct val="150000"/>
              </a:lnSpc>
              <a:spcBef>
                <a:spcPct val="0"/>
              </a:spcBef>
              <a:spcAft>
                <a:spcPct val="0"/>
              </a:spcAft>
              <a:buFontTx/>
              <a:buChar char="•"/>
            </a:pPr>
            <a:endParaRPr lang="en-US" altLang="en-US" dirty="0">
              <a:solidFill>
                <a:srgbClr val="333333"/>
              </a:solidFill>
              <a:latin typeface="Georgia" panose="02040502050405020303" pitchFamily="18" charset="0"/>
            </a:endParaRPr>
          </a:p>
          <a:p>
            <a:pPr eaLnBrk="0" fontAlgn="base" hangingPunct="0">
              <a:lnSpc>
                <a:spcPct val="150000"/>
              </a:lnSpc>
              <a:spcBef>
                <a:spcPct val="0"/>
              </a:spcBef>
              <a:spcAft>
                <a:spcPct val="0"/>
              </a:spcAft>
              <a:buFontTx/>
              <a:buChar char="•"/>
            </a:pPr>
            <a:endParaRPr lang="en-US" altLang="en-US" dirty="0">
              <a:solidFill>
                <a:srgbClr val="333333"/>
              </a:solidFill>
              <a:latin typeface="Georgia" panose="02040502050405020303" pitchFamily="18" charset="0"/>
            </a:endParaRPr>
          </a:p>
        </p:txBody>
      </p:sp>
    </p:spTree>
    <p:extLst>
      <p:ext uri="{BB962C8B-B14F-4D97-AF65-F5344CB8AC3E}">
        <p14:creationId xmlns:p14="http://schemas.microsoft.com/office/powerpoint/2010/main" val="584781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D185C-DD8C-4543-A764-334C4AFF900C}"/>
              </a:ext>
            </a:extLst>
          </p:cNvPr>
          <p:cNvSpPr/>
          <p:nvPr/>
        </p:nvSpPr>
        <p:spPr>
          <a:xfrm>
            <a:off x="209004" y="181957"/>
            <a:ext cx="8412481" cy="5417958"/>
          </a:xfrm>
          <a:prstGeom prst="rect">
            <a:avLst/>
          </a:prstGeom>
        </p:spPr>
        <p:txBody>
          <a:bodyPr wrap="square">
            <a:spAutoFit/>
          </a:bodyPr>
          <a:lstStyle/>
          <a:p>
            <a:pPr fontAlgn="base"/>
            <a:r>
              <a:rPr lang="en-US" sz="3200" b="1" dirty="0">
                <a:solidFill>
                  <a:srgbClr val="FF0000"/>
                </a:solidFill>
                <a:highlight>
                  <a:srgbClr val="FFFF00"/>
                </a:highlight>
                <a:latin typeface="Roboto"/>
              </a:rPr>
              <a:t>Que 01: Explain different  types of test case design techniques?</a:t>
            </a:r>
          </a:p>
          <a:p>
            <a:pPr fontAlgn="base">
              <a:lnSpc>
                <a:spcPct val="150000"/>
              </a:lnSpc>
            </a:pPr>
            <a:r>
              <a:rPr lang="en-US" sz="3200" dirty="0">
                <a:solidFill>
                  <a:srgbClr val="454545"/>
                </a:solidFill>
                <a:latin typeface="Roboto"/>
              </a:rPr>
              <a:t>The main purpose of test case design techniques is to test the functionalities and features of the software with the help of effective test cases. The test case design techniques are broadly classified into three major categories.</a:t>
            </a:r>
          </a:p>
        </p:txBody>
      </p:sp>
    </p:spTree>
    <p:extLst>
      <p:ext uri="{BB962C8B-B14F-4D97-AF65-F5344CB8AC3E}">
        <p14:creationId xmlns:p14="http://schemas.microsoft.com/office/powerpoint/2010/main" val="1498307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AE3034-0CD8-461B-90AE-D78C45CB0E40}"/>
              </a:ext>
            </a:extLst>
          </p:cNvPr>
          <p:cNvSpPr/>
          <p:nvPr/>
        </p:nvSpPr>
        <p:spPr>
          <a:xfrm>
            <a:off x="400593" y="145758"/>
            <a:ext cx="6740435" cy="5555367"/>
          </a:xfrm>
          <a:prstGeom prst="rect">
            <a:avLst/>
          </a:prstGeom>
        </p:spPr>
        <p:txBody>
          <a:bodyPr wrap="square">
            <a:spAutoFit/>
          </a:bodyPr>
          <a:lstStyle/>
          <a:p>
            <a:pPr fontAlgn="base">
              <a:lnSpc>
                <a:spcPct val="150000"/>
              </a:lnSpc>
              <a:buFont typeface="+mj-lt"/>
              <a:buAutoNum type="arabicPeriod"/>
            </a:pPr>
            <a:r>
              <a:rPr lang="en-US" sz="4000" dirty="0">
                <a:solidFill>
                  <a:srgbClr val="FF0000"/>
                </a:solidFill>
                <a:highlight>
                  <a:srgbClr val="FFFF00"/>
                </a:highlight>
                <a:latin typeface="Mangal" panose="02040503050203030202" pitchFamily="18" charset="0"/>
                <a:cs typeface="Mangal" panose="02040503050203030202" pitchFamily="18" charset="0"/>
              </a:rPr>
              <a:t>Specification-Based</a:t>
            </a:r>
            <a:r>
              <a:rPr lang="en-US" sz="4000" dirty="0">
                <a:solidFill>
                  <a:srgbClr val="454545"/>
                </a:solidFill>
                <a:latin typeface="Mangal" panose="02040503050203030202" pitchFamily="18" charset="0"/>
                <a:cs typeface="Mangal" panose="02040503050203030202" pitchFamily="18" charset="0"/>
              </a:rPr>
              <a:t> techniques</a:t>
            </a:r>
          </a:p>
          <a:p>
            <a:pPr fontAlgn="base">
              <a:lnSpc>
                <a:spcPct val="150000"/>
              </a:lnSpc>
              <a:buFont typeface="+mj-lt"/>
              <a:buAutoNum type="arabicPeriod"/>
            </a:pPr>
            <a:r>
              <a:rPr lang="en-US" sz="4000" dirty="0">
                <a:solidFill>
                  <a:srgbClr val="FF0000"/>
                </a:solidFill>
                <a:highlight>
                  <a:srgbClr val="FFFF00"/>
                </a:highlight>
                <a:latin typeface="Mangal" panose="02040503050203030202" pitchFamily="18" charset="0"/>
                <a:cs typeface="Mangal" panose="02040503050203030202" pitchFamily="18" charset="0"/>
              </a:rPr>
              <a:t>Structure-Based</a:t>
            </a:r>
            <a:r>
              <a:rPr lang="en-US" sz="4000" dirty="0">
                <a:solidFill>
                  <a:srgbClr val="454545"/>
                </a:solidFill>
                <a:latin typeface="Mangal" panose="02040503050203030202" pitchFamily="18" charset="0"/>
                <a:cs typeface="Mangal" panose="02040503050203030202" pitchFamily="18" charset="0"/>
              </a:rPr>
              <a:t> techniques</a:t>
            </a:r>
          </a:p>
          <a:p>
            <a:pPr fontAlgn="base">
              <a:lnSpc>
                <a:spcPct val="150000"/>
              </a:lnSpc>
              <a:buFont typeface="+mj-lt"/>
              <a:buAutoNum type="arabicPeriod"/>
            </a:pPr>
            <a:r>
              <a:rPr lang="en-US" sz="4000" dirty="0">
                <a:solidFill>
                  <a:srgbClr val="FF0000"/>
                </a:solidFill>
                <a:highlight>
                  <a:srgbClr val="FFFF00"/>
                </a:highlight>
                <a:latin typeface="Mangal" panose="02040503050203030202" pitchFamily="18" charset="0"/>
                <a:cs typeface="Mangal" panose="02040503050203030202" pitchFamily="18" charset="0"/>
              </a:rPr>
              <a:t>Experience-Based</a:t>
            </a:r>
            <a:r>
              <a:rPr lang="en-US" sz="4000" dirty="0">
                <a:solidFill>
                  <a:srgbClr val="454545"/>
                </a:solidFill>
                <a:latin typeface="Mangal" panose="02040503050203030202" pitchFamily="18" charset="0"/>
                <a:cs typeface="Mangal" panose="02040503050203030202" pitchFamily="18" charset="0"/>
              </a:rPr>
              <a:t> techniques</a:t>
            </a:r>
          </a:p>
        </p:txBody>
      </p:sp>
    </p:spTree>
    <p:extLst>
      <p:ext uri="{BB962C8B-B14F-4D97-AF65-F5344CB8AC3E}">
        <p14:creationId xmlns:p14="http://schemas.microsoft.com/office/powerpoint/2010/main" val="3992876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86989C-3BA3-44DB-8357-9E5C398D7305}"/>
              </a:ext>
            </a:extLst>
          </p:cNvPr>
          <p:cNvSpPr/>
          <p:nvPr/>
        </p:nvSpPr>
        <p:spPr>
          <a:xfrm>
            <a:off x="243839" y="99371"/>
            <a:ext cx="9283337" cy="6740307"/>
          </a:xfrm>
          <a:prstGeom prst="rect">
            <a:avLst/>
          </a:prstGeom>
        </p:spPr>
        <p:txBody>
          <a:bodyPr wrap="square">
            <a:spAutoFit/>
          </a:bodyPr>
          <a:lstStyle/>
          <a:p>
            <a:r>
              <a:rPr lang="en-US" sz="3200" b="1" dirty="0">
                <a:solidFill>
                  <a:srgbClr val="FF0000"/>
                </a:solidFill>
                <a:highlight>
                  <a:srgbClr val="FFFF00"/>
                </a:highlight>
                <a:latin typeface="Source Sans Pro" panose="020B0503030403020204" pitchFamily="34" charset="0"/>
              </a:rPr>
              <a:t>Que  02: Explain utility &amp; significance of  Test Case?</a:t>
            </a:r>
          </a:p>
          <a:p>
            <a:pPr>
              <a:lnSpc>
                <a:spcPct val="150000"/>
              </a:lnSpc>
            </a:pPr>
            <a:r>
              <a:rPr lang="en-US" sz="3200" dirty="0">
                <a:solidFill>
                  <a:srgbClr val="222222"/>
                </a:solidFill>
                <a:latin typeface="Source Sans Pro" panose="020B0503030403020204" pitchFamily="34" charset="0"/>
              </a:rPr>
              <a:t>A </a:t>
            </a:r>
            <a:r>
              <a:rPr lang="en-US" sz="3200" b="1" dirty="0">
                <a:solidFill>
                  <a:srgbClr val="222222"/>
                </a:solidFill>
                <a:latin typeface="Source Sans Pro" panose="020B0503030403020204" pitchFamily="34" charset="0"/>
              </a:rPr>
              <a:t>TEST CASE</a:t>
            </a:r>
            <a:r>
              <a:rPr lang="en-US" sz="3200" dirty="0">
                <a:solidFill>
                  <a:srgbClr val="222222"/>
                </a:solidFill>
                <a:latin typeface="Source Sans Pro" panose="020B0503030403020204" pitchFamily="34" charset="0"/>
              </a:rPr>
              <a:t> is a set of actions executed to verify a particular feature or functionality of your software application. </a:t>
            </a:r>
          </a:p>
          <a:p>
            <a:pPr>
              <a:lnSpc>
                <a:spcPct val="150000"/>
              </a:lnSpc>
            </a:pPr>
            <a:r>
              <a:rPr lang="en-US" sz="3200" dirty="0">
                <a:solidFill>
                  <a:srgbClr val="222222"/>
                </a:solidFill>
                <a:latin typeface="Source Sans Pro" panose="020B0503030403020204" pitchFamily="34" charset="0"/>
              </a:rPr>
              <a:t>A Test Case contains </a:t>
            </a:r>
          </a:p>
          <a:p>
            <a:pPr marL="457200" indent="-457200">
              <a:lnSpc>
                <a:spcPct val="150000"/>
              </a:lnSpc>
              <a:buFont typeface="Arial" panose="020B0604020202020204" pitchFamily="34" charset="0"/>
              <a:buChar char="•"/>
            </a:pPr>
            <a:r>
              <a:rPr lang="en-US" sz="3200" dirty="0">
                <a:solidFill>
                  <a:srgbClr val="FF0000"/>
                </a:solidFill>
                <a:highlight>
                  <a:srgbClr val="FFFF00"/>
                </a:highlight>
                <a:latin typeface="Source Sans Pro" panose="020B0503030403020204" pitchFamily="34" charset="0"/>
              </a:rPr>
              <a:t>test steps, </a:t>
            </a:r>
          </a:p>
          <a:p>
            <a:pPr marL="457200" indent="-457200">
              <a:lnSpc>
                <a:spcPct val="150000"/>
              </a:lnSpc>
              <a:buFont typeface="Arial" panose="020B0604020202020204" pitchFamily="34" charset="0"/>
              <a:buChar char="•"/>
            </a:pPr>
            <a:r>
              <a:rPr lang="en-US" sz="3200" dirty="0">
                <a:solidFill>
                  <a:srgbClr val="FF0000"/>
                </a:solidFill>
                <a:highlight>
                  <a:srgbClr val="FFFF00"/>
                </a:highlight>
                <a:latin typeface="Source Sans Pro" panose="020B0503030403020204" pitchFamily="34" charset="0"/>
              </a:rPr>
              <a:t>test data, </a:t>
            </a:r>
          </a:p>
          <a:p>
            <a:pPr marL="457200" indent="-457200">
              <a:lnSpc>
                <a:spcPct val="150000"/>
              </a:lnSpc>
              <a:buFont typeface="Arial" panose="020B0604020202020204" pitchFamily="34" charset="0"/>
              <a:buChar char="•"/>
            </a:pPr>
            <a:r>
              <a:rPr lang="en-US" sz="3200" dirty="0">
                <a:solidFill>
                  <a:srgbClr val="FF0000"/>
                </a:solidFill>
                <a:highlight>
                  <a:srgbClr val="FFFF00"/>
                </a:highlight>
                <a:latin typeface="Source Sans Pro" panose="020B0503030403020204" pitchFamily="34" charset="0"/>
              </a:rPr>
              <a:t>precondition, postcondition </a:t>
            </a:r>
          </a:p>
          <a:p>
            <a:r>
              <a:rPr lang="en-US" sz="3200" dirty="0">
                <a:solidFill>
                  <a:srgbClr val="222222"/>
                </a:solidFill>
                <a:latin typeface="Source Sans Pro" panose="020B0503030403020204" pitchFamily="34" charset="0"/>
              </a:rPr>
              <a:t>developed for specific test scenario to verify any requirement. </a:t>
            </a:r>
          </a:p>
        </p:txBody>
      </p:sp>
    </p:spTree>
    <p:extLst>
      <p:ext uri="{BB962C8B-B14F-4D97-AF65-F5344CB8AC3E}">
        <p14:creationId xmlns:p14="http://schemas.microsoft.com/office/powerpoint/2010/main" val="3330870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4F49D7-A07D-4452-8A20-053E70CD09BE}"/>
              </a:ext>
            </a:extLst>
          </p:cNvPr>
          <p:cNvSpPr txBox="1">
            <a:spLocks noChangeArrowheads="1"/>
          </p:cNvSpPr>
          <p:nvPr/>
        </p:nvSpPr>
        <p:spPr>
          <a:xfrm>
            <a:off x="419100" y="222250"/>
            <a:ext cx="8153400" cy="70485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solidFill>
                  <a:srgbClr val="0404C8"/>
                </a:solidFill>
                <a:highlight>
                  <a:srgbClr val="FFFF00"/>
                </a:highlight>
              </a:rPr>
              <a:t>The 4 Testing Steps</a:t>
            </a:r>
          </a:p>
        </p:txBody>
      </p:sp>
      <p:sp>
        <p:nvSpPr>
          <p:cNvPr id="3" name="Rectangle 3">
            <a:extLst>
              <a:ext uri="{FF2B5EF4-FFF2-40B4-BE49-F238E27FC236}">
                <a16:creationId xmlns:a16="http://schemas.microsoft.com/office/drawing/2014/main" id="{4840F3E5-3ADE-4778-BAF3-8CD8C7049D03}"/>
              </a:ext>
            </a:extLst>
          </p:cNvPr>
          <p:cNvSpPr txBox="1">
            <a:spLocks noChangeArrowheads="1"/>
          </p:cNvSpPr>
          <p:nvPr/>
        </p:nvSpPr>
        <p:spPr>
          <a:xfrm>
            <a:off x="279400" y="1212850"/>
            <a:ext cx="8777514" cy="5054600"/>
          </a:xfrm>
          <a:prstGeom prst="rect">
            <a:avLst/>
          </a:prstGeom>
          <a:solidFill>
            <a:schemeClr val="bg1"/>
          </a:solidFill>
          <a:ln cap="flat">
            <a:solidFill>
              <a:schemeClr val="tx1"/>
            </a:solidFill>
          </a:ln>
          <a:effectLst>
            <a:outerShdw dist="107763" dir="2700000" algn="ctr" rotWithShape="0">
              <a:schemeClr val="bg2"/>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ymbol" panose="05050102010706020507" pitchFamily="18" charset="2"/>
              <a:buNone/>
              <a:defRPr/>
            </a:pPr>
            <a:r>
              <a:rPr lang="en-US" sz="2400" dirty="0"/>
              <a:t>1. </a:t>
            </a:r>
            <a:r>
              <a:rPr lang="en-US" sz="3200" dirty="0">
                <a:solidFill>
                  <a:srgbClr val="FF0000"/>
                </a:solidFill>
                <a:highlight>
                  <a:srgbClr val="FFFF00"/>
                </a:highlight>
              </a:rPr>
              <a:t>Select </a:t>
            </a:r>
            <a:r>
              <a:rPr lang="en-US" sz="3200" u="sng" dirty="0">
                <a:solidFill>
                  <a:srgbClr val="FF0000"/>
                </a:solidFill>
                <a:highlight>
                  <a:srgbClr val="FFFF00"/>
                </a:highlight>
              </a:rPr>
              <a:t>what</a:t>
            </a:r>
            <a:r>
              <a:rPr lang="en-US" sz="3200" dirty="0">
                <a:solidFill>
                  <a:srgbClr val="FF0000"/>
                </a:solidFill>
                <a:highlight>
                  <a:srgbClr val="FFFF00"/>
                </a:highlight>
              </a:rPr>
              <a:t> has to be measured</a:t>
            </a:r>
          </a:p>
          <a:p>
            <a:pPr lvl="1">
              <a:defRPr/>
            </a:pPr>
            <a:r>
              <a:rPr lang="en-US" sz="3200" dirty="0"/>
              <a:t>Analysis: Completeness of requirements</a:t>
            </a:r>
          </a:p>
          <a:p>
            <a:pPr lvl="1">
              <a:defRPr/>
            </a:pPr>
            <a:r>
              <a:rPr lang="en-US" sz="3200" dirty="0"/>
              <a:t>Design: tested for cohesion</a:t>
            </a:r>
          </a:p>
          <a:p>
            <a:pPr lvl="1">
              <a:defRPr/>
            </a:pPr>
            <a:r>
              <a:rPr lang="en-US" sz="3200" dirty="0"/>
              <a:t>Implementation: Code tests</a:t>
            </a:r>
          </a:p>
          <a:p>
            <a:pPr>
              <a:buFont typeface="Symbol" panose="05050102010706020507" pitchFamily="18" charset="2"/>
              <a:buNone/>
              <a:defRPr/>
            </a:pPr>
            <a:r>
              <a:rPr lang="en-US" sz="3200" dirty="0"/>
              <a:t>2. </a:t>
            </a:r>
            <a:r>
              <a:rPr lang="en-US" sz="3200" dirty="0">
                <a:solidFill>
                  <a:srgbClr val="FF0000"/>
                </a:solidFill>
                <a:highlight>
                  <a:srgbClr val="FFFF00"/>
                </a:highlight>
              </a:rPr>
              <a:t>Decide </a:t>
            </a:r>
            <a:r>
              <a:rPr lang="en-US" sz="3200" u="sng" dirty="0">
                <a:solidFill>
                  <a:srgbClr val="FF0000"/>
                </a:solidFill>
                <a:highlight>
                  <a:srgbClr val="FFFF00"/>
                </a:highlight>
              </a:rPr>
              <a:t>how</a:t>
            </a:r>
            <a:r>
              <a:rPr lang="en-US" sz="3200" dirty="0">
                <a:solidFill>
                  <a:srgbClr val="FF0000"/>
                </a:solidFill>
                <a:highlight>
                  <a:srgbClr val="FFFF00"/>
                </a:highlight>
              </a:rPr>
              <a:t> the testing is done</a:t>
            </a:r>
          </a:p>
          <a:p>
            <a:pPr lvl="1">
              <a:defRPr/>
            </a:pPr>
            <a:r>
              <a:rPr lang="en-US" sz="3200" dirty="0"/>
              <a:t>Code inspection</a:t>
            </a:r>
          </a:p>
          <a:p>
            <a:pPr lvl="1">
              <a:defRPr/>
            </a:pPr>
            <a:r>
              <a:rPr lang="en-US" sz="3200" dirty="0"/>
              <a:t>Design </a:t>
            </a:r>
          </a:p>
          <a:p>
            <a:pPr lvl="1">
              <a:defRPr/>
            </a:pPr>
            <a:r>
              <a:rPr lang="en-US" sz="3200" dirty="0"/>
              <a:t>Black-box, white box, </a:t>
            </a:r>
          </a:p>
          <a:p>
            <a:pPr lvl="1">
              <a:defRPr/>
            </a:pPr>
            <a:r>
              <a:rPr lang="en-US" sz="3200" dirty="0"/>
              <a:t>Select integration testing strategy (big bang, bottom up, top down, sandwich)</a:t>
            </a:r>
          </a:p>
        </p:txBody>
      </p:sp>
    </p:spTree>
    <p:extLst>
      <p:ext uri="{BB962C8B-B14F-4D97-AF65-F5344CB8AC3E}">
        <p14:creationId xmlns:p14="http://schemas.microsoft.com/office/powerpoint/2010/main" val="3178152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4CDBDB-E7D0-4EE5-B5DD-BBB4B0C0DC22}"/>
              </a:ext>
            </a:extLst>
          </p:cNvPr>
          <p:cNvSpPr txBox="1">
            <a:spLocks noChangeArrowheads="1"/>
          </p:cNvSpPr>
          <p:nvPr/>
        </p:nvSpPr>
        <p:spPr>
          <a:xfrm>
            <a:off x="382089" y="106861"/>
            <a:ext cx="8779328" cy="5080000"/>
          </a:xfrm>
          <a:prstGeom prst="rect">
            <a:avLst/>
          </a:prstGeom>
          <a:solidFill>
            <a:schemeClr val="bg1"/>
          </a:solidFill>
          <a:ln cap="flat">
            <a:solidFill>
              <a:schemeClr val="tx1"/>
            </a:solidFill>
          </a:ln>
          <a:effectLst>
            <a:outerShdw dist="107763" dir="2700000" algn="ctr" rotWithShape="0">
              <a:schemeClr val="bg2"/>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ymbol" panose="05050102010706020507" pitchFamily="18" charset="2"/>
              <a:buNone/>
              <a:defRPr/>
            </a:pPr>
            <a:r>
              <a:rPr lang="en-US" sz="2400" dirty="0"/>
              <a:t>3. </a:t>
            </a:r>
            <a:r>
              <a:rPr lang="en-US" sz="3200" dirty="0">
                <a:solidFill>
                  <a:srgbClr val="FF0000"/>
                </a:solidFill>
                <a:highlight>
                  <a:srgbClr val="FFFF00"/>
                </a:highlight>
              </a:rPr>
              <a:t>Develop</a:t>
            </a:r>
            <a:r>
              <a:rPr lang="en-US" sz="3200" u="sng" dirty="0">
                <a:solidFill>
                  <a:srgbClr val="FF0000"/>
                </a:solidFill>
                <a:highlight>
                  <a:srgbClr val="FFFF00"/>
                </a:highlight>
              </a:rPr>
              <a:t> test cases</a:t>
            </a:r>
            <a:endParaRPr lang="en-US" sz="3200" dirty="0">
              <a:solidFill>
                <a:srgbClr val="FF0000"/>
              </a:solidFill>
              <a:highlight>
                <a:srgbClr val="FFFF00"/>
              </a:highlight>
            </a:endParaRPr>
          </a:p>
          <a:p>
            <a:pPr lvl="1">
              <a:defRPr/>
            </a:pPr>
            <a:r>
              <a:rPr lang="en-US" sz="3200" dirty="0"/>
              <a:t>A test case is a set of test data or situations that will be used to </a:t>
            </a:r>
            <a:r>
              <a:rPr lang="en-US" sz="3200" b="1" dirty="0">
                <a:solidFill>
                  <a:srgbClr val="FF0000"/>
                </a:solidFill>
              </a:rPr>
              <a:t>exercise the unit</a:t>
            </a:r>
            <a:r>
              <a:rPr lang="en-US" sz="3200" dirty="0"/>
              <a:t> (code, module, system) being tested or about the </a:t>
            </a:r>
            <a:r>
              <a:rPr lang="en-US" sz="3200" b="1" dirty="0">
                <a:solidFill>
                  <a:srgbClr val="FF0000"/>
                </a:solidFill>
              </a:rPr>
              <a:t>attribute being measured</a:t>
            </a:r>
          </a:p>
          <a:p>
            <a:pPr>
              <a:buFont typeface="Symbol" panose="05050102010706020507" pitchFamily="18" charset="2"/>
              <a:buNone/>
              <a:defRPr/>
            </a:pPr>
            <a:r>
              <a:rPr lang="en-US" sz="3200" dirty="0"/>
              <a:t>4. </a:t>
            </a:r>
            <a:r>
              <a:rPr lang="en-US" sz="3200" dirty="0">
                <a:highlight>
                  <a:srgbClr val="FFFF00"/>
                </a:highlight>
              </a:rPr>
              <a:t>Create the </a:t>
            </a:r>
            <a:r>
              <a:rPr lang="en-US" sz="3200" b="1" i="1" u="sng" dirty="0">
                <a:solidFill>
                  <a:srgbClr val="FC0128"/>
                </a:solidFill>
                <a:highlight>
                  <a:srgbClr val="FFFF00"/>
                </a:highlight>
              </a:rPr>
              <a:t>test oracle</a:t>
            </a:r>
          </a:p>
          <a:p>
            <a:pPr lvl="1">
              <a:defRPr/>
            </a:pPr>
            <a:r>
              <a:rPr lang="en-US" sz="3200" dirty="0"/>
              <a:t>An oracle contains of the </a:t>
            </a:r>
            <a:r>
              <a:rPr lang="en-US" sz="3200" dirty="0">
                <a:solidFill>
                  <a:srgbClr val="44BC4A"/>
                </a:solidFill>
              </a:rPr>
              <a:t>predicted results</a:t>
            </a:r>
            <a:r>
              <a:rPr lang="en-US" sz="3200" dirty="0"/>
              <a:t> for a set of test cases </a:t>
            </a:r>
          </a:p>
          <a:p>
            <a:pPr lvl="1">
              <a:defRPr/>
            </a:pPr>
            <a:r>
              <a:rPr lang="en-US" sz="3200" dirty="0"/>
              <a:t>The test oracle has to be written down before the actual testing takes place</a:t>
            </a:r>
          </a:p>
        </p:txBody>
      </p:sp>
    </p:spTree>
    <p:extLst>
      <p:ext uri="{BB962C8B-B14F-4D97-AF65-F5344CB8AC3E}">
        <p14:creationId xmlns:p14="http://schemas.microsoft.com/office/powerpoint/2010/main" val="1112419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97584-13C8-45AE-801E-16ECB76519FB}"/>
              </a:ext>
            </a:extLst>
          </p:cNvPr>
          <p:cNvSpPr/>
          <p:nvPr/>
        </p:nvSpPr>
        <p:spPr>
          <a:xfrm>
            <a:off x="174171" y="521065"/>
            <a:ext cx="7768045" cy="4446602"/>
          </a:xfrm>
          <a:prstGeom prst="rect">
            <a:avLst/>
          </a:prstGeom>
        </p:spPr>
        <p:txBody>
          <a:bodyPr wrap="square">
            <a:spAutoFit/>
          </a:bodyPr>
          <a:lstStyle/>
          <a:p>
            <a:pPr algn="just">
              <a:lnSpc>
                <a:spcPct val="150000"/>
              </a:lnSpc>
            </a:pPr>
            <a:r>
              <a:rPr lang="en-US" sz="3200" dirty="0">
                <a:solidFill>
                  <a:srgbClr val="222222"/>
                </a:solidFill>
                <a:latin typeface="Source Sans Pro" panose="020B0503030403020204" pitchFamily="34" charset="0"/>
              </a:rPr>
              <a:t>The test case includes specific variables or conditions, using which a tester  can </a:t>
            </a:r>
            <a:r>
              <a:rPr lang="en-US" sz="3200" dirty="0">
                <a:solidFill>
                  <a:srgbClr val="FF0000"/>
                </a:solidFill>
                <a:highlight>
                  <a:srgbClr val="FFFF00"/>
                </a:highlight>
                <a:latin typeface="Source Sans Pro" panose="020B0503030403020204" pitchFamily="34" charset="0"/>
              </a:rPr>
              <a:t>compare expected and actual results</a:t>
            </a:r>
            <a:r>
              <a:rPr lang="en-US" sz="3200" dirty="0">
                <a:solidFill>
                  <a:srgbClr val="222222"/>
                </a:solidFill>
                <a:latin typeface="Source Sans Pro" panose="020B0503030403020204" pitchFamily="34" charset="0"/>
              </a:rPr>
              <a:t> to determine whether a software product is functioning as per the requirements of the customer.</a:t>
            </a:r>
          </a:p>
        </p:txBody>
      </p:sp>
    </p:spTree>
    <p:extLst>
      <p:ext uri="{BB962C8B-B14F-4D97-AF65-F5344CB8AC3E}">
        <p14:creationId xmlns:p14="http://schemas.microsoft.com/office/powerpoint/2010/main" val="2842443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B32C69-2914-47F5-9C13-233221EDF155}"/>
              </a:ext>
            </a:extLst>
          </p:cNvPr>
          <p:cNvGraphicFramePr>
            <a:graphicFrameLocks noGrp="1"/>
          </p:cNvGraphicFramePr>
          <p:nvPr>
            <p:extLst>
              <p:ext uri="{D42A27DB-BD31-4B8C-83A1-F6EECF244321}">
                <p14:modId xmlns:p14="http://schemas.microsoft.com/office/powerpoint/2010/main" val="380050370"/>
              </p:ext>
            </p:extLst>
          </p:nvPr>
        </p:nvGraphicFramePr>
        <p:xfrm>
          <a:off x="298269" y="1349829"/>
          <a:ext cx="6085113" cy="5227596"/>
        </p:xfrm>
        <a:graphic>
          <a:graphicData uri="http://schemas.openxmlformats.org/drawingml/2006/table">
            <a:tbl>
              <a:tblPr/>
              <a:tblGrid>
                <a:gridCol w="6085113">
                  <a:extLst>
                    <a:ext uri="{9D8B030D-6E8A-4147-A177-3AD203B41FA5}">
                      <a16:colId xmlns:a16="http://schemas.microsoft.com/office/drawing/2014/main" val="3700823716"/>
                    </a:ext>
                  </a:extLst>
                </a:gridCol>
              </a:tblGrid>
              <a:tr h="286213">
                <a:tc>
                  <a:txBody>
                    <a:bodyPr/>
                    <a:lstStyle/>
                    <a:p>
                      <a:pPr algn="l" fontAlgn="t"/>
                      <a:r>
                        <a:rPr lang="en-IN" sz="2400" b="1" dirty="0">
                          <a:effectLst/>
                        </a:rPr>
                        <a:t> 1. Definition</a:t>
                      </a:r>
                      <a:endParaRPr lang="en-IN" sz="2400" dirty="0">
                        <a:effectLst/>
                      </a:endParaRPr>
                    </a:p>
                  </a:txBody>
                  <a:tcPr marL="12649" marR="12649" marT="6325" marB="6325">
                    <a:lnL w="12700" cap="flat" cmpd="sng" algn="ctr">
                      <a:solidFill>
                        <a:srgbClr val="2861F6"/>
                      </a:solidFill>
                      <a:prstDash val="solid"/>
                      <a:round/>
                      <a:headEnd type="none" w="med" len="med"/>
                      <a:tailEnd type="none" w="med" len="med"/>
                    </a:lnL>
                    <a:lnR w="12700" cap="flat" cmpd="sng" algn="ctr">
                      <a:solidFill>
                        <a:srgbClr val="D865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5229773"/>
                  </a:ext>
                </a:extLst>
              </a:tr>
              <a:tr h="377241">
                <a:tc>
                  <a:txBody>
                    <a:bodyPr/>
                    <a:lstStyle/>
                    <a:p>
                      <a:pPr algn="l" fontAlgn="t"/>
                      <a:r>
                        <a:rPr lang="en-IN" sz="2400" b="1" dirty="0">
                          <a:effectLst/>
                        </a:rPr>
                        <a:t>2.  Alternative name</a:t>
                      </a:r>
                      <a:endParaRPr lang="en-IN" sz="2400" dirty="0">
                        <a:effectLst/>
                      </a:endParaRPr>
                    </a:p>
                  </a:txBody>
                  <a:tcPr marL="12649" marR="12649" marT="6325" marB="6325">
                    <a:lnL w="12700" cap="flat" cmpd="sng" algn="ctr">
                      <a:solidFill>
                        <a:srgbClr val="D865F6"/>
                      </a:solidFill>
                      <a:prstDash val="solid"/>
                      <a:round/>
                      <a:headEnd type="none" w="med" len="med"/>
                      <a:tailEnd type="none" w="med" len="med"/>
                    </a:lnL>
                    <a:lnR w="12700" cap="flat" cmpd="sng" algn="ctr">
                      <a:solidFill>
                        <a:srgbClr val="8866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2808049"/>
                  </a:ext>
                </a:extLst>
              </a:tr>
              <a:tr h="741872">
                <a:tc>
                  <a:txBody>
                    <a:bodyPr/>
                    <a:lstStyle/>
                    <a:p>
                      <a:pPr algn="l" fontAlgn="t"/>
                      <a:r>
                        <a:rPr lang="en-IN" sz="2400" b="1" dirty="0">
                          <a:solidFill>
                            <a:srgbClr val="FF0000"/>
                          </a:solidFill>
                          <a:effectLst/>
                        </a:rPr>
                        <a:t>3.  Base of Testing</a:t>
                      </a:r>
                      <a:endParaRPr lang="en-IN" sz="2400" dirty="0">
                        <a:solidFill>
                          <a:srgbClr val="FF0000"/>
                        </a:solidFill>
                        <a:effectLst/>
                      </a:endParaRPr>
                    </a:p>
                  </a:txBody>
                  <a:tcPr marL="12649" marR="12649" marT="6325" marB="6325">
                    <a:lnL w="12700" cap="flat" cmpd="sng" algn="ctr">
                      <a:solidFill>
                        <a:srgbClr val="2866F6"/>
                      </a:solidFill>
                      <a:prstDash val="solid"/>
                      <a:round/>
                      <a:headEnd type="none" w="med" len="med"/>
                      <a:tailEnd type="none" w="med" len="med"/>
                    </a:lnL>
                    <a:lnR w="12700" cap="flat" cmpd="sng" algn="ctr">
                      <a:solidFill>
                        <a:srgbClr val="2866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45051225"/>
                  </a:ext>
                </a:extLst>
              </a:tr>
              <a:tr h="377241">
                <a:tc>
                  <a:txBody>
                    <a:bodyPr/>
                    <a:lstStyle/>
                    <a:p>
                      <a:pPr algn="l" fontAlgn="t"/>
                      <a:r>
                        <a:rPr lang="en-IN" sz="2400" b="1" dirty="0">
                          <a:solidFill>
                            <a:srgbClr val="FF0000"/>
                          </a:solidFill>
                          <a:effectLst/>
                        </a:rPr>
                        <a:t>4.  Usage</a:t>
                      </a:r>
                      <a:endParaRPr lang="en-IN" sz="2400" dirty="0">
                        <a:solidFill>
                          <a:srgbClr val="FF0000"/>
                        </a:solidFill>
                        <a:effectLst/>
                      </a:endParaRPr>
                    </a:p>
                  </a:txBody>
                  <a:tcPr marL="12649" marR="12649" marT="6325" marB="6325">
                    <a:lnL w="12700" cap="flat" cmpd="sng" algn="ctr">
                      <a:solidFill>
                        <a:srgbClr val="2866F6"/>
                      </a:solidFill>
                      <a:prstDash val="solid"/>
                      <a:round/>
                      <a:headEnd type="none" w="med" len="med"/>
                      <a:tailEnd type="none" w="med" len="med"/>
                    </a:lnL>
                    <a:lnR w="12700" cap="flat" cmpd="sng" algn="ctr">
                      <a:solidFill>
                        <a:srgbClr val="D86B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72723257"/>
                  </a:ext>
                </a:extLst>
              </a:tr>
              <a:tr h="741872">
                <a:tc>
                  <a:txBody>
                    <a:bodyPr/>
                    <a:lstStyle/>
                    <a:p>
                      <a:pPr algn="l" fontAlgn="t"/>
                      <a:r>
                        <a:rPr lang="en-IN" sz="2400" b="1" dirty="0">
                          <a:effectLst/>
                        </a:rPr>
                        <a:t>5.  Programming knowledge</a:t>
                      </a:r>
                      <a:endParaRPr lang="en-IN" sz="2400" dirty="0">
                        <a:effectLst/>
                      </a:endParaRPr>
                    </a:p>
                  </a:txBody>
                  <a:tcPr marL="12649" marR="12649" marT="6325" marB="6325">
                    <a:lnL w="12700" cap="flat" cmpd="sng" algn="ctr">
                      <a:solidFill>
                        <a:srgbClr val="D86BF6"/>
                      </a:solidFill>
                      <a:prstDash val="solid"/>
                      <a:round/>
                      <a:headEnd type="none" w="med" len="med"/>
                      <a:tailEnd type="none" w="med" len="med"/>
                    </a:lnL>
                    <a:lnR w="12700" cap="flat" cmpd="sng" algn="ctr">
                      <a:solidFill>
                        <a:srgbClr val="1895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20591699"/>
                  </a:ext>
                </a:extLst>
              </a:tr>
              <a:tr h="741872">
                <a:tc>
                  <a:txBody>
                    <a:bodyPr/>
                    <a:lstStyle/>
                    <a:p>
                      <a:pPr marL="457200" indent="-457200" algn="l" fontAlgn="t">
                        <a:buAutoNum type="arabicPeriod" startAt="6"/>
                      </a:pPr>
                      <a:r>
                        <a:rPr lang="en-IN" sz="2400" b="1" dirty="0">
                          <a:solidFill>
                            <a:srgbClr val="FF0000"/>
                          </a:solidFill>
                          <a:effectLst/>
                        </a:rPr>
                        <a:t>Implementation </a:t>
                      </a:r>
                    </a:p>
                    <a:p>
                      <a:pPr marL="457200" indent="-457200" algn="l" fontAlgn="t">
                        <a:buAutoNum type="arabicPeriod" startAt="6"/>
                      </a:pPr>
                      <a:r>
                        <a:rPr lang="en-IN" sz="2400" b="1" dirty="0">
                          <a:solidFill>
                            <a:srgbClr val="FF0000"/>
                          </a:solidFill>
                          <a:effectLst/>
                        </a:rPr>
                        <a:t>knowledge</a:t>
                      </a:r>
                      <a:endParaRPr lang="en-IN" sz="2400" dirty="0">
                        <a:solidFill>
                          <a:srgbClr val="FF0000"/>
                        </a:solidFill>
                        <a:effectLst/>
                      </a:endParaRPr>
                    </a:p>
                  </a:txBody>
                  <a:tcPr marL="12649" marR="12649" marT="6325" marB="6325">
                    <a:lnL w="12700" cap="flat" cmpd="sng" algn="ctr">
                      <a:solidFill>
                        <a:srgbClr val="1895F6"/>
                      </a:solidFill>
                      <a:prstDash val="solid"/>
                      <a:round/>
                      <a:headEnd type="none" w="med" len="med"/>
                      <a:tailEnd type="none" w="med" len="med"/>
                    </a:lnL>
                    <a:lnR w="12700" cap="flat" cmpd="sng" algn="ctr">
                      <a:solidFill>
                        <a:srgbClr val="C898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88696329"/>
                  </a:ext>
                </a:extLst>
              </a:tr>
              <a:tr h="377241">
                <a:tc>
                  <a:txBody>
                    <a:bodyPr/>
                    <a:lstStyle/>
                    <a:p>
                      <a:pPr marL="457200" indent="-457200" algn="l" fontAlgn="t">
                        <a:buAutoNum type="arabicPeriod" startAt="8"/>
                      </a:pPr>
                      <a:r>
                        <a:rPr lang="en-IN" sz="2400" b="1" dirty="0">
                          <a:solidFill>
                            <a:srgbClr val="FF0000"/>
                          </a:solidFill>
                          <a:effectLst/>
                        </a:rPr>
                        <a:t>Automation</a:t>
                      </a:r>
                    </a:p>
                    <a:p>
                      <a:pPr marL="0" indent="0" algn="l" fontAlgn="t">
                        <a:buNone/>
                      </a:pPr>
                      <a:endParaRPr lang="en-IN" sz="2400" dirty="0">
                        <a:solidFill>
                          <a:srgbClr val="FF0000"/>
                        </a:solidFill>
                        <a:effectLst/>
                      </a:endParaRPr>
                    </a:p>
                  </a:txBody>
                  <a:tcPr marL="12649" marR="12649" marT="6325" marB="6325">
                    <a:lnL w="12700" cap="flat" cmpd="sng" algn="ctr">
                      <a:solidFill>
                        <a:srgbClr val="C898F6"/>
                      </a:solidFill>
                      <a:prstDash val="solid"/>
                      <a:round/>
                      <a:headEnd type="none" w="med" len="med"/>
                      <a:tailEnd type="none" w="med" len="med"/>
                    </a:lnL>
                    <a:lnR w="12700" cap="flat" cmpd="sng" algn="ctr">
                      <a:solidFill>
                        <a:srgbClr val="38A7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82805985"/>
                  </a:ext>
                </a:extLst>
              </a:tr>
              <a:tr h="377241">
                <a:tc>
                  <a:txBody>
                    <a:bodyPr/>
                    <a:lstStyle/>
                    <a:p>
                      <a:pPr algn="l" fontAlgn="t"/>
                      <a:r>
                        <a:rPr lang="en-IN" sz="2400" b="1" dirty="0">
                          <a:effectLst/>
                        </a:rPr>
                        <a:t>9.  Objective</a:t>
                      </a:r>
                      <a:endParaRPr lang="en-IN" sz="2400" dirty="0">
                        <a:effectLst/>
                      </a:endParaRPr>
                    </a:p>
                  </a:txBody>
                  <a:tcPr marL="12649" marR="12649" marT="6325" marB="6325">
                    <a:lnL w="12700" cap="flat" cmpd="sng" algn="ctr">
                      <a:solidFill>
                        <a:srgbClr val="38A7F6"/>
                      </a:solidFill>
                      <a:prstDash val="solid"/>
                      <a:round/>
                      <a:headEnd type="none" w="med" len="med"/>
                      <a:tailEnd type="none" w="med" len="med"/>
                    </a:lnL>
                    <a:lnR w="12700" cap="flat" cmpd="sng" algn="ctr">
                      <a:solidFill>
                        <a:srgbClr val="78B0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52983373"/>
                  </a:ext>
                </a:extLst>
              </a:tr>
              <a:tr h="741872">
                <a:tc>
                  <a:txBody>
                    <a:bodyPr/>
                    <a:lstStyle/>
                    <a:p>
                      <a:pPr algn="l" fontAlgn="t"/>
                      <a:r>
                        <a:rPr lang="en-IN" sz="2400" b="1" dirty="0">
                          <a:effectLst/>
                        </a:rPr>
                        <a:t>10. Basis for test cases</a:t>
                      </a:r>
                      <a:endParaRPr lang="en-IN" sz="2400" dirty="0">
                        <a:effectLst/>
                      </a:endParaRPr>
                    </a:p>
                  </a:txBody>
                  <a:tcPr marL="12649" marR="12649" marT="6325" marB="6325">
                    <a:lnL w="12700" cap="flat" cmpd="sng" algn="ctr">
                      <a:solidFill>
                        <a:srgbClr val="78B0F6"/>
                      </a:solidFill>
                      <a:prstDash val="solid"/>
                      <a:round/>
                      <a:headEnd type="none" w="med" len="med"/>
                      <a:tailEnd type="none" w="med" len="med"/>
                    </a:lnL>
                    <a:lnR w="12700" cap="flat" cmpd="sng" algn="ctr">
                      <a:solidFill>
                        <a:srgbClr val="B8B0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41435220"/>
                  </a:ext>
                </a:extLst>
              </a:tr>
            </a:tbl>
          </a:graphicData>
        </a:graphic>
      </p:graphicFrame>
      <p:sp>
        <p:nvSpPr>
          <p:cNvPr id="3" name="TextBox 2">
            <a:extLst>
              <a:ext uri="{FF2B5EF4-FFF2-40B4-BE49-F238E27FC236}">
                <a16:creationId xmlns:a16="http://schemas.microsoft.com/office/drawing/2014/main" id="{491CC369-B156-41DA-A31F-0BED365846E0}"/>
              </a:ext>
            </a:extLst>
          </p:cNvPr>
          <p:cNvSpPr txBox="1"/>
          <p:nvPr/>
        </p:nvSpPr>
        <p:spPr>
          <a:xfrm>
            <a:off x="139337" y="272611"/>
            <a:ext cx="8719054" cy="1077218"/>
          </a:xfrm>
          <a:prstGeom prst="rect">
            <a:avLst/>
          </a:prstGeom>
          <a:noFill/>
        </p:spPr>
        <p:txBody>
          <a:bodyPr wrap="none" rtlCol="0">
            <a:spAutoFit/>
          </a:bodyPr>
          <a:lstStyle/>
          <a:p>
            <a:r>
              <a:rPr lang="en-US" sz="3200" b="1" dirty="0">
                <a:solidFill>
                  <a:srgbClr val="FF0000"/>
                </a:solidFill>
                <a:highlight>
                  <a:srgbClr val="FFFF00"/>
                </a:highlight>
                <a:latin typeface="Ink Free" panose="03080402000500000000" pitchFamily="66" charset="0"/>
              </a:rPr>
              <a:t>Que  03: Compare and contrast White box with </a:t>
            </a:r>
          </a:p>
          <a:p>
            <a:r>
              <a:rPr lang="en-US" sz="3200" b="1" dirty="0">
                <a:solidFill>
                  <a:srgbClr val="FF0000"/>
                </a:solidFill>
                <a:highlight>
                  <a:srgbClr val="FFFF00"/>
                </a:highlight>
                <a:latin typeface="Ink Free" panose="03080402000500000000" pitchFamily="66" charset="0"/>
              </a:rPr>
              <a:t>Black box testing techniques?</a:t>
            </a:r>
            <a:endParaRPr lang="en-IN" sz="3200" b="1" dirty="0">
              <a:solidFill>
                <a:srgbClr val="FF0000"/>
              </a:solidFill>
              <a:highlight>
                <a:srgbClr val="FFFF00"/>
              </a:highlight>
              <a:latin typeface="Ink Free" panose="03080402000500000000" pitchFamily="66" charset="0"/>
            </a:endParaRPr>
          </a:p>
        </p:txBody>
      </p:sp>
    </p:spTree>
    <p:extLst>
      <p:ext uri="{BB962C8B-B14F-4D97-AF65-F5344CB8AC3E}">
        <p14:creationId xmlns:p14="http://schemas.microsoft.com/office/powerpoint/2010/main" val="75873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E650DD-2174-4B7B-B988-DE19D40D73EC}"/>
              </a:ext>
            </a:extLst>
          </p:cNvPr>
          <p:cNvGraphicFramePr>
            <a:graphicFrameLocks noGrp="1"/>
          </p:cNvGraphicFramePr>
          <p:nvPr>
            <p:extLst>
              <p:ext uri="{D42A27DB-BD31-4B8C-83A1-F6EECF244321}">
                <p14:modId xmlns:p14="http://schemas.microsoft.com/office/powerpoint/2010/main" val="2772693084"/>
              </p:ext>
            </p:extLst>
          </p:nvPr>
        </p:nvGraphicFramePr>
        <p:xfrm>
          <a:off x="472440" y="346920"/>
          <a:ext cx="8088085" cy="5101714"/>
        </p:xfrm>
        <a:graphic>
          <a:graphicData uri="http://schemas.openxmlformats.org/drawingml/2006/table">
            <a:tbl>
              <a:tblPr/>
              <a:tblGrid>
                <a:gridCol w="8088085">
                  <a:extLst>
                    <a:ext uri="{9D8B030D-6E8A-4147-A177-3AD203B41FA5}">
                      <a16:colId xmlns:a16="http://schemas.microsoft.com/office/drawing/2014/main" val="1214337438"/>
                    </a:ext>
                  </a:extLst>
                </a:gridCol>
              </a:tblGrid>
              <a:tr h="377241">
                <a:tc>
                  <a:txBody>
                    <a:bodyPr/>
                    <a:lstStyle/>
                    <a:p>
                      <a:pPr algn="l" fontAlgn="t"/>
                      <a:r>
                        <a:rPr lang="en-IN" sz="2800" b="1" dirty="0">
                          <a:solidFill>
                            <a:srgbClr val="FF0000"/>
                          </a:solidFill>
                          <a:effectLst/>
                        </a:rPr>
                        <a:t>11. Tested by</a:t>
                      </a:r>
                      <a:endParaRPr lang="en-IN" sz="2800" dirty="0">
                        <a:solidFill>
                          <a:srgbClr val="FF0000"/>
                        </a:solidFill>
                        <a:effectLst/>
                      </a:endParaRPr>
                    </a:p>
                  </a:txBody>
                  <a:tcPr marL="12649" marR="12649" marT="6325" marB="6325">
                    <a:lnL w="12700" cap="flat" cmpd="sng" algn="ctr">
                      <a:solidFill>
                        <a:srgbClr val="D8B0F6"/>
                      </a:solidFill>
                      <a:prstDash val="solid"/>
                      <a:round/>
                      <a:headEnd type="none" w="med" len="med"/>
                      <a:tailEnd type="none" w="med" len="med"/>
                    </a:lnL>
                    <a:lnR w="12700" cap="flat" cmpd="sng" algn="ctr">
                      <a:solidFill>
                        <a:srgbClr val="38B4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13367"/>
                  </a:ext>
                </a:extLst>
              </a:tr>
              <a:tr h="377241">
                <a:tc>
                  <a:txBody>
                    <a:bodyPr/>
                    <a:lstStyle/>
                    <a:p>
                      <a:pPr algn="l" fontAlgn="t"/>
                      <a:r>
                        <a:rPr lang="en-IN" sz="2800" b="1" dirty="0">
                          <a:solidFill>
                            <a:srgbClr val="FF0000"/>
                          </a:solidFill>
                          <a:effectLst/>
                        </a:rPr>
                        <a:t>12. Granularity</a:t>
                      </a:r>
                      <a:endParaRPr lang="en-IN" sz="2800" dirty="0">
                        <a:solidFill>
                          <a:srgbClr val="FF0000"/>
                        </a:solidFill>
                        <a:effectLst/>
                      </a:endParaRPr>
                    </a:p>
                  </a:txBody>
                  <a:tcPr marL="12649" marR="12649" marT="6325" marB="6325">
                    <a:lnL w="12700" cap="flat" cmpd="sng" algn="ctr">
                      <a:solidFill>
                        <a:srgbClr val="F8B4F6"/>
                      </a:solidFill>
                      <a:prstDash val="solid"/>
                      <a:round/>
                      <a:headEnd type="none" w="med" len="med"/>
                      <a:tailEnd type="none" w="med" len="med"/>
                    </a:lnL>
                    <a:lnR w="12700" cap="flat" cmpd="sng" algn="ctr">
                      <a:solidFill>
                        <a:srgbClr val="08B5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31290312"/>
                  </a:ext>
                </a:extLst>
              </a:tr>
              <a:tr h="741872">
                <a:tc>
                  <a:txBody>
                    <a:bodyPr/>
                    <a:lstStyle/>
                    <a:p>
                      <a:pPr algn="l" fontAlgn="t"/>
                      <a:r>
                        <a:rPr lang="en-IN" sz="2800" b="1" dirty="0">
                          <a:solidFill>
                            <a:srgbClr val="FF0000"/>
                          </a:solidFill>
                          <a:effectLst/>
                        </a:rPr>
                        <a:t>13. Testing method</a:t>
                      </a:r>
                      <a:endParaRPr lang="en-IN" sz="2800" dirty="0">
                        <a:solidFill>
                          <a:srgbClr val="FF0000"/>
                        </a:solidFill>
                        <a:effectLst/>
                      </a:endParaRPr>
                    </a:p>
                  </a:txBody>
                  <a:tcPr marL="12649" marR="12649" marT="6325" marB="6325">
                    <a:lnL w="12700" cap="flat" cmpd="sng" algn="ctr">
                      <a:solidFill>
                        <a:srgbClr val="38B4F6"/>
                      </a:solidFill>
                      <a:prstDash val="solid"/>
                      <a:round/>
                      <a:headEnd type="none" w="med" len="med"/>
                      <a:tailEnd type="none" w="med" len="med"/>
                    </a:lnL>
                    <a:lnR w="12700" cap="flat" cmpd="sng" algn="ctr">
                      <a:solidFill>
                        <a:srgbClr val="38B4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1324139"/>
                  </a:ext>
                </a:extLst>
              </a:tr>
              <a:tr h="377241">
                <a:tc>
                  <a:txBody>
                    <a:bodyPr/>
                    <a:lstStyle/>
                    <a:p>
                      <a:pPr algn="l" fontAlgn="t"/>
                      <a:r>
                        <a:rPr lang="en-IN" sz="2800" b="1" dirty="0">
                          <a:effectLst/>
                        </a:rPr>
                        <a:t>14. Time</a:t>
                      </a:r>
                      <a:endParaRPr lang="en-IN" sz="2800" dirty="0">
                        <a:effectLst/>
                      </a:endParaRPr>
                    </a:p>
                  </a:txBody>
                  <a:tcPr marL="12649" marR="12649" marT="6325" marB="6325">
                    <a:lnL w="12700" cap="flat" cmpd="sng" algn="ctr">
                      <a:solidFill>
                        <a:srgbClr val="A8B4F6"/>
                      </a:solidFill>
                      <a:prstDash val="solid"/>
                      <a:round/>
                      <a:headEnd type="none" w="med" len="med"/>
                      <a:tailEnd type="none" w="med" len="med"/>
                    </a:lnL>
                    <a:lnR w="12700" cap="flat" cmpd="sng" algn="ctr">
                      <a:solidFill>
                        <a:srgbClr val="98B5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82568227"/>
                  </a:ext>
                </a:extLst>
              </a:tr>
              <a:tr h="377241">
                <a:tc>
                  <a:txBody>
                    <a:bodyPr/>
                    <a:lstStyle/>
                    <a:p>
                      <a:pPr algn="l" fontAlgn="t"/>
                      <a:r>
                        <a:rPr lang="en-IN" sz="2800" b="1" dirty="0">
                          <a:effectLst/>
                        </a:rPr>
                        <a:t>15. Algorithm test</a:t>
                      </a:r>
                      <a:endParaRPr lang="en-IN" sz="2800" dirty="0">
                        <a:effectLst/>
                      </a:endParaRPr>
                    </a:p>
                  </a:txBody>
                  <a:tcPr marL="12649" marR="12649" marT="6325" marB="6325">
                    <a:lnL w="12700" cap="flat" cmpd="sng" algn="ctr">
                      <a:solidFill>
                        <a:srgbClr val="F8B5F6"/>
                      </a:solidFill>
                      <a:prstDash val="solid"/>
                      <a:round/>
                      <a:headEnd type="none" w="med" len="med"/>
                      <a:tailEnd type="none" w="med" len="med"/>
                    </a:lnL>
                    <a:lnR w="12700" cap="flat" cmpd="sng" algn="ctr">
                      <a:solidFill>
                        <a:srgbClr val="A8B9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462858"/>
                  </a:ext>
                </a:extLst>
              </a:tr>
              <a:tr h="377241">
                <a:tc>
                  <a:txBody>
                    <a:bodyPr/>
                    <a:lstStyle/>
                    <a:p>
                      <a:pPr algn="l" fontAlgn="t"/>
                      <a:r>
                        <a:rPr lang="en-IN" sz="2800" b="1" dirty="0">
                          <a:effectLst/>
                        </a:rPr>
                        <a:t>16. Code Access</a:t>
                      </a:r>
                      <a:endParaRPr lang="en-IN" sz="2800" dirty="0">
                        <a:effectLst/>
                      </a:endParaRPr>
                    </a:p>
                  </a:txBody>
                  <a:tcPr marL="12649" marR="12649" marT="6325" marB="6325">
                    <a:lnL w="12700" cap="flat" cmpd="sng" algn="ctr">
                      <a:solidFill>
                        <a:srgbClr val="28B9F6"/>
                      </a:solidFill>
                      <a:prstDash val="solid"/>
                      <a:round/>
                      <a:headEnd type="none" w="med" len="med"/>
                      <a:tailEnd type="none" w="med" len="med"/>
                    </a:lnL>
                    <a:lnR w="12700" cap="flat" cmpd="sng" algn="ctr">
                      <a:solidFill>
                        <a:srgbClr val="98B9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8852265"/>
                  </a:ext>
                </a:extLst>
              </a:tr>
              <a:tr h="377241">
                <a:tc>
                  <a:txBody>
                    <a:bodyPr/>
                    <a:lstStyle/>
                    <a:p>
                      <a:pPr algn="l" fontAlgn="t"/>
                      <a:r>
                        <a:rPr lang="en-IN" sz="2800" b="1" dirty="0">
                          <a:solidFill>
                            <a:srgbClr val="FF0000"/>
                          </a:solidFill>
                          <a:effectLst/>
                        </a:rPr>
                        <a:t>17. Benefit</a:t>
                      </a:r>
                      <a:endParaRPr lang="en-IN" sz="2800" dirty="0">
                        <a:solidFill>
                          <a:srgbClr val="FF0000"/>
                        </a:solidFill>
                        <a:effectLst/>
                      </a:endParaRPr>
                    </a:p>
                  </a:txBody>
                  <a:tcPr marL="12649" marR="12649" marT="6325" marB="6325">
                    <a:lnL w="12700" cap="flat" cmpd="sng" algn="ctr">
                      <a:solidFill>
                        <a:srgbClr val="88B9F6"/>
                      </a:solidFill>
                      <a:prstDash val="solid"/>
                      <a:round/>
                      <a:headEnd type="none" w="med" len="med"/>
                      <a:tailEnd type="none" w="med" len="med"/>
                    </a:lnL>
                    <a:lnR w="12700" cap="flat" cmpd="sng" algn="ctr">
                      <a:solidFill>
                        <a:srgbClr val="18BA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23350006"/>
                  </a:ext>
                </a:extLst>
              </a:tr>
              <a:tr h="377241">
                <a:tc>
                  <a:txBody>
                    <a:bodyPr/>
                    <a:lstStyle/>
                    <a:p>
                      <a:pPr algn="l" fontAlgn="t"/>
                      <a:r>
                        <a:rPr lang="en-IN" sz="2800" b="1" dirty="0">
                          <a:solidFill>
                            <a:srgbClr val="FF0000"/>
                          </a:solidFill>
                          <a:effectLst/>
                        </a:rPr>
                        <a:t>18. Skill level</a:t>
                      </a:r>
                      <a:endParaRPr lang="en-IN" sz="2800" dirty="0">
                        <a:solidFill>
                          <a:srgbClr val="FF0000"/>
                        </a:solidFill>
                        <a:effectLst/>
                      </a:endParaRPr>
                    </a:p>
                  </a:txBody>
                  <a:tcPr marL="12649" marR="12649" marT="6325" marB="6325">
                    <a:lnL w="12700" cap="flat" cmpd="sng" algn="ctr">
                      <a:solidFill>
                        <a:srgbClr val="28B9F6"/>
                      </a:solidFill>
                      <a:prstDash val="solid"/>
                      <a:round/>
                      <a:headEnd type="none" w="med" len="med"/>
                      <a:tailEnd type="none" w="med" len="med"/>
                    </a:lnL>
                    <a:lnR w="12700" cap="flat" cmpd="sng" algn="ctr">
                      <a:solidFill>
                        <a:srgbClr val="F8B9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82511123"/>
                  </a:ext>
                </a:extLst>
              </a:tr>
              <a:tr h="844882">
                <a:tc>
                  <a:txBody>
                    <a:bodyPr/>
                    <a:lstStyle/>
                    <a:p>
                      <a:pPr algn="l" fontAlgn="t"/>
                      <a:r>
                        <a:rPr lang="en-IN" sz="2800" b="1" dirty="0">
                          <a:solidFill>
                            <a:srgbClr val="FF0000"/>
                          </a:solidFill>
                          <a:effectLst/>
                        </a:rPr>
                        <a:t>19. Techniques</a:t>
                      </a:r>
                      <a:endParaRPr lang="en-IN" sz="2800" dirty="0">
                        <a:solidFill>
                          <a:srgbClr val="FF0000"/>
                        </a:solidFill>
                        <a:effectLst/>
                      </a:endParaRPr>
                    </a:p>
                  </a:txBody>
                  <a:tcPr marL="12649" marR="12649" marT="6325" marB="6325">
                    <a:lnL w="12700" cap="flat" cmpd="sng" algn="ctr">
                      <a:solidFill>
                        <a:srgbClr val="88B9F6"/>
                      </a:solidFill>
                      <a:prstDash val="solid"/>
                      <a:round/>
                      <a:headEnd type="none" w="med" len="med"/>
                      <a:tailEnd type="none" w="med" len="med"/>
                    </a:lnL>
                    <a:lnR w="12700" cap="flat" cmpd="sng" algn="ctr">
                      <a:solidFill>
                        <a:srgbClr val="28B9F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9234910"/>
                  </a:ext>
                </a:extLst>
              </a:tr>
              <a:tr h="377241">
                <a:tc>
                  <a:txBody>
                    <a:bodyPr/>
                    <a:lstStyle/>
                    <a:p>
                      <a:pPr algn="l" fontAlgn="t"/>
                      <a:r>
                        <a:rPr lang="en-IN" sz="2800" b="1" dirty="0">
                          <a:effectLst/>
                        </a:rPr>
                        <a:t>20. Drawbacks</a:t>
                      </a:r>
                      <a:endParaRPr lang="en-IN" sz="2800" dirty="0">
                        <a:effectLst/>
                      </a:endParaRPr>
                    </a:p>
                  </a:txBody>
                  <a:tcPr marL="12649" marR="12649" marT="6325" marB="6325">
                    <a:lnL w="12700" cap="flat" cmpd="sng" algn="ctr">
                      <a:solidFill>
                        <a:srgbClr val="A8B9F6"/>
                      </a:solidFill>
                      <a:prstDash val="solid"/>
                      <a:round/>
                      <a:headEnd type="none" w="med" len="med"/>
                      <a:tailEnd type="none" w="med" len="med"/>
                    </a:lnL>
                    <a:lnR w="12700" cap="flat" cmpd="sng" algn="ctr">
                      <a:solidFill>
                        <a:srgbClr val="58BEF6"/>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28B9F6"/>
                      </a:solidFill>
                      <a:prstDash val="solid"/>
                      <a:round/>
                      <a:headEnd type="none" w="med" len="med"/>
                      <a:tailEnd type="none" w="med" len="med"/>
                    </a:lnB>
                    <a:solidFill>
                      <a:srgbClr val="F9F9F9"/>
                    </a:solidFill>
                  </a:tcPr>
                </a:tc>
                <a:extLst>
                  <a:ext uri="{0D108BD9-81ED-4DB2-BD59-A6C34878D82A}">
                    <a16:rowId xmlns:a16="http://schemas.microsoft.com/office/drawing/2014/main" val="50162748"/>
                  </a:ext>
                </a:extLst>
              </a:tr>
            </a:tbl>
          </a:graphicData>
        </a:graphic>
      </p:graphicFrame>
    </p:spTree>
    <p:extLst>
      <p:ext uri="{BB962C8B-B14F-4D97-AF65-F5344CB8AC3E}">
        <p14:creationId xmlns:p14="http://schemas.microsoft.com/office/powerpoint/2010/main" val="1868738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FC558B-BAD7-42A9-B23E-F329CFCDAF68}"/>
              </a:ext>
            </a:extLst>
          </p:cNvPr>
          <p:cNvSpPr/>
          <p:nvPr/>
        </p:nvSpPr>
        <p:spPr>
          <a:xfrm>
            <a:off x="566057" y="188132"/>
            <a:ext cx="6209212" cy="6986528"/>
          </a:xfrm>
          <a:prstGeom prst="rect">
            <a:avLst/>
          </a:prstGeom>
        </p:spPr>
        <p:txBody>
          <a:bodyPr wrap="square">
            <a:spAutoFit/>
          </a:bodyPr>
          <a:lstStyle/>
          <a:p>
            <a:r>
              <a:rPr lang="en-IN" sz="3200" dirty="0">
                <a:solidFill>
                  <a:srgbClr val="FF0000"/>
                </a:solidFill>
                <a:highlight>
                  <a:srgbClr val="FFFF00"/>
                </a:highlight>
              </a:rPr>
              <a:t>UNIT NO :                                       01</a:t>
            </a:r>
          </a:p>
          <a:p>
            <a:r>
              <a:rPr lang="en-IN" sz="3200" dirty="0">
                <a:solidFill>
                  <a:srgbClr val="FF0000"/>
                </a:solidFill>
                <a:highlight>
                  <a:srgbClr val="FFFF00"/>
                </a:highlight>
              </a:rPr>
              <a:t>Software Testing and Introduction to quality :</a:t>
            </a:r>
            <a:r>
              <a:rPr lang="en-IN" sz="3200" dirty="0"/>
              <a:t> </a:t>
            </a:r>
          </a:p>
          <a:p>
            <a:pPr>
              <a:lnSpc>
                <a:spcPct val="200000"/>
              </a:lnSpc>
            </a:pPr>
            <a:r>
              <a:rPr lang="en-IN" sz="3200" dirty="0"/>
              <a:t>Introduction, Nature of errors,</a:t>
            </a:r>
          </a:p>
          <a:p>
            <a:pPr>
              <a:lnSpc>
                <a:spcPct val="200000"/>
              </a:lnSpc>
            </a:pPr>
            <a:r>
              <a:rPr lang="en-IN" sz="3200" dirty="0"/>
              <a:t>an example for Testing, </a:t>
            </a:r>
          </a:p>
          <a:p>
            <a:pPr>
              <a:lnSpc>
                <a:spcPct val="200000"/>
              </a:lnSpc>
            </a:pPr>
            <a:r>
              <a:rPr lang="en-IN" sz="3200" dirty="0"/>
              <a:t>Definition of Quality , QA, QC, QM and SQA , Software Development Life Cycle, Software Quality Factors</a:t>
            </a:r>
          </a:p>
          <a:p>
            <a:endParaRPr lang="en-IN" sz="3200" dirty="0"/>
          </a:p>
        </p:txBody>
      </p:sp>
    </p:spTree>
    <p:extLst>
      <p:ext uri="{BB962C8B-B14F-4D97-AF65-F5344CB8AC3E}">
        <p14:creationId xmlns:p14="http://schemas.microsoft.com/office/powerpoint/2010/main" val="86976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3A025-19F0-4189-B831-36AE88C663E9}"/>
              </a:ext>
            </a:extLst>
          </p:cNvPr>
          <p:cNvSpPr/>
          <p:nvPr/>
        </p:nvSpPr>
        <p:spPr>
          <a:xfrm>
            <a:off x="600890" y="0"/>
            <a:ext cx="7811589" cy="6664004"/>
          </a:xfrm>
          <a:prstGeom prst="rect">
            <a:avLst/>
          </a:prstGeom>
        </p:spPr>
        <p:txBody>
          <a:bodyPr wrap="square">
            <a:spAutoFit/>
          </a:bodyPr>
          <a:lstStyle/>
          <a:p>
            <a:pPr>
              <a:lnSpc>
                <a:spcPct val="150000"/>
              </a:lnSpc>
            </a:pPr>
            <a:r>
              <a:rPr lang="en-US" sz="3200" dirty="0">
                <a:solidFill>
                  <a:srgbClr val="3A3A3A"/>
                </a:solidFill>
                <a:latin typeface="Work Sans"/>
              </a:rPr>
              <a:t>This is an </a:t>
            </a:r>
            <a:r>
              <a:rPr lang="en-US" sz="3200" dirty="0">
                <a:solidFill>
                  <a:srgbClr val="FF0000"/>
                </a:solidFill>
                <a:highlight>
                  <a:srgbClr val="FFFF00"/>
                </a:highlight>
                <a:latin typeface="Work Sans"/>
              </a:rPr>
              <a:t>HTTP server written in Node.js</a:t>
            </a:r>
            <a:r>
              <a:rPr lang="en-US" sz="3200" dirty="0">
                <a:solidFill>
                  <a:srgbClr val="3A3A3A"/>
                </a:solidFill>
                <a:latin typeface="Work Sans"/>
              </a:rPr>
              <a:t> programming language that handles WebDriver sessions. </a:t>
            </a:r>
          </a:p>
          <a:p>
            <a:pPr>
              <a:lnSpc>
                <a:spcPct val="150000"/>
              </a:lnSpc>
            </a:pPr>
            <a:endParaRPr lang="en-US" sz="3200" dirty="0">
              <a:solidFill>
                <a:srgbClr val="3A3A3A"/>
              </a:solidFill>
              <a:latin typeface="Work Sans"/>
            </a:endParaRPr>
          </a:p>
          <a:p>
            <a:pPr>
              <a:lnSpc>
                <a:spcPct val="150000"/>
              </a:lnSpc>
            </a:pPr>
            <a:r>
              <a:rPr lang="en-US" sz="3200" dirty="0">
                <a:solidFill>
                  <a:srgbClr val="3A3A3A"/>
                </a:solidFill>
                <a:latin typeface="Work Sans"/>
              </a:rPr>
              <a:t>The Appium server receives HTTP requests from the client libraries in </a:t>
            </a:r>
            <a:r>
              <a:rPr lang="en-US" sz="3200" dirty="0">
                <a:solidFill>
                  <a:srgbClr val="FF0000"/>
                </a:solidFill>
                <a:highlight>
                  <a:srgbClr val="FFFF00"/>
                </a:highlight>
                <a:latin typeface="Work Sans"/>
              </a:rPr>
              <a:t>JSON format.</a:t>
            </a:r>
            <a:r>
              <a:rPr lang="en-US" sz="3200" dirty="0">
                <a:solidFill>
                  <a:srgbClr val="3A3A3A"/>
                </a:solidFill>
                <a:latin typeface="Work Sans"/>
              </a:rPr>
              <a:t> </a:t>
            </a:r>
          </a:p>
          <a:p>
            <a:pPr>
              <a:lnSpc>
                <a:spcPct val="150000"/>
              </a:lnSpc>
            </a:pPr>
            <a:r>
              <a:rPr lang="en-US" sz="3200" dirty="0">
                <a:solidFill>
                  <a:srgbClr val="3A3A3A"/>
                </a:solidFill>
                <a:latin typeface="Work Sans"/>
              </a:rPr>
              <a:t>The requests are then handled in different ways, depending on the platform on which it is running on. </a:t>
            </a:r>
          </a:p>
        </p:txBody>
      </p:sp>
    </p:spTree>
    <p:extLst>
      <p:ext uri="{BB962C8B-B14F-4D97-AF65-F5344CB8AC3E}">
        <p14:creationId xmlns:p14="http://schemas.microsoft.com/office/powerpoint/2010/main" val="1001125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2DB8C-22D8-4BD8-BCED-BC18F8B369AD}"/>
              </a:ext>
            </a:extLst>
          </p:cNvPr>
          <p:cNvSpPr/>
          <p:nvPr/>
        </p:nvSpPr>
        <p:spPr>
          <a:xfrm>
            <a:off x="165463" y="132529"/>
            <a:ext cx="6096000" cy="5016758"/>
          </a:xfrm>
          <a:prstGeom prst="rect">
            <a:avLst/>
          </a:prstGeom>
        </p:spPr>
        <p:txBody>
          <a:bodyPr>
            <a:spAutoFit/>
          </a:bodyPr>
          <a:lstStyle/>
          <a:p>
            <a:r>
              <a:rPr lang="en-IN" sz="3200" dirty="0">
                <a:solidFill>
                  <a:srgbClr val="FF0000"/>
                </a:solidFill>
                <a:highlight>
                  <a:srgbClr val="FFFF00"/>
                </a:highlight>
              </a:rPr>
              <a:t>Verification and Validation :</a:t>
            </a:r>
            <a:r>
              <a:rPr lang="en-IN" sz="3200" dirty="0"/>
              <a:t> </a:t>
            </a:r>
          </a:p>
          <a:p>
            <a:pPr>
              <a:lnSpc>
                <a:spcPct val="200000"/>
              </a:lnSpc>
            </a:pPr>
            <a:r>
              <a:rPr lang="en-IN" sz="3200" dirty="0"/>
              <a:t>Definition of V &amp;V , Different types of V &amp; V Mechanisms, Concepts of Software Reviews, Inspection and Walkthrough</a:t>
            </a:r>
          </a:p>
          <a:p>
            <a:endParaRPr lang="en-IN" sz="3200" dirty="0"/>
          </a:p>
        </p:txBody>
      </p:sp>
    </p:spTree>
    <p:extLst>
      <p:ext uri="{BB962C8B-B14F-4D97-AF65-F5344CB8AC3E}">
        <p14:creationId xmlns:p14="http://schemas.microsoft.com/office/powerpoint/2010/main" val="1826882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CE74A-E0B4-4AA2-A2B9-63F058E88463}"/>
              </a:ext>
            </a:extLst>
          </p:cNvPr>
          <p:cNvSpPr/>
          <p:nvPr/>
        </p:nvSpPr>
        <p:spPr>
          <a:xfrm>
            <a:off x="104503" y="224135"/>
            <a:ext cx="6096000" cy="4878900"/>
          </a:xfrm>
          <a:prstGeom prst="rect">
            <a:avLst/>
          </a:prstGeom>
        </p:spPr>
        <p:txBody>
          <a:bodyPr>
            <a:spAutoFit/>
          </a:bodyPr>
          <a:lstStyle/>
          <a:p>
            <a:pPr>
              <a:lnSpc>
                <a:spcPct val="200000"/>
              </a:lnSpc>
            </a:pPr>
            <a:r>
              <a:rPr lang="en-IN" sz="3200" dirty="0">
                <a:solidFill>
                  <a:srgbClr val="FF0000"/>
                </a:solidFill>
                <a:highlight>
                  <a:srgbClr val="FFFF00"/>
                </a:highlight>
              </a:rPr>
              <a:t>Software Testing Techniques : </a:t>
            </a:r>
            <a:r>
              <a:rPr lang="en-IN" sz="3200" dirty="0"/>
              <a:t>Testing Fundamentals, Test Case Design, White Box Testing and its types, Black Box Testing and its types</a:t>
            </a:r>
          </a:p>
        </p:txBody>
      </p:sp>
    </p:spTree>
    <p:extLst>
      <p:ext uri="{BB962C8B-B14F-4D97-AF65-F5344CB8AC3E}">
        <p14:creationId xmlns:p14="http://schemas.microsoft.com/office/powerpoint/2010/main" val="1354859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31E0E8-15ED-446C-8513-D812323817D7}"/>
              </a:ext>
            </a:extLst>
          </p:cNvPr>
          <p:cNvSpPr/>
          <p:nvPr/>
        </p:nvSpPr>
        <p:spPr>
          <a:xfrm>
            <a:off x="130629" y="0"/>
            <a:ext cx="6096000" cy="6494085"/>
          </a:xfrm>
          <a:prstGeom prst="rect">
            <a:avLst/>
          </a:prstGeom>
        </p:spPr>
        <p:txBody>
          <a:bodyPr>
            <a:spAutoFit/>
          </a:bodyPr>
          <a:lstStyle/>
          <a:p>
            <a:r>
              <a:rPr lang="en-IN" sz="4400" dirty="0">
                <a:highlight>
                  <a:srgbClr val="00FFFF"/>
                </a:highlight>
              </a:rPr>
              <a:t>UNIT No :                02</a:t>
            </a:r>
          </a:p>
          <a:p>
            <a:r>
              <a:rPr lang="en-IN" sz="3600" dirty="0">
                <a:solidFill>
                  <a:srgbClr val="FF0000"/>
                </a:solidFill>
                <a:highlight>
                  <a:srgbClr val="FFFF00"/>
                </a:highlight>
              </a:rPr>
              <a:t>Software Testing Strategies :</a:t>
            </a:r>
            <a:r>
              <a:rPr lang="en-IN" sz="2400" dirty="0"/>
              <a:t> </a:t>
            </a:r>
          </a:p>
          <a:p>
            <a:r>
              <a:rPr lang="en-IN" sz="2400" dirty="0"/>
              <a:t>Strategic Approach to Software Testing, Unit</a:t>
            </a:r>
          </a:p>
          <a:p>
            <a:r>
              <a:rPr lang="en-IN" sz="2400" dirty="0"/>
              <a:t>Testing, Integration Testing, Validation Testing, System Testing</a:t>
            </a:r>
          </a:p>
          <a:p>
            <a:r>
              <a:rPr lang="en-IN" sz="3600" dirty="0">
                <a:solidFill>
                  <a:srgbClr val="FF0000"/>
                </a:solidFill>
                <a:highlight>
                  <a:srgbClr val="FFFF00"/>
                </a:highlight>
              </a:rPr>
              <a:t>Software Metrics :</a:t>
            </a:r>
            <a:r>
              <a:rPr lang="en-IN" sz="2400" dirty="0"/>
              <a:t> </a:t>
            </a:r>
          </a:p>
          <a:p>
            <a:r>
              <a:rPr lang="en-IN" sz="2400" dirty="0"/>
              <a:t>Concept and Developing Metrics, Different types of Metrics,</a:t>
            </a:r>
          </a:p>
          <a:p>
            <a:r>
              <a:rPr lang="en-IN" sz="2400" dirty="0"/>
              <a:t>Complexity metrics</a:t>
            </a:r>
          </a:p>
          <a:p>
            <a:r>
              <a:rPr lang="en-IN" sz="3600" dirty="0">
                <a:solidFill>
                  <a:srgbClr val="FF0000"/>
                </a:solidFill>
                <a:highlight>
                  <a:srgbClr val="FFFF00"/>
                </a:highlight>
              </a:rPr>
              <a:t>Defect Management:</a:t>
            </a:r>
            <a:r>
              <a:rPr lang="en-IN" sz="2400" dirty="0"/>
              <a:t> </a:t>
            </a:r>
          </a:p>
          <a:p>
            <a:r>
              <a:rPr lang="en-IN" sz="2400" dirty="0"/>
              <a:t>Definition of Defects, Defect Management Process,</a:t>
            </a:r>
          </a:p>
          <a:p>
            <a:r>
              <a:rPr lang="en-IN" sz="2400" dirty="0"/>
              <a:t>Defect Reporting, Metrics Related to Defects, Using Defects for Process</a:t>
            </a:r>
          </a:p>
          <a:p>
            <a:r>
              <a:rPr lang="en-IN" sz="2400" dirty="0"/>
              <a:t>Improvement.</a:t>
            </a:r>
          </a:p>
        </p:txBody>
      </p:sp>
    </p:spTree>
    <p:extLst>
      <p:ext uri="{BB962C8B-B14F-4D97-AF65-F5344CB8AC3E}">
        <p14:creationId xmlns:p14="http://schemas.microsoft.com/office/powerpoint/2010/main" val="39041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2D90B-2210-4FB2-89E4-11C13A2A826D}"/>
              </a:ext>
            </a:extLst>
          </p:cNvPr>
          <p:cNvSpPr/>
          <p:nvPr/>
        </p:nvSpPr>
        <p:spPr>
          <a:xfrm>
            <a:off x="1114697" y="521901"/>
            <a:ext cx="6879772" cy="4878900"/>
          </a:xfrm>
          <a:prstGeom prst="rect">
            <a:avLst/>
          </a:prstGeom>
        </p:spPr>
        <p:txBody>
          <a:bodyPr wrap="square">
            <a:spAutoFit/>
          </a:bodyPr>
          <a:lstStyle/>
          <a:p>
            <a:pPr>
              <a:lnSpc>
                <a:spcPct val="200000"/>
              </a:lnSpc>
            </a:pPr>
            <a:r>
              <a:rPr lang="en-US" sz="3200" dirty="0">
                <a:solidFill>
                  <a:srgbClr val="3A3A3A"/>
                </a:solidFill>
                <a:latin typeface="Work Sans"/>
              </a:rPr>
              <a:t>It follows the Client-Server Architecture.</a:t>
            </a:r>
          </a:p>
          <a:p>
            <a:pPr>
              <a:lnSpc>
                <a:spcPct val="200000"/>
              </a:lnSpc>
            </a:pPr>
            <a:r>
              <a:rPr lang="en-US" sz="3200" dirty="0">
                <a:solidFill>
                  <a:srgbClr val="3A3A3A"/>
                </a:solidFill>
                <a:latin typeface="Work Sans"/>
              </a:rPr>
              <a:t> </a:t>
            </a:r>
            <a:r>
              <a:rPr lang="en-US" sz="3200" b="1" dirty="0">
                <a:solidFill>
                  <a:srgbClr val="3A3A3A"/>
                </a:solidFill>
                <a:latin typeface="Work Sans"/>
              </a:rPr>
              <a:t>There are 3 components included in it:</a:t>
            </a:r>
            <a:endParaRPr lang="en-US" sz="3200" dirty="0">
              <a:solidFill>
                <a:srgbClr val="3A3A3A"/>
              </a:solidFill>
              <a:latin typeface="Work Sans"/>
            </a:endParaRPr>
          </a:p>
          <a:p>
            <a:pPr>
              <a:lnSpc>
                <a:spcPct val="200000"/>
              </a:lnSpc>
              <a:buFont typeface="+mj-lt"/>
              <a:buAutoNum type="arabicPeriod"/>
            </a:pPr>
            <a:r>
              <a:rPr lang="en-US" sz="3200" dirty="0">
                <a:solidFill>
                  <a:srgbClr val="3A3A3A"/>
                </a:solidFill>
                <a:latin typeface="Work Sans"/>
              </a:rPr>
              <a:t>Appium Client</a:t>
            </a:r>
          </a:p>
          <a:p>
            <a:pPr>
              <a:lnSpc>
                <a:spcPct val="200000"/>
              </a:lnSpc>
              <a:buFont typeface="+mj-lt"/>
              <a:buAutoNum type="arabicPeriod"/>
            </a:pPr>
            <a:r>
              <a:rPr lang="en-US" sz="3200" dirty="0">
                <a:solidFill>
                  <a:srgbClr val="3A3A3A"/>
                </a:solidFill>
                <a:latin typeface="Work Sans"/>
              </a:rPr>
              <a:t>Appium Server</a:t>
            </a:r>
          </a:p>
          <a:p>
            <a:pPr>
              <a:lnSpc>
                <a:spcPct val="200000"/>
              </a:lnSpc>
              <a:buFont typeface="+mj-lt"/>
              <a:buAutoNum type="arabicPeriod"/>
            </a:pPr>
            <a:r>
              <a:rPr lang="en-US" sz="3200" dirty="0">
                <a:solidFill>
                  <a:srgbClr val="3A3A3A"/>
                </a:solidFill>
                <a:latin typeface="Work Sans"/>
              </a:rPr>
              <a:t>End device</a:t>
            </a:r>
          </a:p>
        </p:txBody>
      </p:sp>
      <p:pic>
        <p:nvPicPr>
          <p:cNvPr id="3" name="Picture 2" descr="Settings">
            <a:extLst>
              <a:ext uri="{FF2B5EF4-FFF2-40B4-BE49-F238E27FC236}">
                <a16:creationId xmlns:a16="http://schemas.microsoft.com/office/drawing/2014/main" id="{03434E89-7D2F-4F85-BD38-76B3F7040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0" y="2629989"/>
            <a:ext cx="5127036" cy="434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95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orkflow">
            <a:extLst>
              <a:ext uri="{FF2B5EF4-FFF2-40B4-BE49-F238E27FC236}">
                <a16:creationId xmlns:a16="http://schemas.microsoft.com/office/drawing/2014/main" id="{9BEDB402-4BAE-4808-97B5-8D6B3CBBC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55" y="635727"/>
            <a:ext cx="8106184" cy="599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2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054EC7-32DB-4BD3-AA34-20D8B852216F}"/>
              </a:ext>
            </a:extLst>
          </p:cNvPr>
          <p:cNvSpPr/>
          <p:nvPr/>
        </p:nvSpPr>
        <p:spPr>
          <a:xfrm>
            <a:off x="627016" y="268516"/>
            <a:ext cx="8116389" cy="4448013"/>
          </a:xfrm>
          <a:prstGeom prst="rect">
            <a:avLst/>
          </a:prstGeom>
        </p:spPr>
        <p:txBody>
          <a:bodyPr wrap="square">
            <a:spAutoFit/>
          </a:bodyPr>
          <a:lstStyle/>
          <a:p>
            <a:pPr>
              <a:lnSpc>
                <a:spcPct val="150000"/>
              </a:lnSpc>
            </a:pPr>
            <a:r>
              <a:rPr lang="en-US" sz="3200" dirty="0">
                <a:solidFill>
                  <a:srgbClr val="3A3A3A"/>
                </a:solidFill>
                <a:latin typeface="Work Sans"/>
              </a:rPr>
              <a:t>The Appium Client which holds the configuration details and the automation script for the test cases </a:t>
            </a:r>
            <a:r>
              <a:rPr lang="en-US" sz="3200" dirty="0">
                <a:solidFill>
                  <a:srgbClr val="3A3A3A"/>
                </a:solidFill>
                <a:highlight>
                  <a:srgbClr val="FFFF00"/>
                </a:highlight>
                <a:latin typeface="Work Sans"/>
              </a:rPr>
              <a:t>sends the commands to the server </a:t>
            </a:r>
            <a:r>
              <a:rPr lang="en-US" sz="3200" dirty="0">
                <a:solidFill>
                  <a:srgbClr val="3A3A3A"/>
                </a:solidFill>
                <a:latin typeface="Work Sans"/>
              </a:rPr>
              <a:t>in JSON format. </a:t>
            </a:r>
          </a:p>
          <a:p>
            <a:pPr>
              <a:lnSpc>
                <a:spcPct val="150000"/>
              </a:lnSpc>
            </a:pPr>
            <a:r>
              <a:rPr lang="en-US" sz="3200" dirty="0">
                <a:solidFill>
                  <a:srgbClr val="3A3A3A"/>
                </a:solidFill>
                <a:latin typeface="Work Sans"/>
              </a:rPr>
              <a:t>The automation script is converted into JSON format by </a:t>
            </a:r>
            <a:r>
              <a:rPr lang="en-US" sz="3200" dirty="0">
                <a:solidFill>
                  <a:srgbClr val="3A3A3A"/>
                </a:solidFill>
                <a:highlight>
                  <a:srgbClr val="FFFF00"/>
                </a:highlight>
                <a:latin typeface="Work Sans"/>
              </a:rPr>
              <a:t>in-built jar files in the client.</a:t>
            </a:r>
            <a:endParaRPr lang="en-IN" sz="3200" dirty="0">
              <a:highlight>
                <a:srgbClr val="FFFF00"/>
              </a:highlight>
            </a:endParaRPr>
          </a:p>
        </p:txBody>
      </p:sp>
      <p:sp>
        <p:nvSpPr>
          <p:cNvPr id="3" name="Rectangle: Rounded Corners 2">
            <a:extLst>
              <a:ext uri="{FF2B5EF4-FFF2-40B4-BE49-F238E27FC236}">
                <a16:creationId xmlns:a16="http://schemas.microsoft.com/office/drawing/2014/main" id="{1AFD4DAF-517B-4778-8396-13CDEBBB27B7}"/>
              </a:ext>
            </a:extLst>
          </p:cNvPr>
          <p:cNvSpPr/>
          <p:nvPr/>
        </p:nvSpPr>
        <p:spPr>
          <a:xfrm>
            <a:off x="801189" y="5033554"/>
            <a:ext cx="2987040" cy="18244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t>Client   contains Jar files</a:t>
            </a:r>
            <a:endParaRPr lang="en-IN" sz="3600" b="1" dirty="0"/>
          </a:p>
        </p:txBody>
      </p:sp>
      <p:sp>
        <p:nvSpPr>
          <p:cNvPr id="4" name="Rectangle: Rounded Corners 3">
            <a:extLst>
              <a:ext uri="{FF2B5EF4-FFF2-40B4-BE49-F238E27FC236}">
                <a16:creationId xmlns:a16="http://schemas.microsoft.com/office/drawing/2014/main" id="{89621F8F-6232-440E-8CDF-C33E20A3D9EB}"/>
              </a:ext>
            </a:extLst>
          </p:cNvPr>
          <p:cNvSpPr/>
          <p:nvPr/>
        </p:nvSpPr>
        <p:spPr>
          <a:xfrm>
            <a:off x="6096000" y="5033553"/>
            <a:ext cx="2987040" cy="182444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b="1" dirty="0"/>
              <a:t>Automation Script in JSON</a:t>
            </a:r>
            <a:endParaRPr lang="en-IN" sz="3600" b="1" dirty="0"/>
          </a:p>
        </p:txBody>
      </p:sp>
      <p:sp>
        <p:nvSpPr>
          <p:cNvPr id="8" name="Arrow: Striped Right 7">
            <a:extLst>
              <a:ext uri="{FF2B5EF4-FFF2-40B4-BE49-F238E27FC236}">
                <a16:creationId xmlns:a16="http://schemas.microsoft.com/office/drawing/2014/main" id="{FCECA636-F0A5-42CF-9F9D-AAE83CA56D5E}"/>
              </a:ext>
            </a:extLst>
          </p:cNvPr>
          <p:cNvSpPr/>
          <p:nvPr/>
        </p:nvSpPr>
        <p:spPr>
          <a:xfrm>
            <a:off x="3788229" y="5181600"/>
            <a:ext cx="2307771" cy="1676399"/>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FF0000"/>
                </a:solidFill>
              </a:rPr>
              <a:t>Test Cases</a:t>
            </a:r>
            <a:endParaRPr lang="en-IN" sz="3200" b="1" dirty="0">
              <a:solidFill>
                <a:srgbClr val="FF0000"/>
              </a:solidFill>
            </a:endParaRPr>
          </a:p>
        </p:txBody>
      </p:sp>
    </p:spTree>
    <p:extLst>
      <p:ext uri="{BB962C8B-B14F-4D97-AF65-F5344CB8AC3E}">
        <p14:creationId xmlns:p14="http://schemas.microsoft.com/office/powerpoint/2010/main" val="305471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8147</TotalTime>
  <Words>2821</Words>
  <Application>Microsoft Office PowerPoint</Application>
  <PresentationFormat>Widescreen</PresentationFormat>
  <Paragraphs>369</Paragraphs>
  <Slides>62</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62</vt:i4>
      </vt:variant>
    </vt:vector>
  </HeadingPairs>
  <TitlesOfParts>
    <vt:vector size="87" baseType="lpstr">
      <vt:lpstr>Arial</vt:lpstr>
      <vt:lpstr>Arimo</vt:lpstr>
      <vt:lpstr>Bahnschrift SemiBold SemiConden</vt:lpstr>
      <vt:lpstr>Bree Serif</vt:lpstr>
      <vt:lpstr>Calibri</vt:lpstr>
      <vt:lpstr>Calibri Light</vt:lpstr>
      <vt:lpstr>erdana</vt:lpstr>
      <vt:lpstr>Georgia</vt:lpstr>
      <vt:lpstr>GothamBook</vt:lpstr>
      <vt:lpstr>inherit</vt:lpstr>
      <vt:lpstr>Ink Free</vt:lpstr>
      <vt:lpstr>Lato</vt:lpstr>
      <vt:lpstr>Mangal</vt:lpstr>
      <vt:lpstr>Montserrat</vt:lpstr>
      <vt:lpstr>museo-sans</vt:lpstr>
      <vt:lpstr>Roboto</vt:lpstr>
      <vt:lpstr>Roboto Condensed</vt:lpstr>
      <vt:lpstr>Source Code Pro</vt:lpstr>
      <vt:lpstr>Source Sans Pro</vt:lpstr>
      <vt:lpstr>Symbol</vt:lpstr>
      <vt:lpstr>verdana</vt:lpstr>
      <vt:lpstr>verdana</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Trivedi</dc:creator>
  <cp:lastModifiedBy>Ashish Trivedi</cp:lastModifiedBy>
  <cp:revision>267</cp:revision>
  <dcterms:created xsi:type="dcterms:W3CDTF">2020-06-14T14:23:45Z</dcterms:created>
  <dcterms:modified xsi:type="dcterms:W3CDTF">2020-08-04T02:20:55Z</dcterms:modified>
</cp:coreProperties>
</file>