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4" r:id="rId19"/>
    <p:sldId id="275"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7/3/2020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7/3/2020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7/3/2020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696200" cy="3600986"/>
          </a:xfrm>
          <a:prstGeom prst="rect">
            <a:avLst/>
          </a:prstGeom>
          <a:noFill/>
        </p:spPr>
        <p:txBody>
          <a:bodyPr wrap="square" rtlCol="0">
            <a:spAutoFit/>
          </a:bodyPr>
          <a:lstStyle/>
          <a:p>
            <a:pPr algn="ctr"/>
            <a:r>
              <a:rPr lang="en-US" sz="2800" b="1" dirty="0" smtClean="0">
                <a:solidFill>
                  <a:srgbClr val="FF0000"/>
                </a:solidFill>
              </a:rPr>
              <a:t>Web Service</a:t>
            </a:r>
          </a:p>
          <a:p>
            <a:pPr algn="ctr"/>
            <a:endParaRPr lang="en-US" sz="2800" b="1" dirty="0">
              <a:solidFill>
                <a:srgbClr val="FF0000"/>
              </a:solidFill>
            </a:endParaRPr>
          </a:p>
          <a:p>
            <a:pPr algn="ctr"/>
            <a:endParaRPr lang="en-US" sz="2800" b="1" dirty="0" smtClean="0">
              <a:solidFill>
                <a:srgbClr val="FF0000"/>
              </a:solidFill>
            </a:endParaRPr>
          </a:p>
          <a:p>
            <a:pPr algn="ctr"/>
            <a:r>
              <a:rPr lang="en-US" sz="2800" b="1" dirty="0" smtClean="0">
                <a:solidFill>
                  <a:srgbClr val="FF0000"/>
                </a:solidFill>
              </a:rPr>
              <a:t>TYBSC (Computer Science)</a:t>
            </a:r>
          </a:p>
          <a:p>
            <a:pPr algn="ctr"/>
            <a:endParaRPr lang="en-US" sz="2800" b="1" dirty="0">
              <a:solidFill>
                <a:srgbClr val="FF0000"/>
              </a:solidFill>
            </a:endParaRPr>
          </a:p>
          <a:p>
            <a:pPr algn="ctr"/>
            <a:endParaRPr lang="en-US" sz="2800" b="1" dirty="0" smtClean="0">
              <a:solidFill>
                <a:srgbClr val="FF0000"/>
              </a:solidFill>
            </a:endParaRPr>
          </a:p>
          <a:p>
            <a:pPr algn="ctr"/>
            <a:endParaRPr lang="en-US" sz="2800" b="1" dirty="0" smtClean="0">
              <a:solidFill>
                <a:srgbClr val="FF0000"/>
              </a:solidFill>
            </a:endParaRPr>
          </a:p>
          <a:p>
            <a:pPr algn="ct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524000" y="1295400"/>
            <a:ext cx="5486400" cy="3657599"/>
            <a:chOff x="2824" y="220"/>
            <a:chExt cx="4400" cy="3219"/>
          </a:xfrm>
        </p:grpSpPr>
        <p:sp>
          <p:nvSpPr>
            <p:cNvPr id="3" name="AutoShape 9"/>
            <p:cNvSpPr>
              <a:spLocks/>
            </p:cNvSpPr>
            <p:nvPr/>
          </p:nvSpPr>
          <p:spPr bwMode="auto">
            <a:xfrm>
              <a:off x="2824" y="1945"/>
              <a:ext cx="1012" cy="2"/>
            </a:xfrm>
            <a:custGeom>
              <a:avLst/>
              <a:gdLst>
                <a:gd name="T0" fmla="+- 0 2825 2825"/>
                <a:gd name="T1" fmla="*/ T0 w 1012"/>
                <a:gd name="T2" fmla="+- 0 3055 2825"/>
                <a:gd name="T3" fmla="*/ T2 w 1012"/>
                <a:gd name="T4" fmla="+- 0 3648 2825"/>
                <a:gd name="T5" fmla="*/ T4 w 1012"/>
                <a:gd name="T6" fmla="+- 0 3836 2825"/>
                <a:gd name="T7" fmla="*/ T6 w 1012"/>
              </a:gdLst>
              <a:ahLst/>
              <a:cxnLst>
                <a:cxn ang="0">
                  <a:pos x="T1" y="0"/>
                </a:cxn>
                <a:cxn ang="0">
                  <a:pos x="T3" y="0"/>
                </a:cxn>
                <a:cxn ang="0">
                  <a:pos x="T5" y="0"/>
                </a:cxn>
                <a:cxn ang="0">
                  <a:pos x="T7" y="0"/>
                </a:cxn>
              </a:cxnLst>
              <a:rect l="0" t="0" r="r" b="b"/>
              <a:pathLst>
                <a:path w="1012">
                  <a:moveTo>
                    <a:pt x="0" y="0"/>
                  </a:moveTo>
                  <a:lnTo>
                    <a:pt x="230" y="0"/>
                  </a:lnTo>
                  <a:moveTo>
                    <a:pt x="823" y="0"/>
                  </a:moveTo>
                  <a:lnTo>
                    <a:pt x="1011" y="0"/>
                  </a:lnTo>
                </a:path>
              </a:pathLst>
            </a:custGeom>
            <a:noFill/>
            <a:ln w="6350">
              <a:solidFill>
                <a:srgbClr val="231F2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4" name="Freeform 3"/>
            <p:cNvSpPr>
              <a:spLocks/>
            </p:cNvSpPr>
            <p:nvPr/>
          </p:nvSpPr>
          <p:spPr bwMode="auto">
            <a:xfrm>
              <a:off x="3821" y="1896"/>
              <a:ext cx="87" cy="100"/>
            </a:xfrm>
            <a:custGeom>
              <a:avLst/>
              <a:gdLst>
                <a:gd name="T0" fmla="+- 0 3822 3822"/>
                <a:gd name="T1" fmla="*/ T0 w 87"/>
                <a:gd name="T2" fmla="+- 0 1896 1896"/>
                <a:gd name="T3" fmla="*/ 1896 h 100"/>
                <a:gd name="T4" fmla="+- 0 3822 3822"/>
                <a:gd name="T5" fmla="*/ T4 w 87"/>
                <a:gd name="T6" fmla="+- 0 1996 1896"/>
                <a:gd name="T7" fmla="*/ 1996 h 100"/>
                <a:gd name="T8" fmla="+- 0 3908 3822"/>
                <a:gd name="T9" fmla="*/ T8 w 87"/>
                <a:gd name="T10" fmla="+- 0 1946 1896"/>
                <a:gd name="T11" fmla="*/ 1946 h 100"/>
                <a:gd name="T12" fmla="+- 0 3822 3822"/>
                <a:gd name="T13" fmla="*/ T12 w 87"/>
                <a:gd name="T14" fmla="+- 0 1896 1896"/>
                <a:gd name="T15" fmla="*/ 1896 h 100"/>
              </a:gdLst>
              <a:ahLst/>
              <a:cxnLst>
                <a:cxn ang="0">
                  <a:pos x="T1" y="T3"/>
                </a:cxn>
                <a:cxn ang="0">
                  <a:pos x="T5" y="T7"/>
                </a:cxn>
                <a:cxn ang="0">
                  <a:pos x="T9" y="T11"/>
                </a:cxn>
                <a:cxn ang="0">
                  <a:pos x="T13" y="T15"/>
                </a:cxn>
              </a:cxnLst>
              <a:rect l="0" t="0" r="r" b="b"/>
              <a:pathLst>
                <a:path w="87" h="100">
                  <a:moveTo>
                    <a:pt x="0" y="0"/>
                  </a:moveTo>
                  <a:lnTo>
                    <a:pt x="0" y="100"/>
                  </a:lnTo>
                  <a:lnTo>
                    <a:pt x="86" y="50"/>
                  </a:lnTo>
                  <a:lnTo>
                    <a:pt x="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1882"/>
              <a:ext cx="355" cy="1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 y="220"/>
              <a:ext cx="4135" cy="32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Line 13"/>
            <p:cNvCxnSpPr/>
            <p:nvPr/>
          </p:nvCxnSpPr>
          <p:spPr bwMode="auto">
            <a:xfrm>
              <a:off x="2825" y="2240"/>
              <a:ext cx="139" cy="0"/>
            </a:xfrm>
            <a:prstGeom prst="line">
              <a:avLst/>
            </a:prstGeom>
            <a:noFill/>
            <a:ln w="6350">
              <a:solidFill>
                <a:srgbClr val="231F20"/>
              </a:solidFill>
              <a:prstDash val="dash"/>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8618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7315200" cy="2062103"/>
          </a:xfrm>
          <a:prstGeom prst="rect">
            <a:avLst/>
          </a:prstGeom>
        </p:spPr>
        <p:txBody>
          <a:bodyPr wrap="square">
            <a:spAutoFit/>
          </a:bodyPr>
          <a:lstStyle/>
          <a:p>
            <a:r>
              <a:rPr lang="en-US" sz="2000" b="1" dirty="0"/>
              <a:t>Synchronous  forms  of </a:t>
            </a:r>
            <a:r>
              <a:rPr lang="en-US" sz="2000" b="1" dirty="0" smtClean="0"/>
              <a:t>middleware</a:t>
            </a:r>
            <a:endParaRPr lang="en-US" sz="2000" b="1" dirty="0"/>
          </a:p>
          <a:p>
            <a:endParaRPr lang="en-US" b="1" dirty="0" smtClean="0"/>
          </a:p>
          <a:p>
            <a:r>
              <a:rPr lang="en-US" b="1" dirty="0" smtClean="0"/>
              <a:t>Remote </a:t>
            </a:r>
            <a:r>
              <a:rPr lang="en-US" b="1" dirty="0"/>
              <a:t>procedure calls</a:t>
            </a:r>
            <a:endParaRPr lang="en-IN" b="1" dirty="0"/>
          </a:p>
          <a:p>
            <a:pPr lvl="1"/>
            <a:r>
              <a:rPr lang="en-US" dirty="0"/>
              <a:t>RPC is a basic mechanism for </a:t>
            </a:r>
            <a:r>
              <a:rPr lang="en-US" dirty="0" err="1"/>
              <a:t>interprogram</a:t>
            </a:r>
            <a:r>
              <a:rPr lang="en-US" dirty="0"/>
              <a:t> communication. In effect, RPC is the middle- ware mechanism used to invoke a procedure that is located on a remote system, and the results are returned.</a:t>
            </a:r>
            <a:endParaRPr lang="en-IN" dirty="0"/>
          </a:p>
        </p:txBody>
      </p:sp>
    </p:spTree>
    <p:extLst>
      <p:ext uri="{BB962C8B-B14F-4D97-AF65-F5344CB8AC3E}">
        <p14:creationId xmlns:p14="http://schemas.microsoft.com/office/powerpoint/2010/main" val="403912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924800" cy="2031325"/>
          </a:xfrm>
          <a:prstGeom prst="rect">
            <a:avLst/>
          </a:prstGeom>
        </p:spPr>
        <p:txBody>
          <a:bodyPr wrap="square">
            <a:spAutoFit/>
          </a:bodyPr>
          <a:lstStyle/>
          <a:p>
            <a:pPr lvl="2"/>
            <a:r>
              <a:rPr lang="en-US" b="1" dirty="0"/>
              <a:t>Remote procedure </a:t>
            </a:r>
            <a:r>
              <a:rPr lang="en-US" b="1" dirty="0" smtClean="0"/>
              <a:t>calls</a:t>
            </a:r>
          </a:p>
          <a:p>
            <a:pPr lvl="2"/>
            <a:endParaRPr lang="en-IN" b="1" dirty="0"/>
          </a:p>
          <a:p>
            <a:pPr lvl="1"/>
            <a:r>
              <a:rPr lang="en-US" dirty="0"/>
              <a:t>RPC is a basic mechanism for </a:t>
            </a:r>
            <a:r>
              <a:rPr lang="en-US" dirty="0" smtClean="0"/>
              <a:t>inter program </a:t>
            </a:r>
            <a:r>
              <a:rPr lang="en-US" dirty="0"/>
              <a:t>communication. In effect, RPC is the middle- ware mechanism used to invoke a procedure that is located on a remote system, and the results are returned.</a:t>
            </a:r>
            <a:endParaRPr lang="en-IN" dirty="0"/>
          </a:p>
          <a:p>
            <a:r>
              <a:rPr lang="en-IN" dirty="0"/>
              <a:t> </a:t>
            </a:r>
            <a:endParaRPr lang="en-IN" sz="1050" dirty="0"/>
          </a:p>
        </p:txBody>
      </p:sp>
      <p:grpSp>
        <p:nvGrpSpPr>
          <p:cNvPr id="3" name="Group 2"/>
          <p:cNvGrpSpPr>
            <a:grpSpLocks/>
          </p:cNvGrpSpPr>
          <p:nvPr/>
        </p:nvGrpSpPr>
        <p:grpSpPr bwMode="auto">
          <a:xfrm>
            <a:off x="2452687" y="2846704"/>
            <a:ext cx="4238625" cy="2802255"/>
            <a:chOff x="0" y="0"/>
            <a:chExt cx="6675" cy="4413"/>
          </a:xfrm>
        </p:grpSpPr>
        <p:sp>
          <p:nvSpPr>
            <p:cNvPr id="4" name="Freeform 3"/>
            <p:cNvSpPr>
              <a:spLocks/>
            </p:cNvSpPr>
            <p:nvPr/>
          </p:nvSpPr>
          <p:spPr bwMode="auto">
            <a:xfrm>
              <a:off x="898" y="65"/>
              <a:ext cx="2165" cy="2988"/>
            </a:xfrm>
            <a:custGeom>
              <a:avLst/>
              <a:gdLst>
                <a:gd name="T0" fmla="+- 0 3063 899"/>
                <a:gd name="T1" fmla="*/ T0 w 2165"/>
                <a:gd name="T2" fmla="+- 0 65 65"/>
                <a:gd name="T3" fmla="*/ 65 h 2988"/>
                <a:gd name="T4" fmla="+- 0 899 899"/>
                <a:gd name="T5" fmla="*/ T4 w 2165"/>
                <a:gd name="T6" fmla="+- 0 65 65"/>
                <a:gd name="T7" fmla="*/ 65 h 2988"/>
                <a:gd name="T8" fmla="+- 0 899 899"/>
                <a:gd name="T9" fmla="*/ T8 w 2165"/>
                <a:gd name="T10" fmla="+- 0 2992 65"/>
                <a:gd name="T11" fmla="*/ 2992 h 2988"/>
                <a:gd name="T12" fmla="+- 0 899 899"/>
                <a:gd name="T13" fmla="*/ T12 w 2165"/>
                <a:gd name="T14" fmla="+- 0 3052 65"/>
                <a:gd name="T15" fmla="*/ 3052 h 2988"/>
                <a:gd name="T16" fmla="+- 0 3063 899"/>
                <a:gd name="T17" fmla="*/ T16 w 2165"/>
                <a:gd name="T18" fmla="+- 0 3052 65"/>
                <a:gd name="T19" fmla="*/ 3052 h 2988"/>
                <a:gd name="T20" fmla="+- 0 3063 899"/>
                <a:gd name="T21" fmla="*/ T20 w 2165"/>
                <a:gd name="T22" fmla="+- 0 2992 65"/>
                <a:gd name="T23" fmla="*/ 2992 h 2988"/>
                <a:gd name="T24" fmla="+- 0 3063 899"/>
                <a:gd name="T25" fmla="*/ T24 w 2165"/>
                <a:gd name="T26" fmla="+- 0 65 65"/>
                <a:gd name="T27" fmla="*/ 65 h 2988"/>
              </a:gdLst>
              <a:ahLst/>
              <a:cxnLst>
                <a:cxn ang="0">
                  <a:pos x="T1" y="T3"/>
                </a:cxn>
                <a:cxn ang="0">
                  <a:pos x="T5" y="T7"/>
                </a:cxn>
                <a:cxn ang="0">
                  <a:pos x="T9" y="T11"/>
                </a:cxn>
                <a:cxn ang="0">
                  <a:pos x="T13" y="T15"/>
                </a:cxn>
                <a:cxn ang="0">
                  <a:pos x="T17" y="T19"/>
                </a:cxn>
                <a:cxn ang="0">
                  <a:pos x="T21" y="T23"/>
                </a:cxn>
                <a:cxn ang="0">
                  <a:pos x="T25" y="T27"/>
                </a:cxn>
              </a:cxnLst>
              <a:rect l="0" t="0" r="r" b="b"/>
              <a:pathLst>
                <a:path w="2165" h="2988">
                  <a:moveTo>
                    <a:pt x="2164" y="0"/>
                  </a:moveTo>
                  <a:lnTo>
                    <a:pt x="0" y="0"/>
                  </a:lnTo>
                  <a:lnTo>
                    <a:pt x="0" y="2927"/>
                  </a:lnTo>
                  <a:lnTo>
                    <a:pt x="0" y="2987"/>
                  </a:lnTo>
                  <a:lnTo>
                    <a:pt x="2164" y="2987"/>
                  </a:lnTo>
                  <a:lnTo>
                    <a:pt x="2164" y="2927"/>
                  </a:lnTo>
                  <a:lnTo>
                    <a:pt x="2164"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838" y="5"/>
              <a:ext cx="2165" cy="2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838" y="5"/>
              <a:ext cx="2165" cy="2988"/>
            </a:xfrm>
            <a:prstGeom prst="rect">
              <a:avLst/>
            </a:prstGeom>
            <a:noFill/>
            <a:ln w="6350">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7" name="AutoShape 18"/>
            <p:cNvSpPr>
              <a:spLocks/>
            </p:cNvSpPr>
            <p:nvPr/>
          </p:nvSpPr>
          <p:spPr bwMode="auto">
            <a:xfrm>
              <a:off x="965" y="127"/>
              <a:ext cx="113" cy="117"/>
            </a:xfrm>
            <a:custGeom>
              <a:avLst/>
              <a:gdLst>
                <a:gd name="T0" fmla="+- 0 1038 966"/>
                <a:gd name="T1" fmla="*/ T0 w 113"/>
                <a:gd name="T2" fmla="+- 0 211 127"/>
                <a:gd name="T3" fmla="*/ 211 h 117"/>
                <a:gd name="T4" fmla="+- 0 1028 966"/>
                <a:gd name="T5" fmla="*/ T4 w 113"/>
                <a:gd name="T6" fmla="+- 0 208 127"/>
                <a:gd name="T7" fmla="*/ 208 h 117"/>
                <a:gd name="T8" fmla="+- 0 1026 966"/>
                <a:gd name="T9" fmla="*/ T8 w 113"/>
                <a:gd name="T10" fmla="+- 0 220 127"/>
                <a:gd name="T11" fmla="*/ 220 h 117"/>
                <a:gd name="T12" fmla="+- 0 1021 966"/>
                <a:gd name="T13" fmla="*/ T12 w 113"/>
                <a:gd name="T14" fmla="+- 0 234 127"/>
                <a:gd name="T15" fmla="*/ 234 h 117"/>
                <a:gd name="T16" fmla="+- 0 1004 966"/>
                <a:gd name="T17" fmla="*/ T16 w 113"/>
                <a:gd name="T18" fmla="+- 0 234 127"/>
                <a:gd name="T19" fmla="*/ 234 h 117"/>
                <a:gd name="T20" fmla="+- 0 988 966"/>
                <a:gd name="T21" fmla="*/ T20 w 113"/>
                <a:gd name="T22" fmla="+- 0 228 127"/>
                <a:gd name="T23" fmla="*/ 228 h 117"/>
                <a:gd name="T24" fmla="+- 0 980 966"/>
                <a:gd name="T25" fmla="*/ T24 w 113"/>
                <a:gd name="T26" fmla="+- 0 214 127"/>
                <a:gd name="T27" fmla="*/ 214 h 117"/>
                <a:gd name="T28" fmla="+- 0 977 966"/>
                <a:gd name="T29" fmla="*/ T28 w 113"/>
                <a:gd name="T30" fmla="+- 0 199 127"/>
                <a:gd name="T31" fmla="*/ 199 h 117"/>
                <a:gd name="T32" fmla="+- 0 976 966"/>
                <a:gd name="T33" fmla="*/ T32 w 113"/>
                <a:gd name="T34" fmla="+- 0 188 127"/>
                <a:gd name="T35" fmla="*/ 188 h 117"/>
                <a:gd name="T36" fmla="+- 0 977 966"/>
                <a:gd name="T37" fmla="*/ T36 w 113"/>
                <a:gd name="T38" fmla="+- 0 176 127"/>
                <a:gd name="T39" fmla="*/ 176 h 117"/>
                <a:gd name="T40" fmla="+- 0 981 966"/>
                <a:gd name="T41" fmla="*/ T40 w 113"/>
                <a:gd name="T42" fmla="+- 0 160 127"/>
                <a:gd name="T43" fmla="*/ 160 h 117"/>
                <a:gd name="T44" fmla="+- 0 989 966"/>
                <a:gd name="T45" fmla="*/ T44 w 113"/>
                <a:gd name="T46" fmla="+- 0 146 127"/>
                <a:gd name="T47" fmla="*/ 146 h 117"/>
                <a:gd name="T48" fmla="+- 0 1005 966"/>
                <a:gd name="T49" fmla="*/ T48 w 113"/>
                <a:gd name="T50" fmla="+- 0 140 127"/>
                <a:gd name="T51" fmla="*/ 140 h 117"/>
                <a:gd name="T52" fmla="+- 0 1018 966"/>
                <a:gd name="T53" fmla="*/ T52 w 113"/>
                <a:gd name="T54" fmla="+- 0 140 127"/>
                <a:gd name="T55" fmla="*/ 140 h 117"/>
                <a:gd name="T56" fmla="+- 0 1026 966"/>
                <a:gd name="T57" fmla="*/ T56 w 113"/>
                <a:gd name="T58" fmla="+- 0 150 127"/>
                <a:gd name="T59" fmla="*/ 150 h 117"/>
                <a:gd name="T60" fmla="+- 0 1027 966"/>
                <a:gd name="T61" fmla="*/ T60 w 113"/>
                <a:gd name="T62" fmla="+- 0 164 127"/>
                <a:gd name="T63" fmla="*/ 164 h 117"/>
                <a:gd name="T64" fmla="+- 0 1037 966"/>
                <a:gd name="T65" fmla="*/ T64 w 113"/>
                <a:gd name="T66" fmla="+- 0 161 127"/>
                <a:gd name="T67" fmla="*/ 161 h 117"/>
                <a:gd name="T68" fmla="+- 0 1033 966"/>
                <a:gd name="T69" fmla="*/ T68 w 113"/>
                <a:gd name="T70" fmla="+- 0 149 127"/>
                <a:gd name="T71" fmla="*/ 149 h 117"/>
                <a:gd name="T72" fmla="+- 0 1027 966"/>
                <a:gd name="T73" fmla="*/ T72 w 113"/>
                <a:gd name="T74" fmla="+- 0 139 127"/>
                <a:gd name="T75" fmla="*/ 139 h 117"/>
                <a:gd name="T76" fmla="+- 0 1018 966"/>
                <a:gd name="T77" fmla="*/ T76 w 113"/>
                <a:gd name="T78" fmla="+- 0 133 127"/>
                <a:gd name="T79" fmla="*/ 133 h 117"/>
                <a:gd name="T80" fmla="+- 0 1006 966"/>
                <a:gd name="T81" fmla="*/ T80 w 113"/>
                <a:gd name="T82" fmla="+- 0 131 127"/>
                <a:gd name="T83" fmla="*/ 131 h 117"/>
                <a:gd name="T84" fmla="+- 0 985 966"/>
                <a:gd name="T85" fmla="*/ T84 w 113"/>
                <a:gd name="T86" fmla="+- 0 131 127"/>
                <a:gd name="T87" fmla="*/ 131 h 117"/>
                <a:gd name="T88" fmla="+- 0 974 966"/>
                <a:gd name="T89" fmla="*/ T88 w 113"/>
                <a:gd name="T90" fmla="+- 0 150 127"/>
                <a:gd name="T91" fmla="*/ 150 h 117"/>
                <a:gd name="T92" fmla="+- 0 970 966"/>
                <a:gd name="T93" fmla="*/ T92 w 113"/>
                <a:gd name="T94" fmla="+- 0 160 127"/>
                <a:gd name="T95" fmla="*/ 160 h 117"/>
                <a:gd name="T96" fmla="+- 0 967 966"/>
                <a:gd name="T97" fmla="*/ T96 w 113"/>
                <a:gd name="T98" fmla="+- 0 172 127"/>
                <a:gd name="T99" fmla="*/ 172 h 117"/>
                <a:gd name="T100" fmla="+- 0 966 966"/>
                <a:gd name="T101" fmla="*/ T100 w 113"/>
                <a:gd name="T102" fmla="+- 0 182 127"/>
                <a:gd name="T103" fmla="*/ 182 h 117"/>
                <a:gd name="T104" fmla="+- 0 966 966"/>
                <a:gd name="T105" fmla="*/ T104 w 113"/>
                <a:gd name="T106" fmla="+- 0 207 127"/>
                <a:gd name="T107" fmla="*/ 207 h 117"/>
                <a:gd name="T108" fmla="+- 0 969 966"/>
                <a:gd name="T109" fmla="*/ T108 w 113"/>
                <a:gd name="T110" fmla="+- 0 219 127"/>
                <a:gd name="T111" fmla="*/ 219 h 117"/>
                <a:gd name="T112" fmla="+- 0 986 966"/>
                <a:gd name="T113" fmla="*/ T112 w 113"/>
                <a:gd name="T114" fmla="+- 0 243 127"/>
                <a:gd name="T115" fmla="*/ 243 h 117"/>
                <a:gd name="T116" fmla="+- 0 1004 966"/>
                <a:gd name="T117" fmla="*/ T116 w 113"/>
                <a:gd name="T118" fmla="+- 0 243 127"/>
                <a:gd name="T119" fmla="*/ 243 h 117"/>
                <a:gd name="T120" fmla="+- 0 1020 966"/>
                <a:gd name="T121" fmla="*/ T120 w 113"/>
                <a:gd name="T122" fmla="+- 0 240 127"/>
                <a:gd name="T123" fmla="*/ 240 h 117"/>
                <a:gd name="T124" fmla="+- 0 1030 966"/>
                <a:gd name="T125" fmla="*/ T124 w 113"/>
                <a:gd name="T126" fmla="+- 0 231 127"/>
                <a:gd name="T127" fmla="*/ 231 h 117"/>
                <a:gd name="T128" fmla="+- 0 1036 966"/>
                <a:gd name="T129" fmla="*/ T128 w 113"/>
                <a:gd name="T130" fmla="+- 0 220 127"/>
                <a:gd name="T131" fmla="*/ 220 h 117"/>
                <a:gd name="T132" fmla="+- 0 1038 966"/>
                <a:gd name="T133" fmla="*/ T132 w 113"/>
                <a:gd name="T134" fmla="+- 0 211 127"/>
                <a:gd name="T135" fmla="*/ 211 h 117"/>
                <a:gd name="T136" fmla="+- 0 1078 966"/>
                <a:gd name="T137" fmla="*/ T136 w 113"/>
                <a:gd name="T138" fmla="+- 0 127 127"/>
                <a:gd name="T139" fmla="*/ 127 h 117"/>
                <a:gd name="T140" fmla="+- 0 1068 966"/>
                <a:gd name="T141" fmla="*/ T140 w 113"/>
                <a:gd name="T142" fmla="+- 0 132 127"/>
                <a:gd name="T143" fmla="*/ 132 h 117"/>
                <a:gd name="T144" fmla="+- 0 1068 966"/>
                <a:gd name="T145" fmla="*/ T144 w 113"/>
                <a:gd name="T146" fmla="+- 0 240 127"/>
                <a:gd name="T147" fmla="*/ 240 h 117"/>
                <a:gd name="T148" fmla="+- 0 1078 966"/>
                <a:gd name="T149" fmla="*/ T148 w 113"/>
                <a:gd name="T150" fmla="+- 0 240 127"/>
                <a:gd name="T151" fmla="*/ 240 h 117"/>
                <a:gd name="T152" fmla="+- 0 1078 966"/>
                <a:gd name="T153" fmla="*/ T152 w 113"/>
                <a:gd name="T154" fmla="+- 0 127 127"/>
                <a:gd name="T155" fmla="*/ 127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13" h="117">
                  <a:moveTo>
                    <a:pt x="72" y="84"/>
                  </a:moveTo>
                  <a:lnTo>
                    <a:pt x="62" y="81"/>
                  </a:lnTo>
                  <a:lnTo>
                    <a:pt x="60" y="93"/>
                  </a:lnTo>
                  <a:lnTo>
                    <a:pt x="55" y="107"/>
                  </a:lnTo>
                  <a:lnTo>
                    <a:pt x="38" y="107"/>
                  </a:lnTo>
                  <a:lnTo>
                    <a:pt x="22" y="101"/>
                  </a:lnTo>
                  <a:lnTo>
                    <a:pt x="14" y="87"/>
                  </a:lnTo>
                  <a:lnTo>
                    <a:pt x="11" y="72"/>
                  </a:lnTo>
                  <a:lnTo>
                    <a:pt x="10" y="61"/>
                  </a:lnTo>
                  <a:lnTo>
                    <a:pt x="11" y="49"/>
                  </a:lnTo>
                  <a:lnTo>
                    <a:pt x="15" y="33"/>
                  </a:lnTo>
                  <a:lnTo>
                    <a:pt x="23" y="19"/>
                  </a:lnTo>
                  <a:lnTo>
                    <a:pt x="39" y="13"/>
                  </a:lnTo>
                  <a:lnTo>
                    <a:pt x="52" y="13"/>
                  </a:lnTo>
                  <a:lnTo>
                    <a:pt x="60" y="23"/>
                  </a:lnTo>
                  <a:lnTo>
                    <a:pt x="61" y="37"/>
                  </a:lnTo>
                  <a:lnTo>
                    <a:pt x="71" y="34"/>
                  </a:lnTo>
                  <a:lnTo>
                    <a:pt x="67" y="22"/>
                  </a:lnTo>
                  <a:lnTo>
                    <a:pt x="61" y="12"/>
                  </a:lnTo>
                  <a:lnTo>
                    <a:pt x="52" y="6"/>
                  </a:lnTo>
                  <a:lnTo>
                    <a:pt x="40" y="4"/>
                  </a:lnTo>
                  <a:lnTo>
                    <a:pt x="19" y="4"/>
                  </a:lnTo>
                  <a:lnTo>
                    <a:pt x="8" y="23"/>
                  </a:lnTo>
                  <a:lnTo>
                    <a:pt x="4" y="33"/>
                  </a:lnTo>
                  <a:lnTo>
                    <a:pt x="1" y="45"/>
                  </a:lnTo>
                  <a:lnTo>
                    <a:pt x="0" y="55"/>
                  </a:lnTo>
                  <a:lnTo>
                    <a:pt x="0" y="80"/>
                  </a:lnTo>
                  <a:lnTo>
                    <a:pt x="3" y="92"/>
                  </a:lnTo>
                  <a:lnTo>
                    <a:pt x="20" y="116"/>
                  </a:lnTo>
                  <a:lnTo>
                    <a:pt x="38" y="116"/>
                  </a:lnTo>
                  <a:lnTo>
                    <a:pt x="54" y="113"/>
                  </a:lnTo>
                  <a:lnTo>
                    <a:pt x="64" y="104"/>
                  </a:lnTo>
                  <a:lnTo>
                    <a:pt x="70" y="93"/>
                  </a:lnTo>
                  <a:lnTo>
                    <a:pt x="72" y="84"/>
                  </a:lnTo>
                  <a:close/>
                  <a:moveTo>
                    <a:pt x="112" y="0"/>
                  </a:moveTo>
                  <a:lnTo>
                    <a:pt x="102" y="5"/>
                  </a:lnTo>
                  <a:lnTo>
                    <a:pt x="102" y="113"/>
                  </a:lnTo>
                  <a:lnTo>
                    <a:pt x="112" y="113"/>
                  </a:lnTo>
                  <a:lnTo>
                    <a:pt x="112"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 y="131"/>
              <a:ext cx="230" cy="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 y="1759"/>
              <a:ext cx="290" cy="1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 y="1759"/>
              <a:ext cx="288" cy="11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2"/>
            <p:cNvSpPr>
              <a:spLocks/>
            </p:cNvSpPr>
            <p:nvPr/>
          </p:nvSpPr>
          <p:spPr bwMode="auto">
            <a:xfrm>
              <a:off x="955" y="2563"/>
              <a:ext cx="74" cy="107"/>
            </a:xfrm>
            <a:custGeom>
              <a:avLst/>
              <a:gdLst>
                <a:gd name="T0" fmla="+- 0 1007 955"/>
                <a:gd name="T1" fmla="*/ T0 w 74"/>
                <a:gd name="T2" fmla="+- 0 2563 2563"/>
                <a:gd name="T3" fmla="*/ 2563 h 107"/>
                <a:gd name="T4" fmla="+- 0 955 955"/>
                <a:gd name="T5" fmla="*/ T4 w 74"/>
                <a:gd name="T6" fmla="+- 0 2563 2563"/>
                <a:gd name="T7" fmla="*/ 2563 h 107"/>
                <a:gd name="T8" fmla="+- 0 955 955"/>
                <a:gd name="T9" fmla="*/ T8 w 74"/>
                <a:gd name="T10" fmla="+- 0 2670 2563"/>
                <a:gd name="T11" fmla="*/ 2670 h 107"/>
                <a:gd name="T12" fmla="+- 0 966 955"/>
                <a:gd name="T13" fmla="*/ T12 w 74"/>
                <a:gd name="T14" fmla="+- 0 2670 2563"/>
                <a:gd name="T15" fmla="*/ 2670 h 107"/>
                <a:gd name="T16" fmla="+- 0 966 955"/>
                <a:gd name="T17" fmla="*/ T16 w 74"/>
                <a:gd name="T18" fmla="+- 0 2623 2563"/>
                <a:gd name="T19" fmla="*/ 2623 h 107"/>
                <a:gd name="T20" fmla="+- 0 996 955"/>
                <a:gd name="T21" fmla="*/ T20 w 74"/>
                <a:gd name="T22" fmla="+- 0 2623 2563"/>
                <a:gd name="T23" fmla="*/ 2623 h 107"/>
                <a:gd name="T24" fmla="+- 0 995 955"/>
                <a:gd name="T25" fmla="*/ T24 w 74"/>
                <a:gd name="T26" fmla="+- 0 2622 2563"/>
                <a:gd name="T27" fmla="*/ 2622 h 107"/>
                <a:gd name="T28" fmla="+- 0 1010 955"/>
                <a:gd name="T29" fmla="*/ T28 w 74"/>
                <a:gd name="T30" fmla="+- 0 2619 2563"/>
                <a:gd name="T31" fmla="*/ 2619 h 107"/>
                <a:gd name="T32" fmla="+- 0 1017 955"/>
                <a:gd name="T33" fmla="*/ T32 w 74"/>
                <a:gd name="T34" fmla="+- 0 2613 2563"/>
                <a:gd name="T35" fmla="*/ 2613 h 107"/>
                <a:gd name="T36" fmla="+- 0 966 955"/>
                <a:gd name="T37" fmla="*/ T36 w 74"/>
                <a:gd name="T38" fmla="+- 0 2613 2563"/>
                <a:gd name="T39" fmla="*/ 2613 h 107"/>
                <a:gd name="T40" fmla="+- 0 966 955"/>
                <a:gd name="T41" fmla="*/ T40 w 74"/>
                <a:gd name="T42" fmla="+- 0 2573 2563"/>
                <a:gd name="T43" fmla="*/ 2573 h 107"/>
                <a:gd name="T44" fmla="+- 0 1018 955"/>
                <a:gd name="T45" fmla="*/ T44 w 74"/>
                <a:gd name="T46" fmla="+- 0 2573 2563"/>
                <a:gd name="T47" fmla="*/ 2573 h 107"/>
                <a:gd name="T48" fmla="+- 0 1016 955"/>
                <a:gd name="T49" fmla="*/ T48 w 74"/>
                <a:gd name="T50" fmla="+- 0 2572 2563"/>
                <a:gd name="T51" fmla="*/ 2572 h 107"/>
                <a:gd name="T52" fmla="+- 0 1013 955"/>
                <a:gd name="T53" fmla="*/ T52 w 74"/>
                <a:gd name="T54" fmla="+- 0 2568 2563"/>
                <a:gd name="T55" fmla="*/ 2568 h 107"/>
                <a:gd name="T56" fmla="+- 0 1007 955"/>
                <a:gd name="T57" fmla="*/ T56 w 74"/>
                <a:gd name="T58" fmla="+- 0 2563 2563"/>
                <a:gd name="T59" fmla="*/ 2563 h 107"/>
                <a:gd name="T60" fmla="+- 0 996 955"/>
                <a:gd name="T61" fmla="*/ T60 w 74"/>
                <a:gd name="T62" fmla="+- 0 2623 2563"/>
                <a:gd name="T63" fmla="*/ 2623 h 107"/>
                <a:gd name="T64" fmla="+- 0 985 955"/>
                <a:gd name="T65" fmla="*/ T64 w 74"/>
                <a:gd name="T66" fmla="+- 0 2623 2563"/>
                <a:gd name="T67" fmla="*/ 2623 h 107"/>
                <a:gd name="T68" fmla="+- 0 1015 955"/>
                <a:gd name="T69" fmla="*/ T68 w 74"/>
                <a:gd name="T70" fmla="+- 0 2670 2563"/>
                <a:gd name="T71" fmla="*/ 2670 h 107"/>
                <a:gd name="T72" fmla="+- 0 1029 955"/>
                <a:gd name="T73" fmla="*/ T72 w 74"/>
                <a:gd name="T74" fmla="+- 0 2670 2563"/>
                <a:gd name="T75" fmla="*/ 2670 h 107"/>
                <a:gd name="T76" fmla="+- 0 996 955"/>
                <a:gd name="T77" fmla="*/ T76 w 74"/>
                <a:gd name="T78" fmla="+- 0 2623 2563"/>
                <a:gd name="T79" fmla="*/ 2623 h 107"/>
                <a:gd name="T80" fmla="+- 0 1018 955"/>
                <a:gd name="T81" fmla="*/ T80 w 74"/>
                <a:gd name="T82" fmla="+- 0 2573 2563"/>
                <a:gd name="T83" fmla="*/ 2573 h 107"/>
                <a:gd name="T84" fmla="+- 0 999 955"/>
                <a:gd name="T85" fmla="*/ T84 w 74"/>
                <a:gd name="T86" fmla="+- 0 2573 2563"/>
                <a:gd name="T87" fmla="*/ 2573 h 107"/>
                <a:gd name="T88" fmla="+- 0 1013 955"/>
                <a:gd name="T89" fmla="*/ T88 w 74"/>
                <a:gd name="T90" fmla="+- 0 2574 2563"/>
                <a:gd name="T91" fmla="*/ 2574 h 107"/>
                <a:gd name="T92" fmla="+- 0 1013 955"/>
                <a:gd name="T93" fmla="*/ T92 w 74"/>
                <a:gd name="T94" fmla="+- 0 2613 2563"/>
                <a:gd name="T95" fmla="*/ 2613 h 107"/>
                <a:gd name="T96" fmla="+- 0 1017 955"/>
                <a:gd name="T97" fmla="*/ T96 w 74"/>
                <a:gd name="T98" fmla="+- 0 2613 2563"/>
                <a:gd name="T99" fmla="*/ 2613 h 107"/>
                <a:gd name="T100" fmla="+- 0 1018 955"/>
                <a:gd name="T101" fmla="*/ T100 w 74"/>
                <a:gd name="T102" fmla="+- 0 2612 2563"/>
                <a:gd name="T103" fmla="*/ 2612 h 107"/>
                <a:gd name="T104" fmla="+- 0 1023 955"/>
                <a:gd name="T105" fmla="*/ T104 w 74"/>
                <a:gd name="T106" fmla="+- 0 2602 2563"/>
                <a:gd name="T107" fmla="*/ 2602 h 107"/>
                <a:gd name="T108" fmla="+- 0 1024 955"/>
                <a:gd name="T109" fmla="*/ T108 w 74"/>
                <a:gd name="T110" fmla="+- 0 2592 2563"/>
                <a:gd name="T111" fmla="*/ 2592 h 107"/>
                <a:gd name="T112" fmla="+- 0 1024 955"/>
                <a:gd name="T113" fmla="*/ T112 w 74"/>
                <a:gd name="T114" fmla="+- 0 2580 2563"/>
                <a:gd name="T115" fmla="*/ 2580 h 107"/>
                <a:gd name="T116" fmla="+- 0 1019 955"/>
                <a:gd name="T117" fmla="*/ T116 w 74"/>
                <a:gd name="T118" fmla="+- 0 2574 2563"/>
                <a:gd name="T119" fmla="*/ 2574 h 107"/>
                <a:gd name="T120" fmla="+- 0 1018 955"/>
                <a:gd name="T121" fmla="*/ T120 w 74"/>
                <a:gd name="T122" fmla="+- 0 2573 2563"/>
                <a:gd name="T123" fmla="*/ 2573 h 1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74" h="107">
                  <a:moveTo>
                    <a:pt x="52" y="0"/>
                  </a:moveTo>
                  <a:lnTo>
                    <a:pt x="0" y="0"/>
                  </a:lnTo>
                  <a:lnTo>
                    <a:pt x="0" y="107"/>
                  </a:lnTo>
                  <a:lnTo>
                    <a:pt x="11" y="107"/>
                  </a:lnTo>
                  <a:lnTo>
                    <a:pt x="11" y="60"/>
                  </a:lnTo>
                  <a:lnTo>
                    <a:pt x="41" y="60"/>
                  </a:lnTo>
                  <a:lnTo>
                    <a:pt x="40" y="59"/>
                  </a:lnTo>
                  <a:lnTo>
                    <a:pt x="55" y="56"/>
                  </a:lnTo>
                  <a:lnTo>
                    <a:pt x="62" y="50"/>
                  </a:lnTo>
                  <a:lnTo>
                    <a:pt x="11" y="50"/>
                  </a:lnTo>
                  <a:lnTo>
                    <a:pt x="11" y="10"/>
                  </a:lnTo>
                  <a:lnTo>
                    <a:pt x="63" y="10"/>
                  </a:lnTo>
                  <a:lnTo>
                    <a:pt x="61" y="9"/>
                  </a:lnTo>
                  <a:lnTo>
                    <a:pt x="58" y="5"/>
                  </a:lnTo>
                  <a:lnTo>
                    <a:pt x="52" y="0"/>
                  </a:lnTo>
                  <a:close/>
                  <a:moveTo>
                    <a:pt x="41" y="60"/>
                  </a:moveTo>
                  <a:lnTo>
                    <a:pt x="30" y="60"/>
                  </a:lnTo>
                  <a:lnTo>
                    <a:pt x="60" y="107"/>
                  </a:lnTo>
                  <a:lnTo>
                    <a:pt x="74" y="107"/>
                  </a:lnTo>
                  <a:lnTo>
                    <a:pt x="41" y="60"/>
                  </a:lnTo>
                  <a:close/>
                  <a:moveTo>
                    <a:pt x="63" y="10"/>
                  </a:moveTo>
                  <a:lnTo>
                    <a:pt x="44" y="10"/>
                  </a:lnTo>
                  <a:lnTo>
                    <a:pt x="58" y="11"/>
                  </a:lnTo>
                  <a:lnTo>
                    <a:pt x="58" y="50"/>
                  </a:lnTo>
                  <a:lnTo>
                    <a:pt x="62" y="50"/>
                  </a:lnTo>
                  <a:lnTo>
                    <a:pt x="63" y="49"/>
                  </a:lnTo>
                  <a:lnTo>
                    <a:pt x="68" y="39"/>
                  </a:lnTo>
                  <a:lnTo>
                    <a:pt x="69" y="29"/>
                  </a:lnTo>
                  <a:lnTo>
                    <a:pt x="69" y="17"/>
                  </a:lnTo>
                  <a:lnTo>
                    <a:pt x="64" y="11"/>
                  </a:lnTo>
                  <a:lnTo>
                    <a:pt x="63" y="1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 y="2561"/>
              <a:ext cx="168" cy="1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 y="2561"/>
              <a:ext cx="548" cy="110"/>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3"/>
            <p:cNvSpPr>
              <a:spLocks/>
            </p:cNvSpPr>
            <p:nvPr/>
          </p:nvSpPr>
          <p:spPr bwMode="auto">
            <a:xfrm>
              <a:off x="949" y="2757"/>
              <a:ext cx="10" cy="113"/>
            </a:xfrm>
            <a:custGeom>
              <a:avLst/>
              <a:gdLst>
                <a:gd name="T0" fmla="+- 0 959 949"/>
                <a:gd name="T1" fmla="*/ T0 w 10"/>
                <a:gd name="T2" fmla="+- 0 2757 2757"/>
                <a:gd name="T3" fmla="*/ 2757 h 113"/>
                <a:gd name="T4" fmla="+- 0 949 949"/>
                <a:gd name="T5" fmla="*/ T4 w 10"/>
                <a:gd name="T6" fmla="+- 0 2763 2757"/>
                <a:gd name="T7" fmla="*/ 2763 h 113"/>
                <a:gd name="T8" fmla="+- 0 949 949"/>
                <a:gd name="T9" fmla="*/ T8 w 10"/>
                <a:gd name="T10" fmla="+- 0 2870 2757"/>
                <a:gd name="T11" fmla="*/ 2870 h 113"/>
                <a:gd name="T12" fmla="+- 0 959 949"/>
                <a:gd name="T13" fmla="*/ T12 w 10"/>
                <a:gd name="T14" fmla="+- 0 2870 2757"/>
                <a:gd name="T15" fmla="*/ 2870 h 113"/>
                <a:gd name="T16" fmla="+- 0 959 949"/>
                <a:gd name="T17" fmla="*/ T16 w 10"/>
                <a:gd name="T18" fmla="+- 0 2757 2757"/>
                <a:gd name="T19" fmla="*/ 2757 h 113"/>
              </a:gdLst>
              <a:ahLst/>
              <a:cxnLst>
                <a:cxn ang="0">
                  <a:pos x="T1" y="T3"/>
                </a:cxn>
                <a:cxn ang="0">
                  <a:pos x="T5" y="T7"/>
                </a:cxn>
                <a:cxn ang="0">
                  <a:pos x="T9" y="T11"/>
                </a:cxn>
                <a:cxn ang="0">
                  <a:pos x="T13" y="T15"/>
                </a:cxn>
                <a:cxn ang="0">
                  <a:pos x="T17" y="T19"/>
                </a:cxn>
              </a:cxnLst>
              <a:rect l="0" t="0" r="r" b="b"/>
              <a:pathLst>
                <a:path w="10" h="113">
                  <a:moveTo>
                    <a:pt x="10" y="0"/>
                  </a:moveTo>
                  <a:lnTo>
                    <a:pt x="0" y="6"/>
                  </a:lnTo>
                  <a:lnTo>
                    <a:pt x="0" y="113"/>
                  </a:lnTo>
                  <a:lnTo>
                    <a:pt x="10" y="113"/>
                  </a:lnTo>
                  <a:lnTo>
                    <a:pt x="1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15"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 y="2756"/>
              <a:ext cx="380" cy="13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a:spLocks/>
            </p:cNvSpPr>
            <p:nvPr/>
          </p:nvSpPr>
          <p:spPr bwMode="auto">
            <a:xfrm>
              <a:off x="3728" y="65"/>
              <a:ext cx="2165" cy="2988"/>
            </a:xfrm>
            <a:custGeom>
              <a:avLst/>
              <a:gdLst>
                <a:gd name="T0" fmla="+- 0 5893 3729"/>
                <a:gd name="T1" fmla="*/ T0 w 2165"/>
                <a:gd name="T2" fmla="+- 0 65 65"/>
                <a:gd name="T3" fmla="*/ 65 h 2988"/>
                <a:gd name="T4" fmla="+- 0 3729 3729"/>
                <a:gd name="T5" fmla="*/ T4 w 2165"/>
                <a:gd name="T6" fmla="+- 0 65 65"/>
                <a:gd name="T7" fmla="*/ 65 h 2988"/>
                <a:gd name="T8" fmla="+- 0 3729 3729"/>
                <a:gd name="T9" fmla="*/ T8 w 2165"/>
                <a:gd name="T10" fmla="+- 0 2992 65"/>
                <a:gd name="T11" fmla="*/ 2992 h 2988"/>
                <a:gd name="T12" fmla="+- 0 3729 3729"/>
                <a:gd name="T13" fmla="*/ T12 w 2165"/>
                <a:gd name="T14" fmla="+- 0 3052 65"/>
                <a:gd name="T15" fmla="*/ 3052 h 2988"/>
                <a:gd name="T16" fmla="+- 0 5893 3729"/>
                <a:gd name="T17" fmla="*/ T16 w 2165"/>
                <a:gd name="T18" fmla="+- 0 3052 65"/>
                <a:gd name="T19" fmla="*/ 3052 h 2988"/>
                <a:gd name="T20" fmla="+- 0 5893 3729"/>
                <a:gd name="T21" fmla="*/ T20 w 2165"/>
                <a:gd name="T22" fmla="+- 0 2992 65"/>
                <a:gd name="T23" fmla="*/ 2992 h 2988"/>
                <a:gd name="T24" fmla="+- 0 5893 3729"/>
                <a:gd name="T25" fmla="*/ T24 w 2165"/>
                <a:gd name="T26" fmla="+- 0 65 65"/>
                <a:gd name="T27" fmla="*/ 65 h 2988"/>
              </a:gdLst>
              <a:ahLst/>
              <a:cxnLst>
                <a:cxn ang="0">
                  <a:pos x="T1" y="T3"/>
                </a:cxn>
                <a:cxn ang="0">
                  <a:pos x="T5" y="T7"/>
                </a:cxn>
                <a:cxn ang="0">
                  <a:pos x="T9" y="T11"/>
                </a:cxn>
                <a:cxn ang="0">
                  <a:pos x="T13" y="T15"/>
                </a:cxn>
                <a:cxn ang="0">
                  <a:pos x="T17" y="T19"/>
                </a:cxn>
                <a:cxn ang="0">
                  <a:pos x="T21" y="T23"/>
                </a:cxn>
                <a:cxn ang="0">
                  <a:pos x="T25" y="T27"/>
                </a:cxn>
              </a:cxnLst>
              <a:rect l="0" t="0" r="r" b="b"/>
              <a:pathLst>
                <a:path w="2165" h="2988">
                  <a:moveTo>
                    <a:pt x="2164" y="0"/>
                  </a:moveTo>
                  <a:lnTo>
                    <a:pt x="0" y="0"/>
                  </a:lnTo>
                  <a:lnTo>
                    <a:pt x="0" y="2927"/>
                  </a:lnTo>
                  <a:lnTo>
                    <a:pt x="0" y="2987"/>
                  </a:lnTo>
                  <a:lnTo>
                    <a:pt x="2164" y="2987"/>
                  </a:lnTo>
                  <a:lnTo>
                    <a:pt x="2164" y="2927"/>
                  </a:lnTo>
                  <a:lnTo>
                    <a:pt x="2164"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7" name="Freeform 16"/>
            <p:cNvSpPr>
              <a:spLocks/>
            </p:cNvSpPr>
            <p:nvPr/>
          </p:nvSpPr>
          <p:spPr bwMode="auto">
            <a:xfrm>
              <a:off x="0" y="3496"/>
              <a:ext cx="6675" cy="917"/>
            </a:xfrm>
            <a:custGeom>
              <a:avLst/>
              <a:gdLst>
                <a:gd name="T0" fmla="*/ 5837 w 6675"/>
                <a:gd name="T1" fmla="+- 0 3496 3496"/>
                <a:gd name="T2" fmla="*/ 3496 h 917"/>
                <a:gd name="T3" fmla="*/ 838 w 6675"/>
                <a:gd name="T4" fmla="+- 0 3496 3496"/>
                <a:gd name="T5" fmla="*/ 3496 h 917"/>
                <a:gd name="T6" fmla="*/ 0 w 6675"/>
                <a:gd name="T7" fmla="+- 0 3955 3496"/>
                <a:gd name="T8" fmla="*/ 3955 h 917"/>
                <a:gd name="T9" fmla="*/ 838 w 6675"/>
                <a:gd name="T10" fmla="+- 0 4412 3496"/>
                <a:gd name="T11" fmla="*/ 4412 h 917"/>
                <a:gd name="T12" fmla="*/ 5837 w 6675"/>
                <a:gd name="T13" fmla="+- 0 4412 3496"/>
                <a:gd name="T14" fmla="*/ 4412 h 917"/>
                <a:gd name="T15" fmla="*/ 6675 w 6675"/>
                <a:gd name="T16" fmla="+- 0 3955 3496"/>
                <a:gd name="T17" fmla="*/ 3955 h 917"/>
                <a:gd name="T18" fmla="*/ 5837 w 6675"/>
                <a:gd name="T19" fmla="+- 0 3496 3496"/>
                <a:gd name="T20" fmla="*/ 3496 h 917"/>
              </a:gdLst>
              <a:ahLst/>
              <a:cxnLst>
                <a:cxn ang="0">
                  <a:pos x="T0" y="T2"/>
                </a:cxn>
                <a:cxn ang="0">
                  <a:pos x="T3" y="T5"/>
                </a:cxn>
                <a:cxn ang="0">
                  <a:pos x="T6" y="T8"/>
                </a:cxn>
                <a:cxn ang="0">
                  <a:pos x="T9" y="T11"/>
                </a:cxn>
                <a:cxn ang="0">
                  <a:pos x="T12" y="T14"/>
                </a:cxn>
                <a:cxn ang="0">
                  <a:pos x="T15" y="T17"/>
                </a:cxn>
                <a:cxn ang="0">
                  <a:pos x="T18" y="T20"/>
                </a:cxn>
              </a:cxnLst>
              <a:rect l="0" t="0" r="r" b="b"/>
              <a:pathLst>
                <a:path w="6675" h="917">
                  <a:moveTo>
                    <a:pt x="5837" y="0"/>
                  </a:moveTo>
                  <a:lnTo>
                    <a:pt x="838" y="0"/>
                  </a:lnTo>
                  <a:lnTo>
                    <a:pt x="0" y="459"/>
                  </a:lnTo>
                  <a:lnTo>
                    <a:pt x="838" y="916"/>
                  </a:lnTo>
                  <a:lnTo>
                    <a:pt x="5837" y="916"/>
                  </a:lnTo>
                  <a:lnTo>
                    <a:pt x="6675" y="459"/>
                  </a:lnTo>
                  <a:lnTo>
                    <a:pt x="5837"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18"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 y="0"/>
              <a:ext cx="5056" cy="41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682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001000" cy="2308324"/>
          </a:xfrm>
          <a:prstGeom prst="rect">
            <a:avLst/>
          </a:prstGeom>
        </p:spPr>
        <p:txBody>
          <a:bodyPr wrap="square">
            <a:spAutoFit/>
          </a:bodyPr>
          <a:lstStyle/>
          <a:p>
            <a:r>
              <a:rPr lang="en-US" b="1" dirty="0"/>
              <a:t>Remote method invocation</a:t>
            </a:r>
            <a:endParaRPr lang="en-IN" b="1" dirty="0"/>
          </a:p>
          <a:p>
            <a:pPr lvl="1" algn="just"/>
            <a:r>
              <a:rPr lang="en-US" dirty="0"/>
              <a:t>Traditional RPC systems are language neutral, and therefore cannot provide functionality that is not available on all possible target </a:t>
            </a:r>
            <a:r>
              <a:rPr lang="en-US" dirty="0" smtClean="0"/>
              <a:t>platforms</a:t>
            </a:r>
          </a:p>
          <a:p>
            <a:pPr lvl="1" algn="just"/>
            <a:endParaRPr lang="en-US" dirty="0"/>
          </a:p>
          <a:p>
            <a:pPr lvl="1" algn="just"/>
            <a:r>
              <a:rPr lang="en-US" dirty="0"/>
              <a:t>The Java RMI provides a simple   and direct model for distributed computation with Java objects on the basis of the RPC mechanism.</a:t>
            </a:r>
            <a:endParaRPr lang="en-IN" dirty="0"/>
          </a:p>
        </p:txBody>
      </p:sp>
    </p:spTree>
    <p:extLst>
      <p:ext uri="{BB962C8B-B14F-4D97-AF65-F5344CB8AC3E}">
        <p14:creationId xmlns:p14="http://schemas.microsoft.com/office/powerpoint/2010/main" val="352708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6" y="304800"/>
            <a:ext cx="8042994" cy="3139321"/>
          </a:xfrm>
          <a:prstGeom prst="rect">
            <a:avLst/>
          </a:prstGeom>
        </p:spPr>
        <p:txBody>
          <a:bodyPr wrap="square">
            <a:spAutoFit/>
          </a:bodyPr>
          <a:lstStyle/>
          <a:p>
            <a:r>
              <a:rPr lang="en-US" b="1" dirty="0"/>
              <a:t>Asynchronous  forms of  </a:t>
            </a:r>
            <a:r>
              <a:rPr lang="en-US" b="1" dirty="0" smtClean="0"/>
              <a:t>middleware</a:t>
            </a:r>
          </a:p>
          <a:p>
            <a:endParaRPr lang="en-US" b="1" dirty="0"/>
          </a:p>
          <a:p>
            <a:r>
              <a:rPr lang="en-US" dirty="0"/>
              <a:t>Asynchronous communication promotes a loosely coupled environ- </a:t>
            </a:r>
            <a:r>
              <a:rPr lang="en-US" dirty="0" err="1"/>
              <a:t>ment</a:t>
            </a:r>
            <a:r>
              <a:rPr lang="en-US" dirty="0"/>
              <a:t> in which an application does not need to know the intimate details of how to reach and interface with other applications</a:t>
            </a:r>
            <a:r>
              <a:rPr lang="en-US" dirty="0" smtClean="0"/>
              <a:t>.</a:t>
            </a:r>
          </a:p>
          <a:p>
            <a:endParaRPr lang="en-US" b="1" dirty="0" smtClean="0"/>
          </a:p>
          <a:p>
            <a:endParaRPr lang="en-US" b="1" dirty="0"/>
          </a:p>
          <a:p>
            <a:r>
              <a:rPr lang="en-US" dirty="0"/>
              <a:t>Asynchronous communication </a:t>
            </a:r>
            <a:r>
              <a:rPr lang="en-US" dirty="0" smtClean="0"/>
              <a:t>uses </a:t>
            </a:r>
            <a:r>
              <a:rPr lang="en-US" dirty="0"/>
              <a:t>two </a:t>
            </a:r>
            <a:r>
              <a:rPr lang="en-US" dirty="0" smtClean="0"/>
              <a:t>approaches</a:t>
            </a:r>
          </a:p>
          <a:p>
            <a:pPr marL="285750" indent="-285750">
              <a:buFont typeface="Arial" pitchFamily="34" charset="0"/>
              <a:buChar char="•"/>
            </a:pPr>
            <a:r>
              <a:rPr lang="en-US" dirty="0" smtClean="0"/>
              <a:t>Store </a:t>
            </a:r>
            <a:r>
              <a:rPr lang="en-US" dirty="0"/>
              <a:t>and forward </a:t>
            </a:r>
            <a:endParaRPr lang="en-US" dirty="0" smtClean="0"/>
          </a:p>
          <a:p>
            <a:pPr marL="285750" indent="-285750">
              <a:buFont typeface="Arial" pitchFamily="34" charset="0"/>
              <a:buChar char="•"/>
            </a:pPr>
            <a:r>
              <a:rPr lang="en-US" dirty="0" smtClean="0"/>
              <a:t>Publish/subscribe</a:t>
            </a:r>
            <a:endParaRPr lang="en-US" b="1" dirty="0" smtClean="0"/>
          </a:p>
          <a:p>
            <a:endParaRPr lang="en-IN" b="1" dirty="0"/>
          </a:p>
        </p:txBody>
      </p:sp>
    </p:spTree>
    <p:extLst>
      <p:ext uri="{BB962C8B-B14F-4D97-AF65-F5344CB8AC3E}">
        <p14:creationId xmlns:p14="http://schemas.microsoft.com/office/powerpoint/2010/main" val="985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839200" cy="5632311"/>
          </a:xfrm>
          <a:prstGeom prst="rect">
            <a:avLst/>
          </a:prstGeom>
        </p:spPr>
        <p:txBody>
          <a:bodyPr wrap="square">
            <a:spAutoFit/>
          </a:bodyPr>
          <a:lstStyle/>
          <a:p>
            <a:r>
              <a:rPr lang="en-US" b="1" dirty="0"/>
              <a:t>Store and forward </a:t>
            </a:r>
            <a:r>
              <a:rPr lang="en-US" b="1" dirty="0" smtClean="0"/>
              <a:t>messaging</a:t>
            </a:r>
          </a:p>
          <a:p>
            <a:endParaRPr lang="en-US" dirty="0" smtClean="0"/>
          </a:p>
          <a:p>
            <a:endParaRPr lang="en-US" dirty="0"/>
          </a:p>
          <a:p>
            <a:r>
              <a:rPr lang="en-US" dirty="0" smtClean="0"/>
              <a:t>messages </a:t>
            </a:r>
            <a:r>
              <a:rPr lang="en-US" dirty="0"/>
              <a:t>are placed on a virtual </a:t>
            </a:r>
            <a:r>
              <a:rPr lang="en-US" dirty="0" smtClean="0"/>
              <a:t>channel </a:t>
            </a:r>
            <a:r>
              <a:rPr lang="en-US" dirty="0"/>
              <a:t>called a </a:t>
            </a:r>
            <a:r>
              <a:rPr lang="en-US" i="1" dirty="0"/>
              <a:t>message queue </a:t>
            </a:r>
            <a:r>
              <a:rPr lang="en-US" dirty="0"/>
              <a:t>by </a:t>
            </a:r>
            <a:endParaRPr lang="en-US" dirty="0" smtClean="0"/>
          </a:p>
          <a:p>
            <a:r>
              <a:rPr lang="en-US" dirty="0" smtClean="0"/>
              <a:t>a </a:t>
            </a:r>
            <a:r>
              <a:rPr lang="en-US" dirty="0"/>
              <a:t>sending application and are retrieved by the receiving application as </a:t>
            </a:r>
            <a:r>
              <a:rPr lang="en-US" dirty="0" smtClean="0"/>
              <a:t>needed</a:t>
            </a:r>
          </a:p>
          <a:p>
            <a:r>
              <a:rPr lang="en-US" dirty="0"/>
              <a:t>Messages are exchanged through a queue, which is the destination to which senders send messages and a source from which receivers receive messages. The queue is a container that can keep hold of a message until the recipient collects it.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3" name="image191.png"/>
          <p:cNvPicPr/>
          <p:nvPr/>
        </p:nvPicPr>
        <p:blipFill>
          <a:blip r:embed="rId2" cstate="print"/>
          <a:stretch>
            <a:fillRect/>
          </a:stretch>
        </p:blipFill>
        <p:spPr>
          <a:xfrm>
            <a:off x="2664142" y="3276600"/>
            <a:ext cx="4955858" cy="2133600"/>
          </a:xfrm>
          <a:prstGeom prst="rect">
            <a:avLst/>
          </a:prstGeom>
        </p:spPr>
      </p:pic>
    </p:spTree>
    <p:extLst>
      <p:ext uri="{BB962C8B-B14F-4D97-AF65-F5344CB8AC3E}">
        <p14:creationId xmlns:p14="http://schemas.microsoft.com/office/powerpoint/2010/main" val="157473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05800" cy="5447645"/>
          </a:xfrm>
          <a:prstGeom prst="rect">
            <a:avLst/>
          </a:prstGeom>
        </p:spPr>
        <p:txBody>
          <a:bodyPr wrap="square">
            <a:spAutoFit/>
          </a:bodyPr>
          <a:lstStyle/>
          <a:p>
            <a:pPr marL="0" lvl="2"/>
            <a:r>
              <a:rPr lang="en-US" b="1" dirty="0"/>
              <a:t>Publish/subscribe messaging</a:t>
            </a:r>
            <a:endParaRPr lang="en-IN" b="1" dirty="0"/>
          </a:p>
          <a:p>
            <a:endParaRPr lang="en-US" dirty="0"/>
          </a:p>
          <a:p>
            <a:pPr marL="285750" indent="-285750">
              <a:buFont typeface="Arial" pitchFamily="34" charset="0"/>
              <a:buChar char="•"/>
            </a:pPr>
            <a:r>
              <a:rPr lang="en-US" dirty="0" smtClean="0"/>
              <a:t>This </a:t>
            </a:r>
            <a:r>
              <a:rPr lang="en-US" dirty="0"/>
              <a:t>mode of </a:t>
            </a:r>
            <a:r>
              <a:rPr lang="en-US" dirty="0" smtClean="0"/>
              <a:t>messaging </a:t>
            </a:r>
            <a:r>
              <a:rPr lang="en-US" dirty="0"/>
              <a:t>is a slightly more scalable form of messaging when compared to the store and forward mechanism. </a:t>
            </a:r>
            <a:endParaRPr lang="en-US" dirty="0" smtClean="0"/>
          </a:p>
          <a:p>
            <a:endParaRPr lang="en-US" dirty="0" smtClean="0"/>
          </a:p>
          <a:p>
            <a:pPr marL="285750" indent="-285750">
              <a:buFont typeface="Arial" pitchFamily="34" charset="0"/>
              <a:buChar char="•"/>
            </a:pPr>
            <a:r>
              <a:rPr lang="en-US" dirty="0"/>
              <a:t>The publish/subscribe messaging works as </a:t>
            </a:r>
            <a:r>
              <a:rPr lang="en-US" dirty="0" smtClean="0"/>
              <a:t>follows</a:t>
            </a:r>
          </a:p>
          <a:p>
            <a:pPr marL="285750" indent="-285750">
              <a:buFont typeface="Arial" pitchFamily="34" charset="0"/>
              <a:buChar char="•"/>
            </a:pPr>
            <a:endParaRPr lang="en-US" dirty="0" smtClean="0"/>
          </a:p>
          <a:p>
            <a:pPr marL="742950" lvl="1" indent="-285750">
              <a:buFont typeface="Arial" pitchFamily="34" charset="0"/>
              <a:buChar char="•"/>
            </a:pPr>
            <a:r>
              <a:rPr lang="en-US" dirty="0" smtClean="0"/>
              <a:t>Publishers </a:t>
            </a:r>
            <a:r>
              <a:rPr lang="en-US" dirty="0"/>
              <a:t>publish messages to specific </a:t>
            </a:r>
            <a:r>
              <a:rPr lang="en-US" dirty="0" smtClean="0"/>
              <a:t>topics.</a:t>
            </a:r>
            <a:endParaRPr lang="en-IN" sz="2400" dirty="0"/>
          </a:p>
          <a:p>
            <a:pPr marL="742950" lvl="1" indent="-285750">
              <a:buFont typeface="Arial" pitchFamily="34" charset="0"/>
              <a:buChar char="•"/>
            </a:pPr>
            <a:endParaRPr lang="en-US" dirty="0" smtClean="0"/>
          </a:p>
          <a:p>
            <a:pPr marL="742950" lvl="1" indent="-285750">
              <a:buFont typeface="Arial" pitchFamily="34" charset="0"/>
              <a:buChar char="•"/>
            </a:pPr>
            <a:r>
              <a:rPr lang="en-US" dirty="0" smtClean="0"/>
              <a:t>A </a:t>
            </a:r>
            <a:r>
              <a:rPr lang="en-US" dirty="0"/>
              <a:t>message server keeps track of all the messages, and all its currently active and durable </a:t>
            </a:r>
            <a:r>
              <a:rPr lang="en-US" dirty="0" smtClean="0"/>
              <a:t>subscribers.</a:t>
            </a:r>
            <a:endParaRPr lang="en-IN" sz="2400" dirty="0"/>
          </a:p>
          <a:p>
            <a:pPr marL="742950" lvl="1" indent="-285750">
              <a:buFont typeface="Arial" pitchFamily="34" charset="0"/>
              <a:buChar char="•"/>
            </a:pPr>
            <a:endParaRPr lang="en-IN" sz="2400" dirty="0"/>
          </a:p>
          <a:p>
            <a:pPr marL="742950" lvl="1" indent="-285750">
              <a:buFont typeface="Arial" pitchFamily="34" charset="0"/>
              <a:buChar char="•"/>
            </a:pPr>
            <a:r>
              <a:rPr lang="en-US" dirty="0" smtClean="0"/>
              <a:t>As </a:t>
            </a:r>
            <a:r>
              <a:rPr lang="en-US" dirty="0"/>
              <a:t>soon as messages are published on a specific topic, they are distributed to all  of its subscribers. Durable subscribers, who were not connected at the time of message delivery, can retrieve the messages if they come up within a specified time</a:t>
            </a:r>
            <a:r>
              <a:rPr lang="en-US" dirty="0" smtClean="0"/>
              <a:t>.</a:t>
            </a:r>
          </a:p>
          <a:p>
            <a:pPr lvl="1"/>
            <a:endParaRPr lang="en-US" dirty="0" smtClean="0"/>
          </a:p>
          <a:p>
            <a:pPr marL="742950" lvl="1" indent="-285750">
              <a:buFont typeface="Arial" pitchFamily="34" charset="0"/>
              <a:buChar char="•"/>
            </a:pPr>
            <a:r>
              <a:rPr lang="en-US" dirty="0" smtClean="0"/>
              <a:t>Also Known as push-based </a:t>
            </a:r>
            <a:r>
              <a:rPr lang="en-US" dirty="0"/>
              <a:t>model</a:t>
            </a:r>
            <a:endParaRPr lang="en-IN" dirty="0"/>
          </a:p>
          <a:p>
            <a:endParaRPr lang="en-IN" dirty="0"/>
          </a:p>
        </p:txBody>
      </p:sp>
    </p:spTree>
    <p:extLst>
      <p:ext uri="{BB962C8B-B14F-4D97-AF65-F5344CB8AC3E}">
        <p14:creationId xmlns:p14="http://schemas.microsoft.com/office/powerpoint/2010/main" val="93630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94.png"/>
          <p:cNvPicPr/>
          <p:nvPr/>
        </p:nvPicPr>
        <p:blipFill>
          <a:blip r:embed="rId2" cstate="print"/>
          <a:stretch>
            <a:fillRect/>
          </a:stretch>
        </p:blipFill>
        <p:spPr>
          <a:xfrm>
            <a:off x="838200" y="533400"/>
            <a:ext cx="7315200" cy="4876800"/>
          </a:xfrm>
          <a:prstGeom prst="rect">
            <a:avLst/>
          </a:prstGeom>
        </p:spPr>
      </p:pic>
    </p:spTree>
    <p:extLst>
      <p:ext uri="{BB962C8B-B14F-4D97-AF65-F5344CB8AC3E}">
        <p14:creationId xmlns:p14="http://schemas.microsoft.com/office/powerpoint/2010/main" val="98228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05800" cy="6186309"/>
          </a:xfrm>
          <a:prstGeom prst="rect">
            <a:avLst/>
          </a:prstGeom>
        </p:spPr>
        <p:txBody>
          <a:bodyPr wrap="square">
            <a:spAutoFit/>
          </a:bodyPr>
          <a:lstStyle/>
          <a:p>
            <a:pPr lvl="2"/>
            <a:r>
              <a:rPr lang="en-US" b="1" dirty="0"/>
              <a:t>Event-driven processing </a:t>
            </a:r>
            <a:r>
              <a:rPr lang="en-US" b="1" dirty="0" smtClean="0"/>
              <a:t>mechanisms</a:t>
            </a:r>
          </a:p>
          <a:p>
            <a:pPr lvl="2"/>
            <a:endParaRPr lang="en-US" b="1" dirty="0"/>
          </a:p>
          <a:p>
            <a:pPr lvl="2"/>
            <a:endParaRPr lang="en-US" b="1" dirty="0" smtClean="0"/>
          </a:p>
          <a:p>
            <a:pPr lvl="2"/>
            <a:endParaRPr lang="en-US" b="1" dirty="0"/>
          </a:p>
          <a:p>
            <a:pPr lvl="2"/>
            <a:r>
              <a:rPr lang="en-US" b="1" dirty="0"/>
              <a:t>Point-to-point queuing</a:t>
            </a:r>
            <a:endParaRPr lang="en-IN" b="1" dirty="0"/>
          </a:p>
          <a:p>
            <a:pPr marL="742950" lvl="1" indent="-285750" algn="just">
              <a:buFont typeface="Arial" pitchFamily="34" charset="0"/>
              <a:buChar char="•"/>
            </a:pPr>
            <a:r>
              <a:rPr lang="en-US" dirty="0"/>
              <a:t>Many large systems are divided into several separate units. The point-to-point messaging model allows clients to send and receive messages both synchronously and </a:t>
            </a:r>
            <a:r>
              <a:rPr lang="en-US" dirty="0" smtClean="0"/>
              <a:t>asynchronously </a:t>
            </a:r>
            <a:r>
              <a:rPr lang="en-US" dirty="0"/>
              <a:t>via queues</a:t>
            </a:r>
            <a:r>
              <a:rPr lang="en-US" dirty="0" smtClean="0"/>
              <a:t>.</a:t>
            </a:r>
          </a:p>
          <a:p>
            <a:pPr lvl="1" algn="just"/>
            <a:endParaRPr lang="en-US" dirty="0" smtClean="0"/>
          </a:p>
          <a:p>
            <a:pPr marL="742950" lvl="1" indent="-285750" algn="just">
              <a:buFont typeface="Arial" pitchFamily="34" charset="0"/>
              <a:buChar char="•"/>
            </a:pPr>
            <a:r>
              <a:rPr lang="en-US" dirty="0" smtClean="0"/>
              <a:t>Also Known as </a:t>
            </a:r>
            <a:r>
              <a:rPr lang="en-US" i="1" dirty="0" smtClean="0"/>
              <a:t>pull-based </a:t>
            </a:r>
            <a:r>
              <a:rPr lang="en-US" dirty="0"/>
              <a:t>or </a:t>
            </a:r>
            <a:r>
              <a:rPr lang="en-US" i="1" dirty="0"/>
              <a:t>polling- based </a:t>
            </a:r>
            <a:r>
              <a:rPr lang="en-US" i="1" dirty="0" smtClean="0"/>
              <a:t>model</a:t>
            </a:r>
            <a:r>
              <a:rPr lang="en-US" dirty="0" smtClean="0"/>
              <a:t>.</a:t>
            </a:r>
          </a:p>
          <a:p>
            <a:pPr marL="742950" lvl="1" indent="-285750" algn="just">
              <a:buFont typeface="Arial" pitchFamily="34" charset="0"/>
              <a:buChar char="•"/>
            </a:pPr>
            <a:r>
              <a:rPr lang="en-US" dirty="0" smtClean="0"/>
              <a:t>Messages </a:t>
            </a:r>
            <a:r>
              <a:rPr lang="en-US" dirty="0"/>
              <a:t>are requested from a queue instead of being pushed to the client automatically as is the case with publish /subscribe model. </a:t>
            </a:r>
          </a:p>
          <a:p>
            <a:pPr marL="742950" lvl="1" indent="-285750" algn="just">
              <a:buFont typeface="Arial" pitchFamily="34" charset="0"/>
              <a:buChar char="•"/>
            </a:pPr>
            <a:r>
              <a:rPr lang="en-US" dirty="0" smtClean="0"/>
              <a:t>The </a:t>
            </a:r>
            <a:r>
              <a:rPr lang="en-US" dirty="0"/>
              <a:t>publish /subscribe approach is based on a </a:t>
            </a:r>
            <a:r>
              <a:rPr lang="en-US" i="1" dirty="0"/>
              <a:t>push-based model</a:t>
            </a:r>
            <a:r>
              <a:rPr lang="en-US" dirty="0"/>
              <a:t>, which means that messages are delivered to consumers without having to request them</a:t>
            </a:r>
            <a:r>
              <a:rPr lang="en-US" dirty="0" smtClean="0"/>
              <a:t>.</a:t>
            </a:r>
            <a:endParaRPr lang="en-US" b="1" dirty="0"/>
          </a:p>
          <a:p>
            <a:pPr marL="742950" lvl="1" indent="-285750" algn="just">
              <a:buFont typeface="Arial" pitchFamily="34" charset="0"/>
              <a:buChar char="•"/>
            </a:pPr>
            <a:r>
              <a:rPr lang="en-US" dirty="0"/>
              <a:t>A given queue may be used by multiple receivers, but only a single receiver may consume each message delivered to the queue</a:t>
            </a:r>
            <a:r>
              <a:rPr lang="en-US"/>
              <a:t>. </a:t>
            </a:r>
            <a:endParaRPr lang="en-US" dirty="0"/>
          </a:p>
          <a:p>
            <a:pPr marL="742950" lvl="1" indent="-285750" algn="just">
              <a:buFont typeface="Arial" pitchFamily="34" charset="0"/>
              <a:buChar char="•"/>
            </a:pPr>
            <a:r>
              <a:rPr lang="en-US" dirty="0" smtClean="0"/>
              <a:t>Each </a:t>
            </a:r>
            <a:r>
              <a:rPr lang="en-US" dirty="0"/>
              <a:t>message is consumed only once by the next available receiver in a group.</a:t>
            </a:r>
            <a:endParaRPr lang="en-IN" b="1" dirty="0"/>
          </a:p>
        </p:txBody>
      </p:sp>
    </p:spTree>
    <p:extLst>
      <p:ext uri="{BB962C8B-B14F-4D97-AF65-F5344CB8AC3E}">
        <p14:creationId xmlns:p14="http://schemas.microsoft.com/office/powerpoint/2010/main" val="166869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95.png"/>
          <p:cNvPicPr/>
          <p:nvPr/>
        </p:nvPicPr>
        <p:blipFill>
          <a:blip r:embed="rId2" cstate="print"/>
          <a:stretch>
            <a:fillRect/>
          </a:stretch>
        </p:blipFill>
        <p:spPr>
          <a:xfrm>
            <a:off x="609600" y="762000"/>
            <a:ext cx="7467600" cy="4191000"/>
          </a:xfrm>
          <a:prstGeom prst="rect">
            <a:avLst/>
          </a:prstGeom>
        </p:spPr>
      </p:pic>
    </p:spTree>
    <p:extLst>
      <p:ext uri="{BB962C8B-B14F-4D97-AF65-F5344CB8AC3E}">
        <p14:creationId xmlns:p14="http://schemas.microsoft.com/office/powerpoint/2010/main" val="96356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153400" cy="3970318"/>
          </a:xfrm>
          <a:prstGeom prst="rect">
            <a:avLst/>
          </a:prstGeom>
        </p:spPr>
        <p:txBody>
          <a:bodyPr wrap="square">
            <a:spAutoFit/>
          </a:bodyPr>
          <a:lstStyle/>
          <a:p>
            <a:r>
              <a:rPr lang="en-US" b="1" dirty="0" smtClean="0"/>
              <a:t>Distributed Infrastructure</a:t>
            </a:r>
            <a:endParaRPr lang="en-US" b="1" dirty="0"/>
          </a:p>
          <a:p>
            <a:endParaRPr lang="en-US" b="1" dirty="0" smtClean="0"/>
          </a:p>
          <a:p>
            <a:r>
              <a:rPr lang="en-US" b="1" dirty="0" smtClean="0"/>
              <a:t>Middleware</a:t>
            </a:r>
            <a:endParaRPr lang="en-IN" b="1" dirty="0"/>
          </a:p>
          <a:p>
            <a:pPr lvl="1" algn="just"/>
            <a:endParaRPr lang="en-US" dirty="0" smtClean="0"/>
          </a:p>
          <a:p>
            <a:pPr lvl="1" algn="just"/>
            <a:r>
              <a:rPr lang="en-US" dirty="0" smtClean="0"/>
              <a:t>Middleware </a:t>
            </a:r>
            <a:r>
              <a:rPr lang="en-US" dirty="0"/>
              <a:t>is connectivity software that is designed to help manage the complexity and heterogeneity inherent in distributed systems by building a bridge between different </a:t>
            </a:r>
            <a:r>
              <a:rPr lang="en-US" dirty="0" smtClean="0"/>
              <a:t>systems </a:t>
            </a:r>
            <a:r>
              <a:rPr lang="en-US" dirty="0"/>
              <a:t>thereby enabling communication and transfer of data</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IN" dirty="0"/>
          </a:p>
        </p:txBody>
      </p:sp>
    </p:spTree>
    <p:extLst>
      <p:ext uri="{BB962C8B-B14F-4D97-AF65-F5344CB8AC3E}">
        <p14:creationId xmlns:p14="http://schemas.microsoft.com/office/powerpoint/2010/main" val="2832135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534400" cy="646331"/>
          </a:xfrm>
          <a:prstGeom prst="rect">
            <a:avLst/>
          </a:prstGeom>
        </p:spPr>
        <p:txBody>
          <a:bodyPr wrap="square">
            <a:spAutoFit/>
          </a:bodyPr>
          <a:lstStyle/>
          <a:p>
            <a:r>
              <a:rPr lang="en-US" dirty="0"/>
              <a:t>Request/reply </a:t>
            </a:r>
            <a:r>
              <a:rPr lang="en-US" dirty="0" smtClean="0"/>
              <a:t>messaging</a:t>
            </a:r>
          </a:p>
          <a:p>
            <a:pPr marL="285750" indent="-285750">
              <a:buFont typeface="Arial" pitchFamily="34" charset="0"/>
              <a:buChar char="•"/>
            </a:pPr>
            <a:r>
              <a:rPr lang="en-US" dirty="0" smtClean="0"/>
              <a:t>Asynchronous method is fire and Forget</a:t>
            </a:r>
            <a:endParaRPr lang="en-IN" dirty="0"/>
          </a:p>
        </p:txBody>
      </p:sp>
      <p:grpSp>
        <p:nvGrpSpPr>
          <p:cNvPr id="3" name="Group 2"/>
          <p:cNvGrpSpPr>
            <a:grpSpLocks/>
          </p:cNvGrpSpPr>
          <p:nvPr/>
        </p:nvGrpSpPr>
        <p:grpSpPr bwMode="auto">
          <a:xfrm>
            <a:off x="1339005" y="1600200"/>
            <a:ext cx="6357195" cy="3200400"/>
            <a:chOff x="997" y="232"/>
            <a:chExt cx="7226" cy="2463"/>
          </a:xfrm>
        </p:grpSpPr>
        <p:sp>
          <p:nvSpPr>
            <p:cNvPr id="4" name="Freeform 3"/>
            <p:cNvSpPr>
              <a:spLocks/>
            </p:cNvSpPr>
            <p:nvPr/>
          </p:nvSpPr>
          <p:spPr bwMode="auto">
            <a:xfrm>
              <a:off x="3914" y="2130"/>
              <a:ext cx="1800" cy="353"/>
            </a:xfrm>
            <a:custGeom>
              <a:avLst/>
              <a:gdLst>
                <a:gd name="T0" fmla="+- 0 5659 3915"/>
                <a:gd name="T1" fmla="*/ T0 w 1800"/>
                <a:gd name="T2" fmla="+- 0 2131 2131"/>
                <a:gd name="T3" fmla="*/ 2131 h 353"/>
                <a:gd name="T4" fmla="+- 0 3971 3915"/>
                <a:gd name="T5" fmla="*/ T4 w 1800"/>
                <a:gd name="T6" fmla="+- 0 2131 2131"/>
                <a:gd name="T7" fmla="*/ 2131 h 353"/>
                <a:gd name="T8" fmla="+- 0 3948 3915"/>
                <a:gd name="T9" fmla="*/ T8 w 1800"/>
                <a:gd name="T10" fmla="+- 0 2148 2131"/>
                <a:gd name="T11" fmla="*/ 2148 h 353"/>
                <a:gd name="T12" fmla="+- 0 3931 3915"/>
                <a:gd name="T13" fmla="*/ T12 w 1800"/>
                <a:gd name="T14" fmla="+- 0 2193 2131"/>
                <a:gd name="T15" fmla="*/ 2193 h 353"/>
                <a:gd name="T16" fmla="+- 0 3919 3915"/>
                <a:gd name="T17" fmla="*/ T16 w 1800"/>
                <a:gd name="T18" fmla="+- 0 2251 2131"/>
                <a:gd name="T19" fmla="*/ 2251 h 353"/>
                <a:gd name="T20" fmla="+- 0 3915 3915"/>
                <a:gd name="T21" fmla="*/ T20 w 1800"/>
                <a:gd name="T22" fmla="+- 0 2309 2131"/>
                <a:gd name="T23" fmla="*/ 2309 h 353"/>
                <a:gd name="T24" fmla="+- 0 3919 3915"/>
                <a:gd name="T25" fmla="*/ T24 w 1800"/>
                <a:gd name="T26" fmla="+- 0 2366 2131"/>
                <a:gd name="T27" fmla="*/ 2366 h 353"/>
                <a:gd name="T28" fmla="+- 0 3931 3915"/>
                <a:gd name="T29" fmla="*/ T28 w 1800"/>
                <a:gd name="T30" fmla="+- 0 2422 2131"/>
                <a:gd name="T31" fmla="*/ 2422 h 353"/>
                <a:gd name="T32" fmla="+- 0 3948 3915"/>
                <a:gd name="T33" fmla="*/ T32 w 1800"/>
                <a:gd name="T34" fmla="+- 0 2466 2131"/>
                <a:gd name="T35" fmla="*/ 2466 h 353"/>
                <a:gd name="T36" fmla="+- 0 3971 3915"/>
                <a:gd name="T37" fmla="*/ T36 w 1800"/>
                <a:gd name="T38" fmla="+- 0 2483 2131"/>
                <a:gd name="T39" fmla="*/ 2483 h 353"/>
                <a:gd name="T40" fmla="+- 0 5659 3915"/>
                <a:gd name="T41" fmla="*/ T40 w 1800"/>
                <a:gd name="T42" fmla="+- 0 2483 2131"/>
                <a:gd name="T43" fmla="*/ 2483 h 353"/>
                <a:gd name="T44" fmla="+- 0 5680 3915"/>
                <a:gd name="T45" fmla="*/ T44 w 1800"/>
                <a:gd name="T46" fmla="+- 0 2466 2131"/>
                <a:gd name="T47" fmla="*/ 2466 h 353"/>
                <a:gd name="T48" fmla="+- 0 5698 3915"/>
                <a:gd name="T49" fmla="*/ T48 w 1800"/>
                <a:gd name="T50" fmla="+- 0 2422 2131"/>
                <a:gd name="T51" fmla="*/ 2422 h 353"/>
                <a:gd name="T52" fmla="+- 0 5710 3915"/>
                <a:gd name="T53" fmla="*/ T52 w 1800"/>
                <a:gd name="T54" fmla="+- 0 2366 2131"/>
                <a:gd name="T55" fmla="*/ 2366 h 353"/>
                <a:gd name="T56" fmla="+- 0 5714 3915"/>
                <a:gd name="T57" fmla="*/ T56 w 1800"/>
                <a:gd name="T58" fmla="+- 0 2309 2131"/>
                <a:gd name="T59" fmla="*/ 2309 h 353"/>
                <a:gd name="T60" fmla="+- 0 5710 3915"/>
                <a:gd name="T61" fmla="*/ T60 w 1800"/>
                <a:gd name="T62" fmla="+- 0 2251 2131"/>
                <a:gd name="T63" fmla="*/ 2251 h 353"/>
                <a:gd name="T64" fmla="+- 0 5698 3915"/>
                <a:gd name="T65" fmla="*/ T64 w 1800"/>
                <a:gd name="T66" fmla="+- 0 2193 2131"/>
                <a:gd name="T67" fmla="*/ 2193 h 353"/>
                <a:gd name="T68" fmla="+- 0 5680 3915"/>
                <a:gd name="T69" fmla="*/ T68 w 1800"/>
                <a:gd name="T70" fmla="+- 0 2148 2131"/>
                <a:gd name="T71" fmla="*/ 2148 h 353"/>
                <a:gd name="T72" fmla="+- 0 5659 3915"/>
                <a:gd name="T73" fmla="*/ T72 w 1800"/>
                <a:gd name="T74" fmla="+- 0 2131 2131"/>
                <a:gd name="T75" fmla="*/ 2131 h 3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0" h="353">
                  <a:moveTo>
                    <a:pt x="1744" y="0"/>
                  </a:moveTo>
                  <a:lnTo>
                    <a:pt x="56" y="0"/>
                  </a:lnTo>
                  <a:lnTo>
                    <a:pt x="33" y="17"/>
                  </a:lnTo>
                  <a:lnTo>
                    <a:pt x="16" y="62"/>
                  </a:lnTo>
                  <a:lnTo>
                    <a:pt x="4" y="120"/>
                  </a:lnTo>
                  <a:lnTo>
                    <a:pt x="0" y="178"/>
                  </a:lnTo>
                  <a:lnTo>
                    <a:pt x="4" y="235"/>
                  </a:lnTo>
                  <a:lnTo>
                    <a:pt x="16" y="291"/>
                  </a:lnTo>
                  <a:lnTo>
                    <a:pt x="33" y="335"/>
                  </a:lnTo>
                  <a:lnTo>
                    <a:pt x="56" y="352"/>
                  </a:lnTo>
                  <a:lnTo>
                    <a:pt x="1744" y="352"/>
                  </a:lnTo>
                  <a:lnTo>
                    <a:pt x="1765" y="335"/>
                  </a:lnTo>
                  <a:lnTo>
                    <a:pt x="1783" y="291"/>
                  </a:lnTo>
                  <a:lnTo>
                    <a:pt x="1795" y="235"/>
                  </a:lnTo>
                  <a:lnTo>
                    <a:pt x="1799" y="178"/>
                  </a:lnTo>
                  <a:lnTo>
                    <a:pt x="1795" y="120"/>
                  </a:lnTo>
                  <a:lnTo>
                    <a:pt x="1783" y="62"/>
                  </a:lnTo>
                  <a:lnTo>
                    <a:pt x="1765" y="17"/>
                  </a:lnTo>
                  <a:lnTo>
                    <a:pt x="1744"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4"/>
            <p:cNvSpPr>
              <a:spLocks/>
            </p:cNvSpPr>
            <p:nvPr/>
          </p:nvSpPr>
          <p:spPr bwMode="auto">
            <a:xfrm>
              <a:off x="3914" y="2130"/>
              <a:ext cx="1800" cy="353"/>
            </a:xfrm>
            <a:custGeom>
              <a:avLst/>
              <a:gdLst>
                <a:gd name="T0" fmla="+- 0 5714 3915"/>
                <a:gd name="T1" fmla="*/ T0 w 1800"/>
                <a:gd name="T2" fmla="+- 0 2309 2131"/>
                <a:gd name="T3" fmla="*/ 2309 h 353"/>
                <a:gd name="T4" fmla="+- 0 5710 3915"/>
                <a:gd name="T5" fmla="*/ T4 w 1800"/>
                <a:gd name="T6" fmla="+- 0 2251 2131"/>
                <a:gd name="T7" fmla="*/ 2251 h 353"/>
                <a:gd name="T8" fmla="+- 0 5698 3915"/>
                <a:gd name="T9" fmla="*/ T8 w 1800"/>
                <a:gd name="T10" fmla="+- 0 2193 2131"/>
                <a:gd name="T11" fmla="*/ 2193 h 353"/>
                <a:gd name="T12" fmla="+- 0 5680 3915"/>
                <a:gd name="T13" fmla="*/ T12 w 1800"/>
                <a:gd name="T14" fmla="+- 0 2148 2131"/>
                <a:gd name="T15" fmla="*/ 2148 h 353"/>
                <a:gd name="T16" fmla="+- 0 5659 3915"/>
                <a:gd name="T17" fmla="*/ T16 w 1800"/>
                <a:gd name="T18" fmla="+- 0 2131 2131"/>
                <a:gd name="T19" fmla="*/ 2131 h 353"/>
                <a:gd name="T20" fmla="+- 0 3971 3915"/>
                <a:gd name="T21" fmla="*/ T20 w 1800"/>
                <a:gd name="T22" fmla="+- 0 2131 2131"/>
                <a:gd name="T23" fmla="*/ 2131 h 353"/>
                <a:gd name="T24" fmla="+- 0 3948 3915"/>
                <a:gd name="T25" fmla="*/ T24 w 1800"/>
                <a:gd name="T26" fmla="+- 0 2148 2131"/>
                <a:gd name="T27" fmla="*/ 2148 h 353"/>
                <a:gd name="T28" fmla="+- 0 3931 3915"/>
                <a:gd name="T29" fmla="*/ T28 w 1800"/>
                <a:gd name="T30" fmla="+- 0 2193 2131"/>
                <a:gd name="T31" fmla="*/ 2193 h 353"/>
                <a:gd name="T32" fmla="+- 0 3919 3915"/>
                <a:gd name="T33" fmla="*/ T32 w 1800"/>
                <a:gd name="T34" fmla="+- 0 2251 2131"/>
                <a:gd name="T35" fmla="*/ 2251 h 353"/>
                <a:gd name="T36" fmla="+- 0 3915 3915"/>
                <a:gd name="T37" fmla="*/ T36 w 1800"/>
                <a:gd name="T38" fmla="+- 0 2309 2131"/>
                <a:gd name="T39" fmla="*/ 2309 h 353"/>
                <a:gd name="T40" fmla="+- 0 3919 3915"/>
                <a:gd name="T41" fmla="*/ T40 w 1800"/>
                <a:gd name="T42" fmla="+- 0 2366 2131"/>
                <a:gd name="T43" fmla="*/ 2366 h 353"/>
                <a:gd name="T44" fmla="+- 0 3931 3915"/>
                <a:gd name="T45" fmla="*/ T44 w 1800"/>
                <a:gd name="T46" fmla="+- 0 2422 2131"/>
                <a:gd name="T47" fmla="*/ 2422 h 353"/>
                <a:gd name="T48" fmla="+- 0 3948 3915"/>
                <a:gd name="T49" fmla="*/ T48 w 1800"/>
                <a:gd name="T50" fmla="+- 0 2466 2131"/>
                <a:gd name="T51" fmla="*/ 2466 h 353"/>
                <a:gd name="T52" fmla="+- 0 3971 3915"/>
                <a:gd name="T53" fmla="*/ T52 w 1800"/>
                <a:gd name="T54" fmla="+- 0 2483 2131"/>
                <a:gd name="T55" fmla="*/ 2483 h 353"/>
                <a:gd name="T56" fmla="+- 0 5659 3915"/>
                <a:gd name="T57" fmla="*/ T56 w 1800"/>
                <a:gd name="T58" fmla="+- 0 2483 2131"/>
                <a:gd name="T59" fmla="*/ 2483 h 353"/>
                <a:gd name="T60" fmla="+- 0 5680 3915"/>
                <a:gd name="T61" fmla="*/ T60 w 1800"/>
                <a:gd name="T62" fmla="+- 0 2466 2131"/>
                <a:gd name="T63" fmla="*/ 2466 h 353"/>
                <a:gd name="T64" fmla="+- 0 5698 3915"/>
                <a:gd name="T65" fmla="*/ T64 w 1800"/>
                <a:gd name="T66" fmla="+- 0 2422 2131"/>
                <a:gd name="T67" fmla="*/ 2422 h 353"/>
                <a:gd name="T68" fmla="+- 0 5710 3915"/>
                <a:gd name="T69" fmla="*/ T68 w 1800"/>
                <a:gd name="T70" fmla="+- 0 2366 2131"/>
                <a:gd name="T71" fmla="*/ 2366 h 353"/>
                <a:gd name="T72" fmla="+- 0 5714 3915"/>
                <a:gd name="T73" fmla="*/ T72 w 1800"/>
                <a:gd name="T74" fmla="+- 0 2309 2131"/>
                <a:gd name="T75" fmla="*/ 2309 h 3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0" h="353">
                  <a:moveTo>
                    <a:pt x="1799" y="178"/>
                  </a:moveTo>
                  <a:lnTo>
                    <a:pt x="1795" y="120"/>
                  </a:lnTo>
                  <a:lnTo>
                    <a:pt x="1783" y="62"/>
                  </a:lnTo>
                  <a:lnTo>
                    <a:pt x="1765" y="17"/>
                  </a:lnTo>
                  <a:lnTo>
                    <a:pt x="1744" y="0"/>
                  </a:lnTo>
                  <a:lnTo>
                    <a:pt x="56" y="0"/>
                  </a:lnTo>
                  <a:lnTo>
                    <a:pt x="33" y="17"/>
                  </a:lnTo>
                  <a:lnTo>
                    <a:pt x="16" y="62"/>
                  </a:lnTo>
                  <a:lnTo>
                    <a:pt x="4" y="120"/>
                  </a:lnTo>
                  <a:lnTo>
                    <a:pt x="0" y="178"/>
                  </a:lnTo>
                  <a:lnTo>
                    <a:pt x="4" y="235"/>
                  </a:lnTo>
                  <a:lnTo>
                    <a:pt x="16" y="291"/>
                  </a:lnTo>
                  <a:lnTo>
                    <a:pt x="33" y="335"/>
                  </a:lnTo>
                  <a:lnTo>
                    <a:pt x="56" y="352"/>
                  </a:lnTo>
                  <a:lnTo>
                    <a:pt x="1744" y="352"/>
                  </a:lnTo>
                  <a:lnTo>
                    <a:pt x="1765" y="335"/>
                  </a:lnTo>
                  <a:lnTo>
                    <a:pt x="1783" y="291"/>
                  </a:lnTo>
                  <a:lnTo>
                    <a:pt x="1795" y="235"/>
                  </a:lnTo>
                  <a:lnTo>
                    <a:pt x="1799" y="178"/>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 y="2244"/>
              <a:ext cx="1046" cy="13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6"/>
            <p:cNvSpPr>
              <a:spLocks/>
            </p:cNvSpPr>
            <p:nvPr/>
          </p:nvSpPr>
          <p:spPr bwMode="auto">
            <a:xfrm>
              <a:off x="5353" y="2245"/>
              <a:ext cx="10" cy="113"/>
            </a:xfrm>
            <a:custGeom>
              <a:avLst/>
              <a:gdLst>
                <a:gd name="T0" fmla="+- 0 5363 5354"/>
                <a:gd name="T1" fmla="*/ T0 w 10"/>
                <a:gd name="T2" fmla="+- 0 2245 2245"/>
                <a:gd name="T3" fmla="*/ 2245 h 113"/>
                <a:gd name="T4" fmla="+- 0 5354 5354"/>
                <a:gd name="T5" fmla="*/ T4 w 10"/>
                <a:gd name="T6" fmla="+- 0 2251 2245"/>
                <a:gd name="T7" fmla="*/ 2251 h 113"/>
                <a:gd name="T8" fmla="+- 0 5354 5354"/>
                <a:gd name="T9" fmla="*/ T8 w 10"/>
                <a:gd name="T10" fmla="+- 0 2358 2245"/>
                <a:gd name="T11" fmla="*/ 2358 h 113"/>
                <a:gd name="T12" fmla="+- 0 5363 5354"/>
                <a:gd name="T13" fmla="*/ T12 w 10"/>
                <a:gd name="T14" fmla="+- 0 2358 2245"/>
                <a:gd name="T15" fmla="*/ 2358 h 113"/>
                <a:gd name="T16" fmla="+- 0 5363 5354"/>
                <a:gd name="T17" fmla="*/ T16 w 10"/>
                <a:gd name="T18" fmla="+- 0 2245 2245"/>
                <a:gd name="T19" fmla="*/ 2245 h 113"/>
              </a:gdLst>
              <a:ahLst/>
              <a:cxnLst>
                <a:cxn ang="0">
                  <a:pos x="T1" y="T3"/>
                </a:cxn>
                <a:cxn ang="0">
                  <a:pos x="T5" y="T7"/>
                </a:cxn>
                <a:cxn ang="0">
                  <a:pos x="T9" y="T11"/>
                </a:cxn>
                <a:cxn ang="0">
                  <a:pos x="T13" y="T15"/>
                </a:cxn>
                <a:cxn ang="0">
                  <a:pos x="T17" y="T19"/>
                </a:cxn>
              </a:cxnLst>
              <a:rect l="0" t="0" r="r" b="b"/>
              <a:pathLst>
                <a:path w="10" h="113">
                  <a:moveTo>
                    <a:pt x="9" y="0"/>
                  </a:moveTo>
                  <a:lnTo>
                    <a:pt x="0" y="6"/>
                  </a:lnTo>
                  <a:lnTo>
                    <a:pt x="0" y="113"/>
                  </a:lnTo>
                  <a:lnTo>
                    <a:pt x="9" y="113"/>
                  </a:lnTo>
                  <a:lnTo>
                    <a:pt x="9"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Freeform 7"/>
            <p:cNvSpPr>
              <a:spLocks/>
            </p:cNvSpPr>
            <p:nvPr/>
          </p:nvSpPr>
          <p:spPr bwMode="auto">
            <a:xfrm>
              <a:off x="3914" y="662"/>
              <a:ext cx="1800" cy="353"/>
            </a:xfrm>
            <a:custGeom>
              <a:avLst/>
              <a:gdLst>
                <a:gd name="T0" fmla="+- 0 5659 3915"/>
                <a:gd name="T1" fmla="*/ T0 w 1800"/>
                <a:gd name="T2" fmla="+- 0 662 662"/>
                <a:gd name="T3" fmla="*/ 662 h 353"/>
                <a:gd name="T4" fmla="+- 0 3971 3915"/>
                <a:gd name="T5" fmla="*/ T4 w 1800"/>
                <a:gd name="T6" fmla="+- 0 662 662"/>
                <a:gd name="T7" fmla="*/ 662 h 353"/>
                <a:gd name="T8" fmla="+- 0 3948 3915"/>
                <a:gd name="T9" fmla="*/ T8 w 1800"/>
                <a:gd name="T10" fmla="+- 0 680 662"/>
                <a:gd name="T11" fmla="*/ 680 h 353"/>
                <a:gd name="T12" fmla="+- 0 3931 3915"/>
                <a:gd name="T13" fmla="*/ T12 w 1800"/>
                <a:gd name="T14" fmla="+- 0 724 662"/>
                <a:gd name="T15" fmla="*/ 724 h 353"/>
                <a:gd name="T16" fmla="+- 0 3919 3915"/>
                <a:gd name="T17" fmla="*/ T16 w 1800"/>
                <a:gd name="T18" fmla="+- 0 782 662"/>
                <a:gd name="T19" fmla="*/ 782 h 353"/>
                <a:gd name="T20" fmla="+- 0 3915 3915"/>
                <a:gd name="T21" fmla="*/ T20 w 1800"/>
                <a:gd name="T22" fmla="+- 0 841 662"/>
                <a:gd name="T23" fmla="*/ 841 h 353"/>
                <a:gd name="T24" fmla="+- 0 3919 3915"/>
                <a:gd name="T25" fmla="*/ T24 w 1800"/>
                <a:gd name="T26" fmla="+- 0 897 662"/>
                <a:gd name="T27" fmla="*/ 897 h 353"/>
                <a:gd name="T28" fmla="+- 0 3931 3915"/>
                <a:gd name="T29" fmla="*/ T28 w 1800"/>
                <a:gd name="T30" fmla="+- 0 954 662"/>
                <a:gd name="T31" fmla="*/ 954 h 353"/>
                <a:gd name="T32" fmla="+- 0 3948 3915"/>
                <a:gd name="T33" fmla="*/ T32 w 1800"/>
                <a:gd name="T34" fmla="+- 0 997 662"/>
                <a:gd name="T35" fmla="*/ 997 h 353"/>
                <a:gd name="T36" fmla="+- 0 3971 3915"/>
                <a:gd name="T37" fmla="*/ T36 w 1800"/>
                <a:gd name="T38" fmla="+- 0 1014 662"/>
                <a:gd name="T39" fmla="*/ 1014 h 353"/>
                <a:gd name="T40" fmla="+- 0 5659 3915"/>
                <a:gd name="T41" fmla="*/ T40 w 1800"/>
                <a:gd name="T42" fmla="+- 0 1014 662"/>
                <a:gd name="T43" fmla="*/ 1014 h 353"/>
                <a:gd name="T44" fmla="+- 0 5680 3915"/>
                <a:gd name="T45" fmla="*/ T44 w 1800"/>
                <a:gd name="T46" fmla="+- 0 997 662"/>
                <a:gd name="T47" fmla="*/ 997 h 353"/>
                <a:gd name="T48" fmla="+- 0 5698 3915"/>
                <a:gd name="T49" fmla="*/ T48 w 1800"/>
                <a:gd name="T50" fmla="+- 0 954 662"/>
                <a:gd name="T51" fmla="*/ 954 h 353"/>
                <a:gd name="T52" fmla="+- 0 5710 3915"/>
                <a:gd name="T53" fmla="*/ T52 w 1800"/>
                <a:gd name="T54" fmla="+- 0 897 662"/>
                <a:gd name="T55" fmla="*/ 897 h 353"/>
                <a:gd name="T56" fmla="+- 0 5714 3915"/>
                <a:gd name="T57" fmla="*/ T56 w 1800"/>
                <a:gd name="T58" fmla="+- 0 841 662"/>
                <a:gd name="T59" fmla="*/ 841 h 353"/>
                <a:gd name="T60" fmla="+- 0 5710 3915"/>
                <a:gd name="T61" fmla="*/ T60 w 1800"/>
                <a:gd name="T62" fmla="+- 0 782 662"/>
                <a:gd name="T63" fmla="*/ 782 h 353"/>
                <a:gd name="T64" fmla="+- 0 5698 3915"/>
                <a:gd name="T65" fmla="*/ T64 w 1800"/>
                <a:gd name="T66" fmla="+- 0 724 662"/>
                <a:gd name="T67" fmla="*/ 724 h 353"/>
                <a:gd name="T68" fmla="+- 0 5680 3915"/>
                <a:gd name="T69" fmla="*/ T68 w 1800"/>
                <a:gd name="T70" fmla="+- 0 680 662"/>
                <a:gd name="T71" fmla="*/ 680 h 353"/>
                <a:gd name="T72" fmla="+- 0 5659 3915"/>
                <a:gd name="T73" fmla="*/ T72 w 1800"/>
                <a:gd name="T74" fmla="+- 0 662 662"/>
                <a:gd name="T75" fmla="*/ 662 h 3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0" h="353">
                  <a:moveTo>
                    <a:pt x="1744" y="0"/>
                  </a:moveTo>
                  <a:lnTo>
                    <a:pt x="56" y="0"/>
                  </a:lnTo>
                  <a:lnTo>
                    <a:pt x="33" y="18"/>
                  </a:lnTo>
                  <a:lnTo>
                    <a:pt x="16" y="62"/>
                  </a:lnTo>
                  <a:lnTo>
                    <a:pt x="4" y="120"/>
                  </a:lnTo>
                  <a:lnTo>
                    <a:pt x="0" y="179"/>
                  </a:lnTo>
                  <a:lnTo>
                    <a:pt x="4" y="235"/>
                  </a:lnTo>
                  <a:lnTo>
                    <a:pt x="16" y="292"/>
                  </a:lnTo>
                  <a:lnTo>
                    <a:pt x="33" y="335"/>
                  </a:lnTo>
                  <a:lnTo>
                    <a:pt x="56" y="352"/>
                  </a:lnTo>
                  <a:lnTo>
                    <a:pt x="1744" y="352"/>
                  </a:lnTo>
                  <a:lnTo>
                    <a:pt x="1765" y="335"/>
                  </a:lnTo>
                  <a:lnTo>
                    <a:pt x="1783" y="292"/>
                  </a:lnTo>
                  <a:lnTo>
                    <a:pt x="1795" y="235"/>
                  </a:lnTo>
                  <a:lnTo>
                    <a:pt x="1799" y="179"/>
                  </a:lnTo>
                  <a:lnTo>
                    <a:pt x="1795" y="120"/>
                  </a:lnTo>
                  <a:lnTo>
                    <a:pt x="1783" y="62"/>
                  </a:lnTo>
                  <a:lnTo>
                    <a:pt x="1765" y="18"/>
                  </a:lnTo>
                  <a:lnTo>
                    <a:pt x="1744"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8"/>
            <p:cNvSpPr>
              <a:spLocks/>
            </p:cNvSpPr>
            <p:nvPr/>
          </p:nvSpPr>
          <p:spPr bwMode="auto">
            <a:xfrm>
              <a:off x="3914" y="662"/>
              <a:ext cx="1800" cy="353"/>
            </a:xfrm>
            <a:custGeom>
              <a:avLst/>
              <a:gdLst>
                <a:gd name="T0" fmla="+- 0 5714 3915"/>
                <a:gd name="T1" fmla="*/ T0 w 1800"/>
                <a:gd name="T2" fmla="+- 0 841 662"/>
                <a:gd name="T3" fmla="*/ 841 h 353"/>
                <a:gd name="T4" fmla="+- 0 5710 3915"/>
                <a:gd name="T5" fmla="*/ T4 w 1800"/>
                <a:gd name="T6" fmla="+- 0 782 662"/>
                <a:gd name="T7" fmla="*/ 782 h 353"/>
                <a:gd name="T8" fmla="+- 0 5698 3915"/>
                <a:gd name="T9" fmla="*/ T8 w 1800"/>
                <a:gd name="T10" fmla="+- 0 724 662"/>
                <a:gd name="T11" fmla="*/ 724 h 353"/>
                <a:gd name="T12" fmla="+- 0 5680 3915"/>
                <a:gd name="T13" fmla="*/ T12 w 1800"/>
                <a:gd name="T14" fmla="+- 0 680 662"/>
                <a:gd name="T15" fmla="*/ 680 h 353"/>
                <a:gd name="T16" fmla="+- 0 5659 3915"/>
                <a:gd name="T17" fmla="*/ T16 w 1800"/>
                <a:gd name="T18" fmla="+- 0 662 662"/>
                <a:gd name="T19" fmla="*/ 662 h 353"/>
                <a:gd name="T20" fmla="+- 0 3971 3915"/>
                <a:gd name="T21" fmla="*/ T20 w 1800"/>
                <a:gd name="T22" fmla="+- 0 662 662"/>
                <a:gd name="T23" fmla="*/ 662 h 353"/>
                <a:gd name="T24" fmla="+- 0 3948 3915"/>
                <a:gd name="T25" fmla="*/ T24 w 1800"/>
                <a:gd name="T26" fmla="+- 0 680 662"/>
                <a:gd name="T27" fmla="*/ 680 h 353"/>
                <a:gd name="T28" fmla="+- 0 3931 3915"/>
                <a:gd name="T29" fmla="*/ T28 w 1800"/>
                <a:gd name="T30" fmla="+- 0 724 662"/>
                <a:gd name="T31" fmla="*/ 724 h 353"/>
                <a:gd name="T32" fmla="+- 0 3919 3915"/>
                <a:gd name="T33" fmla="*/ T32 w 1800"/>
                <a:gd name="T34" fmla="+- 0 782 662"/>
                <a:gd name="T35" fmla="*/ 782 h 353"/>
                <a:gd name="T36" fmla="+- 0 3915 3915"/>
                <a:gd name="T37" fmla="*/ T36 w 1800"/>
                <a:gd name="T38" fmla="+- 0 841 662"/>
                <a:gd name="T39" fmla="*/ 841 h 353"/>
                <a:gd name="T40" fmla="+- 0 3919 3915"/>
                <a:gd name="T41" fmla="*/ T40 w 1800"/>
                <a:gd name="T42" fmla="+- 0 897 662"/>
                <a:gd name="T43" fmla="*/ 897 h 353"/>
                <a:gd name="T44" fmla="+- 0 3931 3915"/>
                <a:gd name="T45" fmla="*/ T44 w 1800"/>
                <a:gd name="T46" fmla="+- 0 954 662"/>
                <a:gd name="T47" fmla="*/ 954 h 353"/>
                <a:gd name="T48" fmla="+- 0 3948 3915"/>
                <a:gd name="T49" fmla="*/ T48 w 1800"/>
                <a:gd name="T50" fmla="+- 0 997 662"/>
                <a:gd name="T51" fmla="*/ 997 h 353"/>
                <a:gd name="T52" fmla="+- 0 3971 3915"/>
                <a:gd name="T53" fmla="*/ T52 w 1800"/>
                <a:gd name="T54" fmla="+- 0 1014 662"/>
                <a:gd name="T55" fmla="*/ 1014 h 353"/>
                <a:gd name="T56" fmla="+- 0 5659 3915"/>
                <a:gd name="T57" fmla="*/ T56 w 1800"/>
                <a:gd name="T58" fmla="+- 0 1014 662"/>
                <a:gd name="T59" fmla="*/ 1014 h 353"/>
                <a:gd name="T60" fmla="+- 0 5680 3915"/>
                <a:gd name="T61" fmla="*/ T60 w 1800"/>
                <a:gd name="T62" fmla="+- 0 997 662"/>
                <a:gd name="T63" fmla="*/ 997 h 353"/>
                <a:gd name="T64" fmla="+- 0 5698 3915"/>
                <a:gd name="T65" fmla="*/ T64 w 1800"/>
                <a:gd name="T66" fmla="+- 0 954 662"/>
                <a:gd name="T67" fmla="*/ 954 h 353"/>
                <a:gd name="T68" fmla="+- 0 5710 3915"/>
                <a:gd name="T69" fmla="*/ T68 w 1800"/>
                <a:gd name="T70" fmla="+- 0 897 662"/>
                <a:gd name="T71" fmla="*/ 897 h 353"/>
                <a:gd name="T72" fmla="+- 0 5714 3915"/>
                <a:gd name="T73" fmla="*/ T72 w 1800"/>
                <a:gd name="T74" fmla="+- 0 841 662"/>
                <a:gd name="T75" fmla="*/ 841 h 3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0" h="353">
                  <a:moveTo>
                    <a:pt x="1799" y="179"/>
                  </a:moveTo>
                  <a:lnTo>
                    <a:pt x="1795" y="120"/>
                  </a:lnTo>
                  <a:lnTo>
                    <a:pt x="1783" y="62"/>
                  </a:lnTo>
                  <a:lnTo>
                    <a:pt x="1765" y="18"/>
                  </a:lnTo>
                  <a:lnTo>
                    <a:pt x="1744" y="0"/>
                  </a:lnTo>
                  <a:lnTo>
                    <a:pt x="56" y="0"/>
                  </a:lnTo>
                  <a:lnTo>
                    <a:pt x="33" y="18"/>
                  </a:lnTo>
                  <a:lnTo>
                    <a:pt x="16" y="62"/>
                  </a:lnTo>
                  <a:lnTo>
                    <a:pt x="4" y="120"/>
                  </a:lnTo>
                  <a:lnTo>
                    <a:pt x="0" y="179"/>
                  </a:lnTo>
                  <a:lnTo>
                    <a:pt x="4" y="235"/>
                  </a:lnTo>
                  <a:lnTo>
                    <a:pt x="16" y="292"/>
                  </a:lnTo>
                  <a:lnTo>
                    <a:pt x="33" y="335"/>
                  </a:lnTo>
                  <a:lnTo>
                    <a:pt x="56" y="352"/>
                  </a:lnTo>
                  <a:lnTo>
                    <a:pt x="1744" y="352"/>
                  </a:lnTo>
                  <a:lnTo>
                    <a:pt x="1765" y="335"/>
                  </a:lnTo>
                  <a:lnTo>
                    <a:pt x="1783" y="292"/>
                  </a:lnTo>
                  <a:lnTo>
                    <a:pt x="1795" y="235"/>
                  </a:lnTo>
                  <a:lnTo>
                    <a:pt x="1799" y="179"/>
                  </a:lnTo>
                  <a:close/>
                </a:path>
              </a:pathLst>
            </a:custGeom>
            <a:noFill/>
            <a:ln w="635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 y="776"/>
              <a:ext cx="1046" cy="1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 y="1076"/>
              <a:ext cx="1195" cy="100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 y="232"/>
              <a:ext cx="1752" cy="2463"/>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12"/>
            <p:cNvSpPr>
              <a:spLocks/>
            </p:cNvSpPr>
            <p:nvPr/>
          </p:nvSpPr>
          <p:spPr bwMode="auto">
            <a:xfrm>
              <a:off x="5353" y="776"/>
              <a:ext cx="10" cy="113"/>
            </a:xfrm>
            <a:custGeom>
              <a:avLst/>
              <a:gdLst>
                <a:gd name="T0" fmla="+- 0 5363 5354"/>
                <a:gd name="T1" fmla="*/ T0 w 10"/>
                <a:gd name="T2" fmla="+- 0 777 777"/>
                <a:gd name="T3" fmla="*/ 777 h 113"/>
                <a:gd name="T4" fmla="+- 0 5354 5354"/>
                <a:gd name="T5" fmla="*/ T4 w 10"/>
                <a:gd name="T6" fmla="+- 0 782 777"/>
                <a:gd name="T7" fmla="*/ 782 h 113"/>
                <a:gd name="T8" fmla="+- 0 5354 5354"/>
                <a:gd name="T9" fmla="*/ T8 w 10"/>
                <a:gd name="T10" fmla="+- 0 889 777"/>
                <a:gd name="T11" fmla="*/ 889 h 113"/>
                <a:gd name="T12" fmla="+- 0 5363 5354"/>
                <a:gd name="T13" fmla="*/ T12 w 10"/>
                <a:gd name="T14" fmla="+- 0 889 777"/>
                <a:gd name="T15" fmla="*/ 889 h 113"/>
                <a:gd name="T16" fmla="+- 0 5363 5354"/>
                <a:gd name="T17" fmla="*/ T16 w 10"/>
                <a:gd name="T18" fmla="+- 0 777 777"/>
                <a:gd name="T19" fmla="*/ 777 h 113"/>
              </a:gdLst>
              <a:ahLst/>
              <a:cxnLst>
                <a:cxn ang="0">
                  <a:pos x="T1" y="T3"/>
                </a:cxn>
                <a:cxn ang="0">
                  <a:pos x="T5" y="T7"/>
                </a:cxn>
                <a:cxn ang="0">
                  <a:pos x="T9" y="T11"/>
                </a:cxn>
                <a:cxn ang="0">
                  <a:pos x="T13" y="T15"/>
                </a:cxn>
                <a:cxn ang="0">
                  <a:pos x="T17" y="T19"/>
                </a:cxn>
              </a:cxnLst>
              <a:rect l="0" t="0" r="r" b="b"/>
              <a:pathLst>
                <a:path w="10" h="113">
                  <a:moveTo>
                    <a:pt x="9" y="0"/>
                  </a:moveTo>
                  <a:lnTo>
                    <a:pt x="0" y="5"/>
                  </a:lnTo>
                  <a:lnTo>
                    <a:pt x="0" y="112"/>
                  </a:lnTo>
                  <a:lnTo>
                    <a:pt x="9" y="112"/>
                  </a:lnTo>
                  <a:lnTo>
                    <a:pt x="9"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5" y="2229"/>
              <a:ext cx="638" cy="1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2" y="1106"/>
              <a:ext cx="780" cy="94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7" y="232"/>
              <a:ext cx="1859" cy="24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2339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066" y="838200"/>
            <a:ext cx="7620000" cy="5355312"/>
          </a:xfrm>
          <a:prstGeom prst="rect">
            <a:avLst/>
          </a:prstGeom>
        </p:spPr>
        <p:txBody>
          <a:bodyPr wrap="square">
            <a:spAutoFit/>
          </a:bodyPr>
          <a:lstStyle/>
          <a:p>
            <a:pPr marL="285750" lvl="0" indent="-285750">
              <a:buFont typeface="Wingdings" pitchFamily="2" charset="2"/>
              <a:buChar char="v"/>
            </a:pPr>
            <a:r>
              <a:rPr lang="en-US" dirty="0"/>
              <a:t>locate applications transparently across the network, thereby providing interaction with another or </a:t>
            </a:r>
            <a:r>
              <a:rPr lang="en-US" dirty="0" smtClean="0"/>
              <a:t>service</a:t>
            </a:r>
          </a:p>
          <a:p>
            <a:pPr lvl="0"/>
            <a:endParaRPr lang="en-IN" dirty="0"/>
          </a:p>
          <a:p>
            <a:pPr marL="285750" lvl="0" indent="-285750">
              <a:buFont typeface="Wingdings" pitchFamily="2" charset="2"/>
              <a:buChar char="v"/>
            </a:pPr>
            <a:r>
              <a:rPr lang="en-US" dirty="0"/>
              <a:t>shield software developers from low-level, tedious, and error-prone platform details, such as socket-level network </a:t>
            </a:r>
            <a:r>
              <a:rPr lang="en-US" dirty="0" smtClean="0"/>
              <a:t>programming</a:t>
            </a:r>
          </a:p>
          <a:p>
            <a:pPr lvl="0"/>
            <a:endParaRPr lang="en-IN" dirty="0"/>
          </a:p>
          <a:p>
            <a:pPr marL="285750" lvl="0" indent="-285750">
              <a:buFont typeface="Wingdings" pitchFamily="2" charset="2"/>
              <a:buChar char="v"/>
            </a:pPr>
            <a:r>
              <a:rPr lang="en-US" dirty="0"/>
              <a:t>provide a consistent set of higher-level network-oriented abstractions that are much closer to application requirements in order to simplify the development of distributed </a:t>
            </a:r>
            <a:r>
              <a:rPr lang="en-US" dirty="0" smtClean="0"/>
              <a:t>systems</a:t>
            </a:r>
          </a:p>
          <a:p>
            <a:pPr lvl="0"/>
            <a:endParaRPr lang="en-IN" dirty="0"/>
          </a:p>
          <a:p>
            <a:pPr marL="285750" lvl="0" indent="-285750">
              <a:buFont typeface="Wingdings" pitchFamily="2" charset="2"/>
              <a:buChar char="v"/>
            </a:pPr>
            <a:r>
              <a:rPr lang="en-US" dirty="0"/>
              <a:t>leverage previous developments and reuse them rather than rebuild them for each </a:t>
            </a:r>
            <a:r>
              <a:rPr lang="en-US" dirty="0" smtClean="0"/>
              <a:t>usage</a:t>
            </a:r>
          </a:p>
          <a:p>
            <a:pPr lvl="0"/>
            <a:endParaRPr lang="en-IN" dirty="0"/>
          </a:p>
          <a:p>
            <a:pPr marL="285750" lvl="0" indent="-285750">
              <a:buFont typeface="Wingdings" pitchFamily="2" charset="2"/>
              <a:buChar char="v"/>
            </a:pPr>
            <a:r>
              <a:rPr lang="en-US" dirty="0"/>
              <a:t>provide a wide array of services such as reliability, availability, authentication, and security that are necessary for applications to operate effectively in a distributed </a:t>
            </a:r>
            <a:r>
              <a:rPr lang="en-US" dirty="0" smtClean="0"/>
              <a:t>environment</a:t>
            </a:r>
          </a:p>
          <a:p>
            <a:pPr lvl="0"/>
            <a:endParaRPr lang="en-IN" dirty="0"/>
          </a:p>
          <a:p>
            <a:pPr marL="285750" indent="-285750">
              <a:buFont typeface="Wingdings" pitchFamily="2" charset="2"/>
              <a:buChar char="v"/>
            </a:pPr>
            <a:r>
              <a:rPr lang="en-US" dirty="0"/>
              <a:t>scale up in capacity without losing function.</a:t>
            </a:r>
            <a:endParaRPr lang="en-IN" dirty="0"/>
          </a:p>
        </p:txBody>
      </p:sp>
    </p:spTree>
    <p:extLst>
      <p:ext uri="{BB962C8B-B14F-4D97-AF65-F5344CB8AC3E}">
        <p14:creationId xmlns:p14="http://schemas.microsoft.com/office/powerpoint/2010/main" val="27490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280" y="685800"/>
            <a:ext cx="3721320" cy="369332"/>
          </a:xfrm>
          <a:prstGeom prst="rect">
            <a:avLst/>
          </a:prstGeom>
        </p:spPr>
        <p:txBody>
          <a:bodyPr wrap="square">
            <a:spAutoFit/>
          </a:bodyPr>
          <a:lstStyle/>
          <a:p>
            <a:r>
              <a:rPr lang="en-US" b="1" dirty="0"/>
              <a:t>The client–server model</a:t>
            </a:r>
            <a:endParaRPr lang="en-IN" b="1" dirty="0"/>
          </a:p>
        </p:txBody>
      </p:sp>
      <p:sp>
        <p:nvSpPr>
          <p:cNvPr id="3" name="Rectangle 2"/>
          <p:cNvSpPr/>
          <p:nvPr/>
        </p:nvSpPr>
        <p:spPr>
          <a:xfrm>
            <a:off x="317280" y="1582341"/>
            <a:ext cx="8598120" cy="2585323"/>
          </a:xfrm>
          <a:prstGeom prst="rect">
            <a:avLst/>
          </a:prstGeom>
        </p:spPr>
        <p:txBody>
          <a:bodyPr wrap="square">
            <a:spAutoFit/>
          </a:bodyPr>
          <a:lstStyle/>
          <a:p>
            <a:pPr marL="285750" indent="-285750">
              <a:buFont typeface="Wingdings" pitchFamily="2" charset="2"/>
              <a:buChar char="v"/>
            </a:pPr>
            <a:r>
              <a:rPr lang="en-US" dirty="0"/>
              <a:t>In a client–server architecture, the client actually has two tasks. The client makes requests to servers and is also responsible for the user interface </a:t>
            </a:r>
            <a:endParaRPr lang="en-IN" dirty="0"/>
          </a:p>
          <a:p>
            <a:r>
              <a:rPr lang="en-IN" dirty="0"/>
              <a:t> </a:t>
            </a:r>
          </a:p>
          <a:p>
            <a:pPr marL="285750" indent="-285750">
              <a:buFont typeface="Wingdings" pitchFamily="2" charset="2"/>
              <a:buChar char="v"/>
            </a:pPr>
            <a:r>
              <a:rPr lang="en-US" dirty="0" smtClean="0"/>
              <a:t>client–server </a:t>
            </a:r>
            <a:r>
              <a:rPr lang="en-US" dirty="0"/>
              <a:t>Internet applications are, by definition, distributed applications. </a:t>
            </a:r>
            <a:endParaRPr lang="en-US" dirty="0" smtClean="0"/>
          </a:p>
          <a:p>
            <a:endParaRPr lang="en-US" dirty="0" smtClean="0"/>
          </a:p>
          <a:p>
            <a:pPr marL="285750" indent="-285750">
              <a:buFont typeface="Wingdings" pitchFamily="2" charset="2"/>
              <a:buChar char="v"/>
            </a:pPr>
            <a:r>
              <a:rPr lang="en-US" dirty="0" smtClean="0"/>
              <a:t>The </a:t>
            </a:r>
            <a:r>
              <a:rPr lang="en-US" dirty="0"/>
              <a:t>client program and the server program interact with each other by sending each other messages over the Internet.</a:t>
            </a:r>
            <a:endParaRPr lang="en-IN" dirty="0"/>
          </a:p>
        </p:txBody>
      </p:sp>
    </p:spTree>
    <p:extLst>
      <p:ext uri="{BB962C8B-B14F-4D97-AF65-F5344CB8AC3E}">
        <p14:creationId xmlns:p14="http://schemas.microsoft.com/office/powerpoint/2010/main" val="249855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6.png"/>
          <p:cNvPicPr/>
          <p:nvPr/>
        </p:nvPicPr>
        <p:blipFill>
          <a:blip r:embed="rId2" cstate="print"/>
          <a:stretch>
            <a:fillRect/>
          </a:stretch>
        </p:blipFill>
        <p:spPr>
          <a:xfrm>
            <a:off x="1219200" y="1447800"/>
            <a:ext cx="4940300" cy="3047999"/>
          </a:xfrm>
          <a:prstGeom prst="rect">
            <a:avLst/>
          </a:prstGeom>
        </p:spPr>
      </p:pic>
    </p:spTree>
    <p:extLst>
      <p:ext uri="{BB962C8B-B14F-4D97-AF65-F5344CB8AC3E}">
        <p14:creationId xmlns:p14="http://schemas.microsoft.com/office/powerpoint/2010/main" val="21961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305800" cy="2031325"/>
          </a:xfrm>
          <a:prstGeom prst="rect">
            <a:avLst/>
          </a:prstGeom>
        </p:spPr>
        <p:txBody>
          <a:bodyPr wrap="square">
            <a:spAutoFit/>
          </a:bodyPr>
          <a:lstStyle/>
          <a:p>
            <a:r>
              <a:rPr lang="en-US" b="1" dirty="0" err="1" smtClean="0"/>
              <a:t>Interprocess</a:t>
            </a:r>
            <a:r>
              <a:rPr lang="en-US" b="1" dirty="0" smtClean="0"/>
              <a:t> </a:t>
            </a:r>
            <a:r>
              <a:rPr lang="en-US" b="1" dirty="0"/>
              <a:t>communication</a:t>
            </a:r>
            <a:r>
              <a:rPr lang="en-US" dirty="0"/>
              <a:t> </a:t>
            </a:r>
            <a:endParaRPr lang="en-IN" dirty="0"/>
          </a:p>
          <a:p>
            <a:pPr lvl="1"/>
            <a:endParaRPr lang="en-US" dirty="0" smtClean="0"/>
          </a:p>
          <a:p>
            <a:pPr lvl="1"/>
            <a:endParaRPr lang="en-US" dirty="0"/>
          </a:p>
          <a:p>
            <a:pPr lvl="1"/>
            <a:r>
              <a:rPr lang="en-US" dirty="0" smtClean="0"/>
              <a:t>Processes </a:t>
            </a:r>
            <a:r>
              <a:rPr lang="en-US" dirty="0"/>
              <a:t>on two different end systems (with potentially different operating systems) communicate with each other by exchanging messages across a computer network</a:t>
            </a:r>
            <a:endParaRPr lang="en-IN" dirty="0"/>
          </a:p>
          <a:p>
            <a:r>
              <a:rPr lang="en-US" dirty="0"/>
              <a:t> </a:t>
            </a:r>
            <a:endParaRPr lang="en-IN" dirty="0"/>
          </a:p>
        </p:txBody>
      </p:sp>
    </p:spTree>
    <p:extLst>
      <p:ext uri="{BB962C8B-B14F-4D97-AF65-F5344CB8AC3E}">
        <p14:creationId xmlns:p14="http://schemas.microsoft.com/office/powerpoint/2010/main" val="268992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740" y="457200"/>
            <a:ext cx="8153400" cy="3970318"/>
          </a:xfrm>
          <a:prstGeom prst="rect">
            <a:avLst/>
          </a:prstGeom>
        </p:spPr>
        <p:txBody>
          <a:bodyPr wrap="square">
            <a:spAutoFit/>
          </a:bodyPr>
          <a:lstStyle/>
          <a:p>
            <a:pPr lvl="2"/>
            <a:r>
              <a:rPr lang="en-US" b="1" dirty="0"/>
              <a:t>Messaging</a:t>
            </a:r>
            <a:endParaRPr lang="en-IN" b="1" dirty="0"/>
          </a:p>
          <a:p>
            <a:pPr lvl="1"/>
            <a:r>
              <a:rPr lang="en-US" dirty="0"/>
              <a:t>Distributed systems and applications communicate by exchanging messages. </a:t>
            </a:r>
            <a:endParaRPr lang="en-US" dirty="0" smtClean="0"/>
          </a:p>
          <a:p>
            <a:pPr lvl="1"/>
            <a:endParaRPr lang="en-US" i="1" dirty="0" smtClean="0"/>
          </a:p>
          <a:p>
            <a:pPr lvl="1"/>
            <a:r>
              <a:rPr lang="en-US" i="1" dirty="0" smtClean="0"/>
              <a:t>Messaging </a:t>
            </a:r>
            <a:r>
              <a:rPr lang="en-US" dirty="0"/>
              <a:t>is a technology that enables high-speed, asynchronous, program-to-program communication with reliable delivery. </a:t>
            </a:r>
            <a:endParaRPr lang="en-US" dirty="0" smtClean="0"/>
          </a:p>
          <a:p>
            <a:pPr lvl="1"/>
            <a:endParaRPr lang="en-US" dirty="0"/>
          </a:p>
          <a:p>
            <a:pPr lvl="1"/>
            <a:r>
              <a:rPr lang="en-US" dirty="0" smtClean="0"/>
              <a:t>Programs </a:t>
            </a:r>
            <a:r>
              <a:rPr lang="en-US" dirty="0"/>
              <a:t>communicate by sending packets of data called </a:t>
            </a:r>
            <a:r>
              <a:rPr lang="en-US" i="1" dirty="0"/>
              <a:t>message</a:t>
            </a:r>
            <a:r>
              <a:rPr lang="en-US" dirty="0"/>
              <a:t>s to each other.</a:t>
            </a:r>
            <a:endParaRPr lang="en-IN" dirty="0"/>
          </a:p>
          <a:p>
            <a:pPr lvl="1"/>
            <a:endParaRPr lang="en-US" dirty="0" smtClean="0"/>
          </a:p>
          <a:p>
            <a:pPr lvl="1"/>
            <a:r>
              <a:rPr lang="en-US" dirty="0" smtClean="0"/>
              <a:t>A </a:t>
            </a:r>
            <a:r>
              <a:rPr lang="en-US" dirty="0"/>
              <a:t>message typically comprises three basic elements: </a:t>
            </a:r>
            <a:endParaRPr lang="en-US" dirty="0" smtClean="0"/>
          </a:p>
          <a:p>
            <a:pPr marL="742950" lvl="1" indent="-285750">
              <a:buFont typeface="Arial" pitchFamily="34" charset="0"/>
              <a:buChar char="•"/>
            </a:pPr>
            <a:r>
              <a:rPr lang="en-US" i="1" dirty="0" smtClean="0"/>
              <a:t>Header</a:t>
            </a:r>
            <a:endParaRPr lang="en-US" dirty="0"/>
          </a:p>
          <a:p>
            <a:pPr marL="742950" lvl="1" indent="-285750">
              <a:buFont typeface="Arial" pitchFamily="34" charset="0"/>
              <a:buChar char="•"/>
            </a:pPr>
            <a:r>
              <a:rPr lang="en-US" dirty="0" smtClean="0"/>
              <a:t>Its </a:t>
            </a:r>
            <a:r>
              <a:rPr lang="en-US" i="1" dirty="0" smtClean="0"/>
              <a:t>properties</a:t>
            </a:r>
            <a:r>
              <a:rPr lang="en-US" dirty="0" smtClean="0"/>
              <a:t> </a:t>
            </a:r>
          </a:p>
          <a:p>
            <a:pPr marL="742950" lvl="1" indent="-285750">
              <a:buFont typeface="Arial" pitchFamily="34" charset="0"/>
              <a:buChar char="•"/>
            </a:pPr>
            <a:r>
              <a:rPr lang="en-US" i="1" dirty="0" smtClean="0"/>
              <a:t>message </a:t>
            </a:r>
            <a:r>
              <a:rPr lang="en-US" i="1" dirty="0"/>
              <a:t>payload </a:t>
            </a:r>
            <a:r>
              <a:rPr lang="en-US" dirty="0"/>
              <a:t>or </a:t>
            </a:r>
            <a:r>
              <a:rPr lang="en-US" i="1" dirty="0" smtClean="0"/>
              <a:t>body</a:t>
            </a:r>
            <a:endParaRPr lang="en-IN" dirty="0"/>
          </a:p>
        </p:txBody>
      </p:sp>
    </p:spTree>
    <p:extLst>
      <p:ext uri="{BB962C8B-B14F-4D97-AF65-F5344CB8AC3E}">
        <p14:creationId xmlns:p14="http://schemas.microsoft.com/office/powerpoint/2010/main" val="120036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305800" cy="3416320"/>
          </a:xfrm>
          <a:prstGeom prst="rect">
            <a:avLst/>
          </a:prstGeom>
        </p:spPr>
        <p:txBody>
          <a:bodyPr wrap="square">
            <a:spAutoFit/>
          </a:bodyPr>
          <a:lstStyle/>
          <a:p>
            <a:r>
              <a:rPr lang="en-US" b="1" dirty="0"/>
              <a:t>Header</a:t>
            </a:r>
            <a:r>
              <a:rPr lang="en-US" dirty="0"/>
              <a:t>  </a:t>
            </a:r>
            <a:endParaRPr lang="en-US" dirty="0" smtClean="0"/>
          </a:p>
          <a:p>
            <a:r>
              <a:rPr lang="en-US" dirty="0" smtClean="0"/>
              <a:t>	Destination </a:t>
            </a:r>
            <a:r>
              <a:rPr lang="en-US" dirty="0"/>
              <a:t>of a message, the message type, the message </a:t>
            </a:r>
            <a:endParaRPr lang="en-US" dirty="0" smtClean="0"/>
          </a:p>
          <a:p>
            <a:r>
              <a:rPr lang="en-US" dirty="0"/>
              <a:t>	</a:t>
            </a:r>
            <a:r>
              <a:rPr lang="en-US" dirty="0" smtClean="0"/>
              <a:t>expiration </a:t>
            </a:r>
            <a:r>
              <a:rPr lang="en-US" dirty="0"/>
              <a:t>time, and so </a:t>
            </a:r>
            <a:r>
              <a:rPr lang="en-US" dirty="0" smtClean="0"/>
              <a:t>forth.</a:t>
            </a:r>
            <a:endParaRPr lang="en-IN" dirty="0"/>
          </a:p>
          <a:p>
            <a:r>
              <a:rPr lang="en-US" b="1" dirty="0"/>
              <a:t>properties</a:t>
            </a:r>
            <a:r>
              <a:rPr lang="en-US" dirty="0"/>
              <a:t> </a:t>
            </a:r>
            <a:endParaRPr lang="en-US" dirty="0" smtClean="0"/>
          </a:p>
          <a:p>
            <a:r>
              <a:rPr lang="en-US" dirty="0"/>
              <a:t>	</a:t>
            </a:r>
            <a:r>
              <a:rPr lang="en-US" dirty="0" smtClean="0"/>
              <a:t> </a:t>
            </a:r>
            <a:r>
              <a:rPr lang="en-US" dirty="0"/>
              <a:t>contain a set of application-defined name/value </a:t>
            </a:r>
            <a:r>
              <a:rPr lang="en-US" dirty="0" smtClean="0"/>
              <a:t>pairs.</a:t>
            </a:r>
            <a:endParaRPr lang="en-IN" dirty="0"/>
          </a:p>
          <a:p>
            <a:endParaRPr lang="en-US" dirty="0" smtClean="0"/>
          </a:p>
          <a:p>
            <a:r>
              <a:rPr lang="en-US" dirty="0" smtClean="0"/>
              <a:t>      The </a:t>
            </a:r>
            <a:r>
              <a:rPr lang="en-US" dirty="0"/>
              <a:t>message body carries the actual “payload” of the message.</a:t>
            </a:r>
            <a:endParaRPr lang="en-IN" dirty="0"/>
          </a:p>
          <a:p>
            <a:endParaRPr lang="en-US" dirty="0" smtClean="0"/>
          </a:p>
          <a:p>
            <a:pPr lvl="1"/>
            <a:r>
              <a:rPr lang="en-US" dirty="0" smtClean="0"/>
              <a:t>Message </a:t>
            </a:r>
            <a:r>
              <a:rPr lang="en-US" dirty="0"/>
              <a:t>passing between a pair of processes is supported by two message </a:t>
            </a:r>
            <a:r>
              <a:rPr lang="en-US" dirty="0" smtClean="0"/>
              <a:t>communication </a:t>
            </a:r>
            <a:r>
              <a:rPr lang="en-US" dirty="0"/>
              <a:t>operations: </a:t>
            </a:r>
            <a:r>
              <a:rPr lang="en-US" i="1" dirty="0"/>
              <a:t>send </a:t>
            </a:r>
            <a:r>
              <a:rPr lang="en-US" dirty="0"/>
              <a:t>and </a:t>
            </a:r>
            <a:r>
              <a:rPr lang="en-US" i="1" dirty="0"/>
              <a:t>receive</a:t>
            </a:r>
            <a:endParaRPr lang="en-IN" dirty="0"/>
          </a:p>
          <a:p>
            <a:endParaRPr lang="en-US" i="1" dirty="0" smtClean="0"/>
          </a:p>
          <a:p>
            <a:r>
              <a:rPr lang="en-US" i="1" dirty="0" smtClean="0"/>
              <a:t>Concept </a:t>
            </a:r>
            <a:r>
              <a:rPr lang="en-US" i="1" dirty="0"/>
              <a:t>of </a:t>
            </a:r>
            <a:r>
              <a:rPr lang="en-US" i="1" dirty="0" smtClean="0"/>
              <a:t>marshaling </a:t>
            </a:r>
            <a:r>
              <a:rPr lang="en-US" i="1" dirty="0"/>
              <a:t>and </a:t>
            </a:r>
            <a:r>
              <a:rPr lang="en-US" i="1" dirty="0" err="1" smtClean="0"/>
              <a:t>Unmarshaling</a:t>
            </a:r>
            <a:endParaRPr lang="en-IN" dirty="0"/>
          </a:p>
        </p:txBody>
      </p:sp>
    </p:spTree>
    <p:extLst>
      <p:ext uri="{BB962C8B-B14F-4D97-AF65-F5344CB8AC3E}">
        <p14:creationId xmlns:p14="http://schemas.microsoft.com/office/powerpoint/2010/main" val="299504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028343"/>
            <a:ext cx="8001000" cy="3662541"/>
          </a:xfrm>
          <a:prstGeom prst="rect">
            <a:avLst/>
          </a:prstGeom>
        </p:spPr>
        <p:txBody>
          <a:bodyPr wrap="square">
            <a:spAutoFit/>
          </a:bodyPr>
          <a:lstStyle/>
          <a:p>
            <a:pPr lvl="2"/>
            <a:r>
              <a:rPr lang="en-US" sz="1600" b="1" dirty="0" smtClean="0"/>
              <a:t>Synchronous </a:t>
            </a:r>
            <a:r>
              <a:rPr lang="en-US" sz="1600" b="1" dirty="0"/>
              <a:t>and asynchronous forms of message communication</a:t>
            </a:r>
            <a:endParaRPr lang="en-IN" sz="1600" b="1" dirty="0"/>
          </a:p>
          <a:p>
            <a:pPr lvl="2"/>
            <a:endParaRPr lang="en-US" dirty="0" smtClean="0"/>
          </a:p>
          <a:p>
            <a:r>
              <a:rPr lang="en-US" dirty="0" smtClean="0"/>
              <a:t>basic </a:t>
            </a:r>
            <a:r>
              <a:rPr lang="en-US" dirty="0"/>
              <a:t>modes of message communication. </a:t>
            </a:r>
            <a:endParaRPr lang="en-US" dirty="0" smtClean="0"/>
          </a:p>
          <a:p>
            <a:pPr lvl="1"/>
            <a:r>
              <a:rPr lang="en-US" i="1" dirty="0" smtClean="0"/>
              <a:t>Synchronous </a:t>
            </a:r>
            <a:r>
              <a:rPr lang="en-US" dirty="0"/>
              <a:t>or time dependent </a:t>
            </a:r>
            <a:endParaRPr lang="en-US" dirty="0" smtClean="0"/>
          </a:p>
          <a:p>
            <a:pPr lvl="1"/>
            <a:r>
              <a:rPr lang="en-US" i="1" dirty="0" smtClean="0"/>
              <a:t>Asynchronous </a:t>
            </a:r>
            <a:r>
              <a:rPr lang="en-US" dirty="0"/>
              <a:t>or time independent.</a:t>
            </a:r>
            <a:endParaRPr lang="en-IN" dirty="0"/>
          </a:p>
          <a:p>
            <a:r>
              <a:rPr lang="en-US" dirty="0"/>
              <a:t> </a:t>
            </a:r>
            <a:endParaRPr lang="en-IN" dirty="0"/>
          </a:p>
          <a:p>
            <a:pPr lvl="1"/>
            <a:r>
              <a:rPr lang="en-US" dirty="0"/>
              <a:t>A</a:t>
            </a:r>
            <a:r>
              <a:rPr lang="en-US" dirty="0" smtClean="0"/>
              <a:t>synchronous </a:t>
            </a:r>
            <a:r>
              <a:rPr lang="en-US" dirty="0"/>
              <a:t>messaging, the caller employs a </a:t>
            </a:r>
            <a:r>
              <a:rPr lang="en-US" i="1" dirty="0"/>
              <a:t>send and forget </a:t>
            </a:r>
            <a:r>
              <a:rPr lang="en-US" dirty="0"/>
              <a:t>approach that allows it to continue to execute after it sends the message. </a:t>
            </a:r>
            <a:endParaRPr lang="en-IN" dirty="0"/>
          </a:p>
          <a:p>
            <a:endParaRPr lang="en-US" dirty="0" smtClean="0"/>
          </a:p>
          <a:p>
            <a:pPr lvl="1"/>
            <a:r>
              <a:rPr lang="en-US" dirty="0" smtClean="0"/>
              <a:t>Asynchronous </a:t>
            </a:r>
            <a:r>
              <a:rPr lang="en-US" dirty="0"/>
              <a:t>messaging is usually implemented by some queuing mechanism. Two types of message queues exist: these are </a:t>
            </a:r>
            <a:r>
              <a:rPr lang="en-US" i="1" dirty="0"/>
              <a:t>store and forward </a:t>
            </a:r>
            <a:r>
              <a:rPr lang="en-US" dirty="0"/>
              <a:t>and </a:t>
            </a:r>
            <a:r>
              <a:rPr lang="en-US" i="1" dirty="0"/>
              <a:t>publish/subscribe</a:t>
            </a:r>
            <a:endParaRPr lang="en-IN" dirty="0"/>
          </a:p>
        </p:txBody>
      </p:sp>
    </p:spTree>
    <p:extLst>
      <p:ext uri="{BB962C8B-B14F-4D97-AF65-F5344CB8AC3E}">
        <p14:creationId xmlns:p14="http://schemas.microsoft.com/office/powerpoint/2010/main" val="100512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554</TotalTime>
  <Words>772</Words>
  <Application>Microsoft Office PowerPoint</Application>
  <PresentationFormat>On-screen Show (4:3)</PresentationFormat>
  <Paragraphs>129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72</cp:revision>
  <dcterms:created xsi:type="dcterms:W3CDTF">2006-08-16T00:00:00Z</dcterms:created>
  <dcterms:modified xsi:type="dcterms:W3CDTF">2020-07-03T02:10:52Z</dcterms:modified>
</cp:coreProperties>
</file>