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8" r:id="rId13"/>
    <p:sldId id="269" r:id="rId14"/>
    <p:sldId id="271" r:id="rId15"/>
    <p:sldId id="272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85800"/>
            <a:ext cx="7696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Web Service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TYBSC (Computer Science)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 err="1" smtClean="0">
                <a:solidFill>
                  <a:srgbClr val="FF0000"/>
                </a:solidFill>
              </a:rPr>
              <a:t>Lect</a:t>
            </a:r>
            <a:r>
              <a:rPr lang="en-US" sz="2800" b="1" dirty="0" smtClean="0">
                <a:solidFill>
                  <a:srgbClr val="FF0000"/>
                </a:solidFill>
              </a:rPr>
              <a:t> No: 01</a:t>
            </a:r>
          </a:p>
          <a:p>
            <a:pPr algn="ctr"/>
            <a:endParaRPr lang="en-US" sz="2800" b="1" dirty="0" smtClean="0">
              <a:solidFill>
                <a:srgbClr val="FF0000"/>
              </a:solidFill>
            </a:endParaRPr>
          </a:p>
          <a:p>
            <a:pPr algn="ctr"/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7848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Simple or informational </a:t>
            </a:r>
            <a:r>
              <a:rPr lang="en-US" b="1" dirty="0" smtClean="0"/>
              <a:t>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	</a:t>
            </a:r>
            <a:r>
              <a:rPr lang="en-US" dirty="0"/>
              <a:t>provide access to </a:t>
            </a:r>
            <a:r>
              <a:rPr lang="en-US" dirty="0" smtClean="0"/>
              <a:t>content (</a:t>
            </a:r>
            <a:r>
              <a:rPr lang="en-US" dirty="0" err="1" smtClean="0"/>
              <a:t>req</a:t>
            </a:r>
            <a:r>
              <a:rPr lang="en-US" dirty="0" smtClean="0"/>
              <a:t>-reply)</a:t>
            </a:r>
            <a:endParaRPr lang="en-US" dirty="0"/>
          </a:p>
          <a:p>
            <a:pPr lvl="1"/>
            <a:r>
              <a:rPr lang="en-US" dirty="0" smtClean="0"/>
              <a:t>1.</a:t>
            </a:r>
            <a:r>
              <a:rPr lang="en-US" b="1" dirty="0" smtClean="0"/>
              <a:t>Pure </a:t>
            </a:r>
            <a:r>
              <a:rPr lang="en-US" b="1" i="1" dirty="0"/>
              <a:t>content services</a:t>
            </a:r>
            <a:r>
              <a:rPr lang="en-US" dirty="0"/>
              <a:t>, which give programmatic access to content such as weather report information, simple financial information, stock quote information, design information, news items, and so 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i="1" dirty="0"/>
              <a:t>Simple trading services</a:t>
            </a:r>
            <a:r>
              <a:rPr lang="en-US" b="1" dirty="0"/>
              <a:t>  </a:t>
            </a:r>
            <a:r>
              <a:rPr lang="en-US" dirty="0"/>
              <a:t>works with back-end systems, giving </a:t>
            </a:r>
            <a:r>
              <a:rPr lang="en-US" dirty="0" smtClean="0"/>
              <a:t>	programmatic </a:t>
            </a:r>
            <a:r>
              <a:rPr lang="en-US" dirty="0"/>
              <a:t>access to a business information   system so </a:t>
            </a:r>
            <a:r>
              <a:rPr lang="en-US" dirty="0" smtClean="0"/>
              <a:t>	that </a:t>
            </a:r>
            <a:r>
              <a:rPr lang="en-US" dirty="0"/>
              <a:t>the requestor can make informed decisions.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3.</a:t>
            </a:r>
            <a:r>
              <a:rPr lang="en-US" b="1" i="1" dirty="0" smtClean="0"/>
              <a:t>Information </a:t>
            </a:r>
            <a:r>
              <a:rPr lang="en-US" b="1" i="1" dirty="0"/>
              <a:t>syndication services</a:t>
            </a:r>
            <a:r>
              <a:rPr lang="en-US" dirty="0"/>
              <a:t>, which are value-added </a:t>
            </a:r>
            <a:r>
              <a:rPr lang="en-US" dirty="0" smtClean="0"/>
              <a:t>	information </a:t>
            </a:r>
            <a:r>
              <a:rPr lang="en-US" dirty="0"/>
              <a:t>Web services that purport to “plug into” </a:t>
            </a:r>
            <a:r>
              <a:rPr lang="en-US" dirty="0" smtClean="0"/>
              <a:t>	commerce </a:t>
            </a:r>
            <a:r>
              <a:rPr lang="en-US" dirty="0"/>
              <a:t>sites of various types, such as e-marketplaces, or </a:t>
            </a:r>
            <a:r>
              <a:rPr lang="en-US" dirty="0" smtClean="0"/>
              <a:t>	sell-sites</a:t>
            </a:r>
            <a:r>
              <a:rPr lang="en-US" dirty="0"/>
              <a:t>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Complex services or business processes</a:t>
            </a:r>
          </a:p>
          <a:p>
            <a:r>
              <a:rPr lang="en-US" dirty="0" smtClean="0"/>
              <a:t>	compose </a:t>
            </a:r>
            <a:r>
              <a:rPr lang="en-US" dirty="0"/>
              <a:t>several services together to create a business </a:t>
            </a:r>
            <a:r>
              <a:rPr lang="en-US" dirty="0" smtClean="0"/>
              <a:t>	process </a:t>
            </a:r>
            <a:r>
              <a:rPr lang="en-US" dirty="0"/>
              <a:t>such as customized ordering, customer support, </a:t>
            </a:r>
            <a:r>
              <a:rPr lang="en-US" dirty="0" smtClean="0"/>
              <a:t>	procurement</a:t>
            </a:r>
            <a:r>
              <a:rPr lang="en-US" dirty="0"/>
              <a:t>, and logistical support, they need to use </a:t>
            </a:r>
            <a:r>
              <a:rPr lang="en-US" dirty="0" smtClean="0"/>
              <a:t>	complex </a:t>
            </a:r>
            <a:r>
              <a:rPr lang="en-US" dirty="0"/>
              <a:t>Web services</a:t>
            </a:r>
            <a:r>
              <a:rPr lang="en-US" dirty="0" smtClean="0"/>
              <a:t>. EX Order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28343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2. Functional </a:t>
            </a:r>
            <a:r>
              <a:rPr lang="en-US" b="1" dirty="0"/>
              <a:t>and non-functional properties</a:t>
            </a:r>
            <a:endParaRPr lang="en-IN" b="1" dirty="0"/>
          </a:p>
          <a:p>
            <a:pPr lvl="1" algn="just"/>
            <a:r>
              <a:rPr lang="en-US" i="1" dirty="0"/>
              <a:t>functional description </a:t>
            </a:r>
            <a:r>
              <a:rPr lang="en-US" dirty="0"/>
              <a:t>details the operational characteristics that define the overall </a:t>
            </a:r>
            <a:r>
              <a:rPr lang="en-US" dirty="0" smtClean="0"/>
              <a:t>behavior of </a:t>
            </a:r>
            <a:r>
              <a:rPr lang="en-US" dirty="0"/>
              <a:t>the </a:t>
            </a:r>
            <a:r>
              <a:rPr lang="en-US" dirty="0" smtClean="0"/>
              <a:t>service defines </a:t>
            </a:r>
            <a:r>
              <a:rPr lang="en-US" dirty="0"/>
              <a:t>details of how the service is invoked, the location where it is invoked</a:t>
            </a:r>
            <a:endParaRPr lang="en-IN" dirty="0"/>
          </a:p>
          <a:p>
            <a:pPr lvl="1" algn="just"/>
            <a:r>
              <a:rPr lang="en-US" dirty="0"/>
              <a:t> </a:t>
            </a:r>
            <a:r>
              <a:rPr lang="en-US" i="1" dirty="0"/>
              <a:t>non-functional description </a:t>
            </a:r>
            <a:r>
              <a:rPr lang="en-US" dirty="0"/>
              <a:t>concentrates on service quality </a:t>
            </a:r>
            <a:r>
              <a:rPr lang="en-US" dirty="0" smtClean="0"/>
              <a:t>attributes  </a:t>
            </a:r>
            <a:r>
              <a:rPr lang="en-US" dirty="0"/>
              <a:t>Ex cost, response time or accuracy, security attributes, authorization, authentication ,reliability, </a:t>
            </a:r>
            <a:r>
              <a:rPr lang="en-US" dirty="0" smtClean="0"/>
              <a:t>scalability</a:t>
            </a:r>
          </a:p>
          <a:p>
            <a:pPr lvl="1" algn="just"/>
            <a:endParaRPr lang="en-US" dirty="0" smtClean="0"/>
          </a:p>
          <a:p>
            <a:pPr lvl="1" algn="just"/>
            <a:endParaRPr lang="en-IN" dirty="0"/>
          </a:p>
          <a:p>
            <a:pPr lvl="0"/>
            <a:r>
              <a:rPr lang="en-US" b="1" dirty="0" smtClean="0"/>
              <a:t>3. State </a:t>
            </a:r>
            <a:r>
              <a:rPr lang="en-US" b="1" dirty="0"/>
              <a:t>properties</a:t>
            </a:r>
            <a:endParaRPr lang="en-IN" b="1" dirty="0"/>
          </a:p>
          <a:p>
            <a:r>
              <a:rPr lang="en-US" dirty="0"/>
              <a:t> </a:t>
            </a:r>
            <a:r>
              <a:rPr lang="en-US" dirty="0" smtClean="0"/>
              <a:t>      Services </a:t>
            </a:r>
            <a:r>
              <a:rPr lang="en-US" dirty="0"/>
              <a:t>could be stateless or </a:t>
            </a:r>
            <a:r>
              <a:rPr lang="en-US" dirty="0" smtClean="0"/>
              <a:t>state full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4 Loose coupling</a:t>
            </a:r>
            <a:endParaRPr lang="en-IN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44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906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 Synchronicity</a:t>
            </a:r>
            <a:endParaRPr lang="en-IN" b="1" dirty="0"/>
          </a:p>
          <a:p>
            <a:r>
              <a:rPr lang="en-US" dirty="0" smtClean="0"/>
              <a:t>	We </a:t>
            </a:r>
            <a:r>
              <a:rPr lang="en-US" dirty="0"/>
              <a:t>may distinguish between two programming styles for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services: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Synchronous </a:t>
            </a:r>
            <a:r>
              <a:rPr lang="en-US" dirty="0"/>
              <a:t>or remote procedure call (RPC) </a:t>
            </a:r>
            <a:r>
              <a:rPr lang="en-US" dirty="0" smtClean="0"/>
              <a:t>style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Asynchronous or message (document) </a:t>
            </a:r>
            <a:r>
              <a:rPr lang="en-US" dirty="0" smtClean="0"/>
              <a:t>style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6  Well-</a:t>
            </a:r>
            <a:r>
              <a:rPr lang="en-US" b="1" dirty="0" err="1"/>
              <a:t>definedness</a:t>
            </a:r>
            <a:endParaRPr lang="en-IN" b="1" dirty="0"/>
          </a:p>
          <a:p>
            <a:pPr algn="just"/>
            <a:r>
              <a:rPr lang="en-US" dirty="0" smtClean="0"/>
              <a:t>	The </a:t>
            </a:r>
            <a:r>
              <a:rPr lang="en-US" dirty="0"/>
              <a:t>service interaction must be well defined. WSDL allows 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applications </a:t>
            </a:r>
            <a:r>
              <a:rPr lang="en-US" dirty="0"/>
              <a:t>to describe </a:t>
            </a:r>
            <a:r>
              <a:rPr lang="en-US" dirty="0" smtClean="0"/>
              <a:t>to other </a:t>
            </a:r>
            <a:r>
              <a:rPr lang="en-US" dirty="0"/>
              <a:t>applications the rules for 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interfacing </a:t>
            </a:r>
            <a:r>
              <a:rPr lang="en-US" dirty="0"/>
              <a:t>and interacting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93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service-oriented </a:t>
            </a:r>
            <a:r>
              <a:rPr lang="en-US" b="1" dirty="0" smtClean="0"/>
              <a:t>architecture</a:t>
            </a:r>
          </a:p>
          <a:p>
            <a:endParaRPr lang="en-IN" dirty="0"/>
          </a:p>
          <a:p>
            <a:pPr lvl="1"/>
            <a:r>
              <a:rPr lang="en-US" dirty="0"/>
              <a:t>SOA is a logical way of designing a software system to provide services to either end-user applications or to </a:t>
            </a:r>
            <a:r>
              <a:rPr lang="en-US" dirty="0" smtClean="0"/>
              <a:t>other services </a:t>
            </a:r>
            <a:r>
              <a:rPr lang="en-US" dirty="0"/>
              <a:t>distributed in a network, via published and discoverable interfaces.</a:t>
            </a:r>
            <a:endParaRPr lang="en-IN" dirty="0"/>
          </a:p>
          <a:p>
            <a:r>
              <a:rPr lang="en-US" dirty="0"/>
              <a:t> </a:t>
            </a:r>
            <a:endParaRPr lang="en-US" dirty="0" smtClean="0"/>
          </a:p>
          <a:p>
            <a:endParaRPr lang="en-IN" dirty="0"/>
          </a:p>
          <a:p>
            <a:r>
              <a:rPr lang="en-US" b="1" dirty="0"/>
              <a:t>Roles of interaction in the </a:t>
            </a:r>
            <a:r>
              <a:rPr lang="en-US" b="1" dirty="0" smtClean="0"/>
              <a:t>SOA</a:t>
            </a:r>
          </a:p>
          <a:p>
            <a:endParaRPr lang="en-US" b="1" dirty="0"/>
          </a:p>
          <a:p>
            <a:r>
              <a:rPr lang="en-US" b="1" dirty="0" smtClean="0"/>
              <a:t>	Define three main Roles</a:t>
            </a:r>
          </a:p>
          <a:p>
            <a:endParaRPr lang="en-US" b="1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Service provider</a:t>
            </a:r>
          </a:p>
          <a:p>
            <a:pPr lvl="2"/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registry</a:t>
            </a:r>
            <a:endParaRPr lang="en-IN" dirty="0"/>
          </a:p>
          <a:p>
            <a:pPr lvl="2"/>
            <a:r>
              <a:rPr lang="en-US" dirty="0" smtClean="0"/>
              <a:t>3. Service </a:t>
            </a:r>
            <a:r>
              <a:rPr lang="en-US" dirty="0"/>
              <a:t>requestor</a:t>
            </a:r>
            <a:endParaRPr lang="en-IN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541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 Web services provider</a:t>
            </a:r>
            <a:endParaRPr lang="en-IN" b="1" dirty="0"/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Web services provider :implements business logic of service. </a:t>
            </a:r>
            <a:r>
              <a:rPr lang="en-US" dirty="0" smtClean="0"/>
              <a:t> </a:t>
            </a:r>
            <a:r>
              <a:rPr lang="en-US" dirty="0"/>
              <a:t>hosts </a:t>
            </a:r>
            <a:r>
              <a:rPr lang="en-US" dirty="0" smtClean="0"/>
              <a:t>controls </a:t>
            </a:r>
            <a:r>
              <a:rPr lang="en-US" dirty="0"/>
              <a:t>access to the service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publishing </a:t>
            </a:r>
            <a:r>
              <a:rPr lang="en-US" b="1" dirty="0" smtClean="0"/>
              <a:t>provides  </a:t>
            </a:r>
          </a:p>
          <a:p>
            <a:r>
              <a:rPr lang="en-US" dirty="0" smtClean="0"/>
              <a:t>	service </a:t>
            </a:r>
            <a:r>
              <a:rPr lang="en-US" dirty="0"/>
              <a:t>registry hosted by a service discovery agency. </a:t>
            </a:r>
            <a:endParaRPr lang="en-US" dirty="0" smtClean="0"/>
          </a:p>
          <a:p>
            <a:r>
              <a:rPr lang="en-US" dirty="0" smtClean="0"/>
              <a:t>	This involves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The business</a:t>
            </a:r>
            <a:endParaRPr lang="en-US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Service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Technical </a:t>
            </a:r>
            <a:r>
              <a:rPr lang="en-US" dirty="0"/>
              <a:t>information of the Web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27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8544327" cy="6740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Web services </a:t>
            </a:r>
            <a:r>
              <a:rPr lang="en-US" b="1" dirty="0" smtClean="0"/>
              <a:t>requestor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is the enterprise that requires certain functions 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is the application that is looking for, and subsequently invoking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the </a:t>
            </a:r>
            <a:r>
              <a:rPr lang="en-US" dirty="0"/>
              <a:t>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earches </a:t>
            </a:r>
            <a:r>
              <a:rPr lang="en-US" dirty="0"/>
              <a:t>the service registry for the desired Web </a:t>
            </a:r>
            <a:r>
              <a:rPr lang="en-US" dirty="0" smtClean="0"/>
              <a:t>services i. e. </a:t>
            </a:r>
            <a:r>
              <a:rPr lang="en-US" b="1" dirty="0" smtClean="0"/>
              <a:t>Discovery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WS Provider , provide registry information To </a:t>
            </a:r>
            <a:r>
              <a:rPr lang="en-US" dirty="0"/>
              <a:t>bind to the </a:t>
            </a:r>
            <a:r>
              <a:rPr lang="en-US" dirty="0" smtClean="0"/>
              <a:t>service.</a:t>
            </a:r>
          </a:p>
          <a:p>
            <a:endParaRPr lang="en-US" dirty="0"/>
          </a:p>
          <a:p>
            <a:pPr marL="0" lvl="3"/>
            <a:r>
              <a:rPr lang="en-US" b="1" dirty="0"/>
              <a:t>Web services registry</a:t>
            </a:r>
            <a:endParaRPr lang="en-IN" b="1" dirty="0"/>
          </a:p>
          <a:p>
            <a:r>
              <a:rPr lang="en-US" dirty="0"/>
              <a:t>which is a searchable directory where service descriptions can be </a:t>
            </a:r>
            <a:endParaRPr lang="en-US" dirty="0" smtClean="0"/>
          </a:p>
          <a:p>
            <a:r>
              <a:rPr lang="en-US" dirty="0" smtClean="0"/>
              <a:t>published </a:t>
            </a:r>
            <a:r>
              <a:rPr lang="en-US" dirty="0"/>
              <a:t>and searched</a:t>
            </a:r>
            <a:r>
              <a:rPr lang="en-US" dirty="0" smtClean="0"/>
              <a:t>.</a:t>
            </a:r>
          </a:p>
          <a:p>
            <a:r>
              <a:rPr lang="en-US" dirty="0"/>
              <a:t>Service requestors find service descriptions in the registry and obtain </a:t>
            </a:r>
            <a:endParaRPr lang="en-US" dirty="0" smtClean="0"/>
          </a:p>
          <a:p>
            <a:r>
              <a:rPr lang="en-US" dirty="0" smtClean="0"/>
              <a:t>binding </a:t>
            </a:r>
            <a:r>
              <a:rPr lang="en-US" dirty="0"/>
              <a:t>information for services.</a:t>
            </a:r>
            <a:endParaRPr lang="en-IN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01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4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411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6934200" y="405217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524000" y="2362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7164888" y="239455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0" y="541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52255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10" name="Isosceles Triangle 9"/>
          <p:cNvSpPr/>
          <p:nvPr/>
        </p:nvSpPr>
        <p:spPr>
          <a:xfrm>
            <a:off x="3886200" y="838200"/>
            <a:ext cx="1060704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886200" y="2209800"/>
            <a:ext cx="106070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paypal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495816" y="332148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50615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ICICI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5237016"/>
            <a:ext cx="14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19400" y="4724400"/>
            <a:ext cx="381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848600" y="3321485"/>
            <a:ext cx="0" cy="73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257816" y="1371600"/>
            <a:ext cx="1628384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946904" y="1295400"/>
            <a:ext cx="2217984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38400" y="1790700"/>
            <a:ext cx="12954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105400" y="1790700"/>
            <a:ext cx="1828800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895600" y="4305300"/>
            <a:ext cx="3657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724400" y="1943100"/>
            <a:ext cx="20574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43250" y="486768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Places  Order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106977" y="4012168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Confirms Order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343400" y="313681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 info sent to </a:t>
            </a:r>
            <a:r>
              <a:rPr lang="en-US" dirty="0" err="1" smtClean="0"/>
              <a:t>paypal</a:t>
            </a:r>
            <a:r>
              <a:rPr lang="en-US" dirty="0" smtClean="0"/>
              <a:t> for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9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295400"/>
            <a:ext cx="8534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Web service is a self-describing, self-contained software module which completes tasks, solves problems, or conducts transactions on behalf of a user or application.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Web services constitute a distributed computer infrastructure communicate over private or public </a:t>
            </a:r>
            <a:r>
              <a:rPr lang="en-US" dirty="0" smtClean="0"/>
              <a:t>networks.</a:t>
            </a:r>
            <a:endParaRPr lang="en-US" dirty="0"/>
          </a:p>
          <a:p>
            <a:endParaRPr lang="en-US" sz="1600" dirty="0" smtClean="0"/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533400"/>
            <a:ext cx="108414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Web services?</a:t>
            </a:r>
          </a:p>
          <a:p>
            <a:r>
              <a:rPr lang="en-US" sz="2800" dirty="0" smtClean="0"/>
              <a:t>                                                                               Complied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8305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Web service can be: </a:t>
            </a:r>
            <a:endParaRPr lang="en-US" sz="2800" b="1" dirty="0" smtClean="0"/>
          </a:p>
          <a:p>
            <a:endParaRPr lang="en-US" sz="2800" b="1" dirty="0"/>
          </a:p>
          <a:p>
            <a:pPr lvl="0"/>
            <a:r>
              <a:rPr lang="en-US" dirty="0" smtClean="0"/>
              <a:t>i) A </a:t>
            </a:r>
            <a:r>
              <a:rPr lang="en-US" dirty="0"/>
              <a:t>self-contained business task, such as a funds withdrawal or funds deposit service; </a:t>
            </a:r>
          </a:p>
          <a:p>
            <a:pPr lvl="0"/>
            <a:r>
              <a:rPr lang="en-US" dirty="0"/>
              <a:t>(ii) </a:t>
            </a:r>
            <a:r>
              <a:rPr lang="en-US" dirty="0" smtClean="0"/>
              <a:t>A  </a:t>
            </a:r>
            <a:r>
              <a:rPr lang="en-US" dirty="0"/>
              <a:t>full-fledged business process, such as the automated purchasing of office supplies;</a:t>
            </a:r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Online </a:t>
            </a:r>
            <a:r>
              <a:rPr lang="en-US" dirty="0" err="1" smtClean="0"/>
              <a:t>Payment,PayPal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Web services address the problems of rigid implementations of predefined relationships and isolated services scattered across the </a:t>
            </a:r>
            <a:r>
              <a:rPr lang="en-US" dirty="0" smtClean="0"/>
              <a:t>Internet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8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6858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Typical Web services </a:t>
            </a:r>
            <a:r>
              <a:rPr lang="en-US" sz="2400" b="1" dirty="0" smtClean="0"/>
              <a:t>scenarios</a:t>
            </a:r>
            <a:r>
              <a:rPr lang="en-US" dirty="0" smtClean="0"/>
              <a:t>	</a:t>
            </a:r>
          </a:p>
          <a:p>
            <a:r>
              <a:rPr lang="en-US" dirty="0" smtClean="0"/>
              <a:t>Web </a:t>
            </a:r>
            <a:r>
              <a:rPr lang="en-US" dirty="0"/>
              <a:t>services efforts focus on reusing existing applications.</a:t>
            </a:r>
          </a:p>
          <a:p>
            <a:r>
              <a:rPr lang="en-US" dirty="0" smtClean="0"/>
              <a:t>	Ex.Policybazar.com.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2132"/>
            <a:ext cx="7239000" cy="450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43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8847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concept of software as a </a:t>
            </a:r>
            <a:r>
              <a:rPr lang="en-US" b="1" dirty="0" smtClean="0"/>
              <a:t>service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Web Service is a Web Page?</a:t>
            </a:r>
            <a:endParaRPr lang="en-US" dirty="0"/>
          </a:p>
          <a:p>
            <a:r>
              <a:rPr lang="en-US" dirty="0"/>
              <a:t>Web pages are targeted at human users, whereas Web services are developed for access by humans as well as automated applications.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comparing Web services to Web-based </a:t>
            </a:r>
            <a:r>
              <a:rPr lang="en-US" b="1" dirty="0" smtClean="0"/>
              <a:t>applications</a:t>
            </a:r>
          </a:p>
          <a:p>
            <a:endParaRPr lang="en-US" b="1" dirty="0"/>
          </a:p>
          <a:p>
            <a:endParaRPr lang="en-US" dirty="0"/>
          </a:p>
          <a:p>
            <a:pPr algn="just"/>
            <a:r>
              <a:rPr lang="en-US" b="1" dirty="0"/>
              <a:t>1 </a:t>
            </a:r>
            <a:r>
              <a:rPr lang="en-US" dirty="0"/>
              <a:t>Web services act as resources to other applications that </a:t>
            </a:r>
            <a:r>
              <a:rPr lang="en-US" dirty="0" smtClean="0"/>
              <a:t>can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request </a:t>
            </a:r>
            <a:r>
              <a:rPr lang="en-US" dirty="0"/>
              <a:t>and </a:t>
            </a:r>
            <a:r>
              <a:rPr lang="en-US" dirty="0" smtClean="0"/>
              <a:t>initiate those </a:t>
            </a:r>
            <a:r>
              <a:rPr lang="en-US" dirty="0"/>
              <a:t>Web services, with or without human </a:t>
            </a:r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  intervention.</a:t>
            </a:r>
          </a:p>
          <a:p>
            <a:pPr algn="just"/>
            <a:endParaRPr lang="en-US" dirty="0"/>
          </a:p>
          <a:p>
            <a:r>
              <a:rPr lang="en-US" dirty="0"/>
              <a:t>2. Web services are modular, self-aware, and self-describing </a:t>
            </a:r>
            <a:r>
              <a:rPr lang="en-US" dirty="0" smtClean="0"/>
              <a:t>applications  </a:t>
            </a:r>
          </a:p>
          <a:p>
            <a:r>
              <a:rPr lang="en-US" dirty="0"/>
              <a:t> </a:t>
            </a:r>
            <a:r>
              <a:rPr lang="en-US" dirty="0" smtClean="0"/>
              <a:t>   a Web service </a:t>
            </a:r>
            <a:r>
              <a:rPr lang="en-US" dirty="0"/>
              <a:t>knows what functions it can perform and what inputs it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requires </a:t>
            </a:r>
            <a:r>
              <a:rPr lang="en-US" dirty="0"/>
              <a:t>to </a:t>
            </a:r>
            <a:r>
              <a:rPr lang="en-US" dirty="0" smtClean="0"/>
              <a:t>produce its outputs.</a:t>
            </a:r>
          </a:p>
          <a:p>
            <a:endParaRPr lang="en-US" dirty="0"/>
          </a:p>
          <a:p>
            <a:r>
              <a:rPr lang="en-US" dirty="0"/>
              <a:t>3. Web services are more visible and </a:t>
            </a:r>
            <a:r>
              <a:rPr lang="en-US" dirty="0" smtClean="0"/>
              <a:t>manageable.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7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28343"/>
            <a:ext cx="8534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Features</a:t>
            </a:r>
          </a:p>
          <a:p>
            <a:r>
              <a:rPr lang="en-US" dirty="0"/>
              <a:t> 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i="1" dirty="0"/>
              <a:t>Web services are loosely coupled software modules	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i="1" dirty="0"/>
              <a:t>Web services can be accessed programmatically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i="1" dirty="0"/>
              <a:t>Web services can be dynamically found and included in applications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i="1" dirty="0"/>
              <a:t>Web services semantically encapsulate discrete functionality: </a:t>
            </a:r>
            <a:endParaRPr lang="en-US" i="1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Web service is </a:t>
            </a:r>
            <a:r>
              <a:rPr lang="en-US" dirty="0" smtClean="0"/>
              <a:t>a self-contained </a:t>
            </a:r>
            <a:r>
              <a:rPr lang="en-US" dirty="0"/>
              <a:t>software module that performs a single task. The module describes its own interface </a:t>
            </a:r>
            <a:r>
              <a:rPr lang="en-US" dirty="0" smtClean="0"/>
              <a:t>characteristics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i="1" dirty="0" smtClean="0"/>
              <a:t>Web </a:t>
            </a:r>
            <a:r>
              <a:rPr lang="en-US" i="1" dirty="0"/>
              <a:t>services are distributed over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Characteristics of Web </a:t>
            </a:r>
            <a:r>
              <a:rPr lang="en-US" b="1" dirty="0" smtClean="0"/>
              <a:t>services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1.Types of Web services</a:t>
            </a:r>
          </a:p>
          <a:p>
            <a:r>
              <a:rPr lang="en-US" dirty="0"/>
              <a:t> </a:t>
            </a:r>
          </a:p>
          <a:p>
            <a:r>
              <a:rPr lang="en-US" dirty="0" smtClean="0"/>
              <a:t>	1.Informational</a:t>
            </a:r>
            <a:r>
              <a:rPr lang="en-US" dirty="0"/>
              <a:t>, or type I,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Web services support </a:t>
            </a:r>
            <a:r>
              <a:rPr lang="en-US" dirty="0"/>
              <a:t>only simple request/response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operations </a:t>
            </a:r>
            <a:r>
              <a:rPr lang="en-US" dirty="0"/>
              <a:t>and always </a:t>
            </a:r>
            <a:r>
              <a:rPr lang="en-US" dirty="0" smtClean="0"/>
              <a:t>wait </a:t>
            </a:r>
            <a:r>
              <a:rPr lang="en-US" dirty="0"/>
              <a:t>for a request; they process it and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respond</a:t>
            </a:r>
            <a:r>
              <a:rPr lang="en-US" dirty="0"/>
              <a:t>. </a:t>
            </a:r>
          </a:p>
          <a:p>
            <a:r>
              <a:rPr lang="en-US" dirty="0" smtClean="0"/>
              <a:t>	2</a:t>
            </a:r>
            <a:r>
              <a:rPr lang="en-US" dirty="0"/>
              <a:t>. Complex, or type II Web services </a:t>
            </a:r>
          </a:p>
          <a:p>
            <a:r>
              <a:rPr lang="en-US" dirty="0" smtClean="0"/>
              <a:t>		implement </a:t>
            </a:r>
            <a:r>
              <a:rPr lang="en-US" dirty="0"/>
              <a:t>some form of coordination between inbound and </a:t>
            </a:r>
            <a:r>
              <a:rPr lang="en-US" dirty="0" smtClean="0"/>
              <a:t>		outbound </a:t>
            </a:r>
            <a:r>
              <a:rPr lang="en-US" dirty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338117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140008" cy="2921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051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409</TotalTime>
  <Words>420</Words>
  <Application>Microsoft Office PowerPoint</Application>
  <PresentationFormat>On-screen Show (4:3)</PresentationFormat>
  <Paragraphs>166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57</cp:revision>
  <dcterms:created xsi:type="dcterms:W3CDTF">2006-08-16T00:00:00Z</dcterms:created>
  <dcterms:modified xsi:type="dcterms:W3CDTF">2020-06-21T13:23:47Z</dcterms:modified>
</cp:coreProperties>
</file>