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7696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Web Service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TYBSC (Computer Science)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Overview of XML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05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b="1" dirty="0"/>
              <a:t>Event-driven processing </a:t>
            </a:r>
            <a:r>
              <a:rPr lang="en-US" b="1" dirty="0" smtClean="0"/>
              <a:t>mechanisms</a:t>
            </a:r>
          </a:p>
          <a:p>
            <a:pPr lvl="2"/>
            <a:endParaRPr lang="en-US" b="1" dirty="0"/>
          </a:p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lvl="2"/>
            <a:r>
              <a:rPr lang="en-US" b="1" dirty="0"/>
              <a:t>Point-to-point queuing</a:t>
            </a:r>
            <a:endParaRPr lang="en-IN" b="1" dirty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Many large systems are divided into several separate units. The point-to-point messaging model allows clients to send and receive messages both synchronously and </a:t>
            </a:r>
            <a:r>
              <a:rPr lang="en-US" dirty="0" smtClean="0"/>
              <a:t>asynchronously </a:t>
            </a:r>
            <a:r>
              <a:rPr lang="en-US" dirty="0"/>
              <a:t>via queues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Also Known as </a:t>
            </a:r>
            <a:r>
              <a:rPr lang="en-US" i="1" dirty="0" smtClean="0"/>
              <a:t>pull-based </a:t>
            </a:r>
            <a:r>
              <a:rPr lang="en-US" dirty="0"/>
              <a:t>or </a:t>
            </a:r>
            <a:r>
              <a:rPr lang="en-US" i="1" dirty="0"/>
              <a:t>polling- based </a:t>
            </a:r>
            <a:r>
              <a:rPr lang="en-US" i="1" dirty="0" smtClean="0"/>
              <a:t>model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Messages </a:t>
            </a:r>
            <a:r>
              <a:rPr lang="en-US" dirty="0"/>
              <a:t>are requested from a queue instead of being pushed to the client automatically as is the case with publish /subscribe model.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publish /subscribe approach is based on a </a:t>
            </a:r>
            <a:r>
              <a:rPr lang="en-US" i="1" dirty="0"/>
              <a:t>push-based model</a:t>
            </a:r>
            <a:r>
              <a:rPr lang="en-US" dirty="0"/>
              <a:t>, which means that messages are delivered to consumers without having to request them</a:t>
            </a:r>
            <a:r>
              <a:rPr lang="en-US" dirty="0" smtClean="0"/>
              <a:t>.</a:t>
            </a:r>
            <a:endParaRPr lang="en-US" b="1" dirty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/>
              <a:t>A given queue may be used by multiple receivers, but only a single receiver may consume each message delivered to the queue. 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message is consumed only once by the next available receiver in a group.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529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9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762000"/>
            <a:ext cx="7467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Request/reply </a:t>
            </a:r>
            <a:r>
              <a:rPr lang="en-US" dirty="0" smtClean="0"/>
              <a:t>messaging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Asynchronous method is fire and Forget</a:t>
            </a:r>
            <a:endParaRPr lang="en-IN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39005" y="1600200"/>
            <a:ext cx="6357195" cy="3200400"/>
            <a:chOff x="997" y="232"/>
            <a:chExt cx="7226" cy="2463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914" y="2130"/>
              <a:ext cx="1800" cy="353"/>
            </a:xfrm>
            <a:custGeom>
              <a:avLst/>
              <a:gdLst>
                <a:gd name="T0" fmla="+- 0 5659 3915"/>
                <a:gd name="T1" fmla="*/ T0 w 1800"/>
                <a:gd name="T2" fmla="+- 0 2131 2131"/>
                <a:gd name="T3" fmla="*/ 2131 h 353"/>
                <a:gd name="T4" fmla="+- 0 3971 3915"/>
                <a:gd name="T5" fmla="*/ T4 w 1800"/>
                <a:gd name="T6" fmla="+- 0 2131 2131"/>
                <a:gd name="T7" fmla="*/ 2131 h 353"/>
                <a:gd name="T8" fmla="+- 0 3948 3915"/>
                <a:gd name="T9" fmla="*/ T8 w 1800"/>
                <a:gd name="T10" fmla="+- 0 2148 2131"/>
                <a:gd name="T11" fmla="*/ 2148 h 353"/>
                <a:gd name="T12" fmla="+- 0 3931 3915"/>
                <a:gd name="T13" fmla="*/ T12 w 1800"/>
                <a:gd name="T14" fmla="+- 0 2193 2131"/>
                <a:gd name="T15" fmla="*/ 2193 h 353"/>
                <a:gd name="T16" fmla="+- 0 3919 3915"/>
                <a:gd name="T17" fmla="*/ T16 w 1800"/>
                <a:gd name="T18" fmla="+- 0 2251 2131"/>
                <a:gd name="T19" fmla="*/ 2251 h 353"/>
                <a:gd name="T20" fmla="+- 0 3915 3915"/>
                <a:gd name="T21" fmla="*/ T20 w 1800"/>
                <a:gd name="T22" fmla="+- 0 2309 2131"/>
                <a:gd name="T23" fmla="*/ 2309 h 353"/>
                <a:gd name="T24" fmla="+- 0 3919 3915"/>
                <a:gd name="T25" fmla="*/ T24 w 1800"/>
                <a:gd name="T26" fmla="+- 0 2366 2131"/>
                <a:gd name="T27" fmla="*/ 2366 h 353"/>
                <a:gd name="T28" fmla="+- 0 3931 3915"/>
                <a:gd name="T29" fmla="*/ T28 w 1800"/>
                <a:gd name="T30" fmla="+- 0 2422 2131"/>
                <a:gd name="T31" fmla="*/ 2422 h 353"/>
                <a:gd name="T32" fmla="+- 0 3948 3915"/>
                <a:gd name="T33" fmla="*/ T32 w 1800"/>
                <a:gd name="T34" fmla="+- 0 2466 2131"/>
                <a:gd name="T35" fmla="*/ 2466 h 353"/>
                <a:gd name="T36" fmla="+- 0 3971 3915"/>
                <a:gd name="T37" fmla="*/ T36 w 1800"/>
                <a:gd name="T38" fmla="+- 0 2483 2131"/>
                <a:gd name="T39" fmla="*/ 2483 h 353"/>
                <a:gd name="T40" fmla="+- 0 5659 3915"/>
                <a:gd name="T41" fmla="*/ T40 w 1800"/>
                <a:gd name="T42" fmla="+- 0 2483 2131"/>
                <a:gd name="T43" fmla="*/ 2483 h 353"/>
                <a:gd name="T44" fmla="+- 0 5680 3915"/>
                <a:gd name="T45" fmla="*/ T44 w 1800"/>
                <a:gd name="T46" fmla="+- 0 2466 2131"/>
                <a:gd name="T47" fmla="*/ 2466 h 353"/>
                <a:gd name="T48" fmla="+- 0 5698 3915"/>
                <a:gd name="T49" fmla="*/ T48 w 1800"/>
                <a:gd name="T50" fmla="+- 0 2422 2131"/>
                <a:gd name="T51" fmla="*/ 2422 h 353"/>
                <a:gd name="T52" fmla="+- 0 5710 3915"/>
                <a:gd name="T53" fmla="*/ T52 w 1800"/>
                <a:gd name="T54" fmla="+- 0 2366 2131"/>
                <a:gd name="T55" fmla="*/ 2366 h 353"/>
                <a:gd name="T56" fmla="+- 0 5714 3915"/>
                <a:gd name="T57" fmla="*/ T56 w 1800"/>
                <a:gd name="T58" fmla="+- 0 2309 2131"/>
                <a:gd name="T59" fmla="*/ 2309 h 353"/>
                <a:gd name="T60" fmla="+- 0 5710 3915"/>
                <a:gd name="T61" fmla="*/ T60 w 1800"/>
                <a:gd name="T62" fmla="+- 0 2251 2131"/>
                <a:gd name="T63" fmla="*/ 2251 h 353"/>
                <a:gd name="T64" fmla="+- 0 5698 3915"/>
                <a:gd name="T65" fmla="*/ T64 w 1800"/>
                <a:gd name="T66" fmla="+- 0 2193 2131"/>
                <a:gd name="T67" fmla="*/ 2193 h 353"/>
                <a:gd name="T68" fmla="+- 0 5680 3915"/>
                <a:gd name="T69" fmla="*/ T68 w 1800"/>
                <a:gd name="T70" fmla="+- 0 2148 2131"/>
                <a:gd name="T71" fmla="*/ 2148 h 353"/>
                <a:gd name="T72" fmla="+- 0 5659 3915"/>
                <a:gd name="T73" fmla="*/ T72 w 1800"/>
                <a:gd name="T74" fmla="+- 0 2131 2131"/>
                <a:gd name="T75" fmla="*/ 2131 h 3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00" h="353">
                  <a:moveTo>
                    <a:pt x="1744" y="0"/>
                  </a:moveTo>
                  <a:lnTo>
                    <a:pt x="56" y="0"/>
                  </a:lnTo>
                  <a:lnTo>
                    <a:pt x="33" y="17"/>
                  </a:lnTo>
                  <a:lnTo>
                    <a:pt x="16" y="62"/>
                  </a:lnTo>
                  <a:lnTo>
                    <a:pt x="4" y="120"/>
                  </a:lnTo>
                  <a:lnTo>
                    <a:pt x="0" y="178"/>
                  </a:lnTo>
                  <a:lnTo>
                    <a:pt x="4" y="235"/>
                  </a:lnTo>
                  <a:lnTo>
                    <a:pt x="16" y="291"/>
                  </a:lnTo>
                  <a:lnTo>
                    <a:pt x="33" y="335"/>
                  </a:lnTo>
                  <a:lnTo>
                    <a:pt x="56" y="352"/>
                  </a:lnTo>
                  <a:lnTo>
                    <a:pt x="1744" y="352"/>
                  </a:lnTo>
                  <a:lnTo>
                    <a:pt x="1765" y="335"/>
                  </a:lnTo>
                  <a:lnTo>
                    <a:pt x="1783" y="291"/>
                  </a:lnTo>
                  <a:lnTo>
                    <a:pt x="1795" y="235"/>
                  </a:lnTo>
                  <a:lnTo>
                    <a:pt x="1799" y="178"/>
                  </a:lnTo>
                  <a:lnTo>
                    <a:pt x="1795" y="120"/>
                  </a:lnTo>
                  <a:lnTo>
                    <a:pt x="1783" y="62"/>
                  </a:lnTo>
                  <a:lnTo>
                    <a:pt x="1765" y="17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3914" y="2130"/>
              <a:ext cx="1800" cy="353"/>
            </a:xfrm>
            <a:custGeom>
              <a:avLst/>
              <a:gdLst>
                <a:gd name="T0" fmla="+- 0 5714 3915"/>
                <a:gd name="T1" fmla="*/ T0 w 1800"/>
                <a:gd name="T2" fmla="+- 0 2309 2131"/>
                <a:gd name="T3" fmla="*/ 2309 h 353"/>
                <a:gd name="T4" fmla="+- 0 5710 3915"/>
                <a:gd name="T5" fmla="*/ T4 w 1800"/>
                <a:gd name="T6" fmla="+- 0 2251 2131"/>
                <a:gd name="T7" fmla="*/ 2251 h 353"/>
                <a:gd name="T8" fmla="+- 0 5698 3915"/>
                <a:gd name="T9" fmla="*/ T8 w 1800"/>
                <a:gd name="T10" fmla="+- 0 2193 2131"/>
                <a:gd name="T11" fmla="*/ 2193 h 353"/>
                <a:gd name="T12" fmla="+- 0 5680 3915"/>
                <a:gd name="T13" fmla="*/ T12 w 1800"/>
                <a:gd name="T14" fmla="+- 0 2148 2131"/>
                <a:gd name="T15" fmla="*/ 2148 h 353"/>
                <a:gd name="T16" fmla="+- 0 5659 3915"/>
                <a:gd name="T17" fmla="*/ T16 w 1800"/>
                <a:gd name="T18" fmla="+- 0 2131 2131"/>
                <a:gd name="T19" fmla="*/ 2131 h 353"/>
                <a:gd name="T20" fmla="+- 0 3971 3915"/>
                <a:gd name="T21" fmla="*/ T20 w 1800"/>
                <a:gd name="T22" fmla="+- 0 2131 2131"/>
                <a:gd name="T23" fmla="*/ 2131 h 353"/>
                <a:gd name="T24" fmla="+- 0 3948 3915"/>
                <a:gd name="T25" fmla="*/ T24 w 1800"/>
                <a:gd name="T26" fmla="+- 0 2148 2131"/>
                <a:gd name="T27" fmla="*/ 2148 h 353"/>
                <a:gd name="T28" fmla="+- 0 3931 3915"/>
                <a:gd name="T29" fmla="*/ T28 w 1800"/>
                <a:gd name="T30" fmla="+- 0 2193 2131"/>
                <a:gd name="T31" fmla="*/ 2193 h 353"/>
                <a:gd name="T32" fmla="+- 0 3919 3915"/>
                <a:gd name="T33" fmla="*/ T32 w 1800"/>
                <a:gd name="T34" fmla="+- 0 2251 2131"/>
                <a:gd name="T35" fmla="*/ 2251 h 353"/>
                <a:gd name="T36" fmla="+- 0 3915 3915"/>
                <a:gd name="T37" fmla="*/ T36 w 1800"/>
                <a:gd name="T38" fmla="+- 0 2309 2131"/>
                <a:gd name="T39" fmla="*/ 2309 h 353"/>
                <a:gd name="T40" fmla="+- 0 3919 3915"/>
                <a:gd name="T41" fmla="*/ T40 w 1800"/>
                <a:gd name="T42" fmla="+- 0 2366 2131"/>
                <a:gd name="T43" fmla="*/ 2366 h 353"/>
                <a:gd name="T44" fmla="+- 0 3931 3915"/>
                <a:gd name="T45" fmla="*/ T44 w 1800"/>
                <a:gd name="T46" fmla="+- 0 2422 2131"/>
                <a:gd name="T47" fmla="*/ 2422 h 353"/>
                <a:gd name="T48" fmla="+- 0 3948 3915"/>
                <a:gd name="T49" fmla="*/ T48 w 1800"/>
                <a:gd name="T50" fmla="+- 0 2466 2131"/>
                <a:gd name="T51" fmla="*/ 2466 h 353"/>
                <a:gd name="T52" fmla="+- 0 3971 3915"/>
                <a:gd name="T53" fmla="*/ T52 w 1800"/>
                <a:gd name="T54" fmla="+- 0 2483 2131"/>
                <a:gd name="T55" fmla="*/ 2483 h 353"/>
                <a:gd name="T56" fmla="+- 0 5659 3915"/>
                <a:gd name="T57" fmla="*/ T56 w 1800"/>
                <a:gd name="T58" fmla="+- 0 2483 2131"/>
                <a:gd name="T59" fmla="*/ 2483 h 353"/>
                <a:gd name="T60" fmla="+- 0 5680 3915"/>
                <a:gd name="T61" fmla="*/ T60 w 1800"/>
                <a:gd name="T62" fmla="+- 0 2466 2131"/>
                <a:gd name="T63" fmla="*/ 2466 h 353"/>
                <a:gd name="T64" fmla="+- 0 5698 3915"/>
                <a:gd name="T65" fmla="*/ T64 w 1800"/>
                <a:gd name="T66" fmla="+- 0 2422 2131"/>
                <a:gd name="T67" fmla="*/ 2422 h 353"/>
                <a:gd name="T68" fmla="+- 0 5710 3915"/>
                <a:gd name="T69" fmla="*/ T68 w 1800"/>
                <a:gd name="T70" fmla="+- 0 2366 2131"/>
                <a:gd name="T71" fmla="*/ 2366 h 353"/>
                <a:gd name="T72" fmla="+- 0 5714 3915"/>
                <a:gd name="T73" fmla="*/ T72 w 1800"/>
                <a:gd name="T74" fmla="+- 0 2309 2131"/>
                <a:gd name="T75" fmla="*/ 2309 h 3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00" h="353">
                  <a:moveTo>
                    <a:pt x="1799" y="178"/>
                  </a:moveTo>
                  <a:lnTo>
                    <a:pt x="1795" y="120"/>
                  </a:lnTo>
                  <a:lnTo>
                    <a:pt x="1783" y="62"/>
                  </a:lnTo>
                  <a:lnTo>
                    <a:pt x="1765" y="17"/>
                  </a:lnTo>
                  <a:lnTo>
                    <a:pt x="1744" y="0"/>
                  </a:lnTo>
                  <a:lnTo>
                    <a:pt x="56" y="0"/>
                  </a:lnTo>
                  <a:lnTo>
                    <a:pt x="33" y="17"/>
                  </a:lnTo>
                  <a:lnTo>
                    <a:pt x="16" y="62"/>
                  </a:lnTo>
                  <a:lnTo>
                    <a:pt x="4" y="120"/>
                  </a:lnTo>
                  <a:lnTo>
                    <a:pt x="0" y="178"/>
                  </a:lnTo>
                  <a:lnTo>
                    <a:pt x="4" y="235"/>
                  </a:lnTo>
                  <a:lnTo>
                    <a:pt x="16" y="291"/>
                  </a:lnTo>
                  <a:lnTo>
                    <a:pt x="33" y="335"/>
                  </a:lnTo>
                  <a:lnTo>
                    <a:pt x="56" y="352"/>
                  </a:lnTo>
                  <a:lnTo>
                    <a:pt x="1744" y="352"/>
                  </a:lnTo>
                  <a:lnTo>
                    <a:pt x="1765" y="335"/>
                  </a:lnTo>
                  <a:lnTo>
                    <a:pt x="1783" y="291"/>
                  </a:lnTo>
                  <a:lnTo>
                    <a:pt x="1795" y="235"/>
                  </a:lnTo>
                  <a:lnTo>
                    <a:pt x="1799" y="178"/>
                  </a:lnTo>
                  <a:close/>
                </a:path>
              </a:pathLst>
            </a:custGeom>
            <a:noFill/>
            <a:ln w="635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" y="2244"/>
              <a:ext cx="1046" cy="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353" y="2245"/>
              <a:ext cx="10" cy="113"/>
            </a:xfrm>
            <a:custGeom>
              <a:avLst/>
              <a:gdLst>
                <a:gd name="T0" fmla="+- 0 5363 5354"/>
                <a:gd name="T1" fmla="*/ T0 w 10"/>
                <a:gd name="T2" fmla="+- 0 2245 2245"/>
                <a:gd name="T3" fmla="*/ 2245 h 113"/>
                <a:gd name="T4" fmla="+- 0 5354 5354"/>
                <a:gd name="T5" fmla="*/ T4 w 10"/>
                <a:gd name="T6" fmla="+- 0 2251 2245"/>
                <a:gd name="T7" fmla="*/ 2251 h 113"/>
                <a:gd name="T8" fmla="+- 0 5354 5354"/>
                <a:gd name="T9" fmla="*/ T8 w 10"/>
                <a:gd name="T10" fmla="+- 0 2358 2245"/>
                <a:gd name="T11" fmla="*/ 2358 h 113"/>
                <a:gd name="T12" fmla="+- 0 5363 5354"/>
                <a:gd name="T13" fmla="*/ T12 w 10"/>
                <a:gd name="T14" fmla="+- 0 2358 2245"/>
                <a:gd name="T15" fmla="*/ 2358 h 113"/>
                <a:gd name="T16" fmla="+- 0 5363 5354"/>
                <a:gd name="T17" fmla="*/ T16 w 10"/>
                <a:gd name="T18" fmla="+- 0 2245 2245"/>
                <a:gd name="T19" fmla="*/ 2245 h 11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" h="113">
                  <a:moveTo>
                    <a:pt x="9" y="0"/>
                  </a:moveTo>
                  <a:lnTo>
                    <a:pt x="0" y="6"/>
                  </a:lnTo>
                  <a:lnTo>
                    <a:pt x="0" y="113"/>
                  </a:lnTo>
                  <a:lnTo>
                    <a:pt x="9" y="1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914" y="662"/>
              <a:ext cx="1800" cy="353"/>
            </a:xfrm>
            <a:custGeom>
              <a:avLst/>
              <a:gdLst>
                <a:gd name="T0" fmla="+- 0 5659 3915"/>
                <a:gd name="T1" fmla="*/ T0 w 1800"/>
                <a:gd name="T2" fmla="+- 0 662 662"/>
                <a:gd name="T3" fmla="*/ 662 h 353"/>
                <a:gd name="T4" fmla="+- 0 3971 3915"/>
                <a:gd name="T5" fmla="*/ T4 w 1800"/>
                <a:gd name="T6" fmla="+- 0 662 662"/>
                <a:gd name="T7" fmla="*/ 662 h 353"/>
                <a:gd name="T8" fmla="+- 0 3948 3915"/>
                <a:gd name="T9" fmla="*/ T8 w 1800"/>
                <a:gd name="T10" fmla="+- 0 680 662"/>
                <a:gd name="T11" fmla="*/ 680 h 353"/>
                <a:gd name="T12" fmla="+- 0 3931 3915"/>
                <a:gd name="T13" fmla="*/ T12 w 1800"/>
                <a:gd name="T14" fmla="+- 0 724 662"/>
                <a:gd name="T15" fmla="*/ 724 h 353"/>
                <a:gd name="T16" fmla="+- 0 3919 3915"/>
                <a:gd name="T17" fmla="*/ T16 w 1800"/>
                <a:gd name="T18" fmla="+- 0 782 662"/>
                <a:gd name="T19" fmla="*/ 782 h 353"/>
                <a:gd name="T20" fmla="+- 0 3915 3915"/>
                <a:gd name="T21" fmla="*/ T20 w 1800"/>
                <a:gd name="T22" fmla="+- 0 841 662"/>
                <a:gd name="T23" fmla="*/ 841 h 353"/>
                <a:gd name="T24" fmla="+- 0 3919 3915"/>
                <a:gd name="T25" fmla="*/ T24 w 1800"/>
                <a:gd name="T26" fmla="+- 0 897 662"/>
                <a:gd name="T27" fmla="*/ 897 h 353"/>
                <a:gd name="T28" fmla="+- 0 3931 3915"/>
                <a:gd name="T29" fmla="*/ T28 w 1800"/>
                <a:gd name="T30" fmla="+- 0 954 662"/>
                <a:gd name="T31" fmla="*/ 954 h 353"/>
                <a:gd name="T32" fmla="+- 0 3948 3915"/>
                <a:gd name="T33" fmla="*/ T32 w 1800"/>
                <a:gd name="T34" fmla="+- 0 997 662"/>
                <a:gd name="T35" fmla="*/ 997 h 353"/>
                <a:gd name="T36" fmla="+- 0 3971 3915"/>
                <a:gd name="T37" fmla="*/ T36 w 1800"/>
                <a:gd name="T38" fmla="+- 0 1014 662"/>
                <a:gd name="T39" fmla="*/ 1014 h 353"/>
                <a:gd name="T40" fmla="+- 0 5659 3915"/>
                <a:gd name="T41" fmla="*/ T40 w 1800"/>
                <a:gd name="T42" fmla="+- 0 1014 662"/>
                <a:gd name="T43" fmla="*/ 1014 h 353"/>
                <a:gd name="T44" fmla="+- 0 5680 3915"/>
                <a:gd name="T45" fmla="*/ T44 w 1800"/>
                <a:gd name="T46" fmla="+- 0 997 662"/>
                <a:gd name="T47" fmla="*/ 997 h 353"/>
                <a:gd name="T48" fmla="+- 0 5698 3915"/>
                <a:gd name="T49" fmla="*/ T48 w 1800"/>
                <a:gd name="T50" fmla="+- 0 954 662"/>
                <a:gd name="T51" fmla="*/ 954 h 353"/>
                <a:gd name="T52" fmla="+- 0 5710 3915"/>
                <a:gd name="T53" fmla="*/ T52 w 1800"/>
                <a:gd name="T54" fmla="+- 0 897 662"/>
                <a:gd name="T55" fmla="*/ 897 h 353"/>
                <a:gd name="T56" fmla="+- 0 5714 3915"/>
                <a:gd name="T57" fmla="*/ T56 w 1800"/>
                <a:gd name="T58" fmla="+- 0 841 662"/>
                <a:gd name="T59" fmla="*/ 841 h 353"/>
                <a:gd name="T60" fmla="+- 0 5710 3915"/>
                <a:gd name="T61" fmla="*/ T60 w 1800"/>
                <a:gd name="T62" fmla="+- 0 782 662"/>
                <a:gd name="T63" fmla="*/ 782 h 353"/>
                <a:gd name="T64" fmla="+- 0 5698 3915"/>
                <a:gd name="T65" fmla="*/ T64 w 1800"/>
                <a:gd name="T66" fmla="+- 0 724 662"/>
                <a:gd name="T67" fmla="*/ 724 h 353"/>
                <a:gd name="T68" fmla="+- 0 5680 3915"/>
                <a:gd name="T69" fmla="*/ T68 w 1800"/>
                <a:gd name="T70" fmla="+- 0 680 662"/>
                <a:gd name="T71" fmla="*/ 680 h 353"/>
                <a:gd name="T72" fmla="+- 0 5659 3915"/>
                <a:gd name="T73" fmla="*/ T72 w 1800"/>
                <a:gd name="T74" fmla="+- 0 662 662"/>
                <a:gd name="T75" fmla="*/ 662 h 3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00" h="353">
                  <a:moveTo>
                    <a:pt x="1744" y="0"/>
                  </a:moveTo>
                  <a:lnTo>
                    <a:pt x="56" y="0"/>
                  </a:lnTo>
                  <a:lnTo>
                    <a:pt x="33" y="18"/>
                  </a:lnTo>
                  <a:lnTo>
                    <a:pt x="16" y="62"/>
                  </a:lnTo>
                  <a:lnTo>
                    <a:pt x="4" y="120"/>
                  </a:lnTo>
                  <a:lnTo>
                    <a:pt x="0" y="179"/>
                  </a:lnTo>
                  <a:lnTo>
                    <a:pt x="4" y="235"/>
                  </a:lnTo>
                  <a:lnTo>
                    <a:pt x="16" y="292"/>
                  </a:lnTo>
                  <a:lnTo>
                    <a:pt x="33" y="335"/>
                  </a:lnTo>
                  <a:lnTo>
                    <a:pt x="56" y="352"/>
                  </a:lnTo>
                  <a:lnTo>
                    <a:pt x="1744" y="352"/>
                  </a:lnTo>
                  <a:lnTo>
                    <a:pt x="1765" y="335"/>
                  </a:lnTo>
                  <a:lnTo>
                    <a:pt x="1783" y="292"/>
                  </a:lnTo>
                  <a:lnTo>
                    <a:pt x="1795" y="235"/>
                  </a:lnTo>
                  <a:lnTo>
                    <a:pt x="1799" y="179"/>
                  </a:lnTo>
                  <a:lnTo>
                    <a:pt x="1795" y="120"/>
                  </a:lnTo>
                  <a:lnTo>
                    <a:pt x="1783" y="62"/>
                  </a:lnTo>
                  <a:lnTo>
                    <a:pt x="1765" y="18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rgbClr val="DC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914" y="662"/>
              <a:ext cx="1800" cy="353"/>
            </a:xfrm>
            <a:custGeom>
              <a:avLst/>
              <a:gdLst>
                <a:gd name="T0" fmla="+- 0 5714 3915"/>
                <a:gd name="T1" fmla="*/ T0 w 1800"/>
                <a:gd name="T2" fmla="+- 0 841 662"/>
                <a:gd name="T3" fmla="*/ 841 h 353"/>
                <a:gd name="T4" fmla="+- 0 5710 3915"/>
                <a:gd name="T5" fmla="*/ T4 w 1800"/>
                <a:gd name="T6" fmla="+- 0 782 662"/>
                <a:gd name="T7" fmla="*/ 782 h 353"/>
                <a:gd name="T8" fmla="+- 0 5698 3915"/>
                <a:gd name="T9" fmla="*/ T8 w 1800"/>
                <a:gd name="T10" fmla="+- 0 724 662"/>
                <a:gd name="T11" fmla="*/ 724 h 353"/>
                <a:gd name="T12" fmla="+- 0 5680 3915"/>
                <a:gd name="T13" fmla="*/ T12 w 1800"/>
                <a:gd name="T14" fmla="+- 0 680 662"/>
                <a:gd name="T15" fmla="*/ 680 h 353"/>
                <a:gd name="T16" fmla="+- 0 5659 3915"/>
                <a:gd name="T17" fmla="*/ T16 w 1800"/>
                <a:gd name="T18" fmla="+- 0 662 662"/>
                <a:gd name="T19" fmla="*/ 662 h 353"/>
                <a:gd name="T20" fmla="+- 0 3971 3915"/>
                <a:gd name="T21" fmla="*/ T20 w 1800"/>
                <a:gd name="T22" fmla="+- 0 662 662"/>
                <a:gd name="T23" fmla="*/ 662 h 353"/>
                <a:gd name="T24" fmla="+- 0 3948 3915"/>
                <a:gd name="T25" fmla="*/ T24 w 1800"/>
                <a:gd name="T26" fmla="+- 0 680 662"/>
                <a:gd name="T27" fmla="*/ 680 h 353"/>
                <a:gd name="T28" fmla="+- 0 3931 3915"/>
                <a:gd name="T29" fmla="*/ T28 w 1800"/>
                <a:gd name="T30" fmla="+- 0 724 662"/>
                <a:gd name="T31" fmla="*/ 724 h 353"/>
                <a:gd name="T32" fmla="+- 0 3919 3915"/>
                <a:gd name="T33" fmla="*/ T32 w 1800"/>
                <a:gd name="T34" fmla="+- 0 782 662"/>
                <a:gd name="T35" fmla="*/ 782 h 353"/>
                <a:gd name="T36" fmla="+- 0 3915 3915"/>
                <a:gd name="T37" fmla="*/ T36 w 1800"/>
                <a:gd name="T38" fmla="+- 0 841 662"/>
                <a:gd name="T39" fmla="*/ 841 h 353"/>
                <a:gd name="T40" fmla="+- 0 3919 3915"/>
                <a:gd name="T41" fmla="*/ T40 w 1800"/>
                <a:gd name="T42" fmla="+- 0 897 662"/>
                <a:gd name="T43" fmla="*/ 897 h 353"/>
                <a:gd name="T44" fmla="+- 0 3931 3915"/>
                <a:gd name="T45" fmla="*/ T44 w 1800"/>
                <a:gd name="T46" fmla="+- 0 954 662"/>
                <a:gd name="T47" fmla="*/ 954 h 353"/>
                <a:gd name="T48" fmla="+- 0 3948 3915"/>
                <a:gd name="T49" fmla="*/ T48 w 1800"/>
                <a:gd name="T50" fmla="+- 0 997 662"/>
                <a:gd name="T51" fmla="*/ 997 h 353"/>
                <a:gd name="T52" fmla="+- 0 3971 3915"/>
                <a:gd name="T53" fmla="*/ T52 w 1800"/>
                <a:gd name="T54" fmla="+- 0 1014 662"/>
                <a:gd name="T55" fmla="*/ 1014 h 353"/>
                <a:gd name="T56" fmla="+- 0 5659 3915"/>
                <a:gd name="T57" fmla="*/ T56 w 1800"/>
                <a:gd name="T58" fmla="+- 0 1014 662"/>
                <a:gd name="T59" fmla="*/ 1014 h 353"/>
                <a:gd name="T60" fmla="+- 0 5680 3915"/>
                <a:gd name="T61" fmla="*/ T60 w 1800"/>
                <a:gd name="T62" fmla="+- 0 997 662"/>
                <a:gd name="T63" fmla="*/ 997 h 353"/>
                <a:gd name="T64" fmla="+- 0 5698 3915"/>
                <a:gd name="T65" fmla="*/ T64 w 1800"/>
                <a:gd name="T66" fmla="+- 0 954 662"/>
                <a:gd name="T67" fmla="*/ 954 h 353"/>
                <a:gd name="T68" fmla="+- 0 5710 3915"/>
                <a:gd name="T69" fmla="*/ T68 w 1800"/>
                <a:gd name="T70" fmla="+- 0 897 662"/>
                <a:gd name="T71" fmla="*/ 897 h 353"/>
                <a:gd name="T72" fmla="+- 0 5714 3915"/>
                <a:gd name="T73" fmla="*/ T72 w 1800"/>
                <a:gd name="T74" fmla="+- 0 841 662"/>
                <a:gd name="T75" fmla="*/ 841 h 3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00" h="353">
                  <a:moveTo>
                    <a:pt x="1799" y="179"/>
                  </a:moveTo>
                  <a:lnTo>
                    <a:pt x="1795" y="120"/>
                  </a:lnTo>
                  <a:lnTo>
                    <a:pt x="1783" y="62"/>
                  </a:lnTo>
                  <a:lnTo>
                    <a:pt x="1765" y="18"/>
                  </a:lnTo>
                  <a:lnTo>
                    <a:pt x="1744" y="0"/>
                  </a:lnTo>
                  <a:lnTo>
                    <a:pt x="56" y="0"/>
                  </a:lnTo>
                  <a:lnTo>
                    <a:pt x="33" y="18"/>
                  </a:lnTo>
                  <a:lnTo>
                    <a:pt x="16" y="62"/>
                  </a:lnTo>
                  <a:lnTo>
                    <a:pt x="4" y="120"/>
                  </a:lnTo>
                  <a:lnTo>
                    <a:pt x="0" y="179"/>
                  </a:lnTo>
                  <a:lnTo>
                    <a:pt x="4" y="235"/>
                  </a:lnTo>
                  <a:lnTo>
                    <a:pt x="16" y="292"/>
                  </a:lnTo>
                  <a:lnTo>
                    <a:pt x="33" y="335"/>
                  </a:lnTo>
                  <a:lnTo>
                    <a:pt x="56" y="352"/>
                  </a:lnTo>
                  <a:lnTo>
                    <a:pt x="1744" y="352"/>
                  </a:lnTo>
                  <a:lnTo>
                    <a:pt x="1765" y="335"/>
                  </a:lnTo>
                  <a:lnTo>
                    <a:pt x="1783" y="292"/>
                  </a:lnTo>
                  <a:lnTo>
                    <a:pt x="1795" y="235"/>
                  </a:lnTo>
                  <a:lnTo>
                    <a:pt x="1799" y="179"/>
                  </a:lnTo>
                  <a:close/>
                </a:path>
              </a:pathLst>
            </a:custGeom>
            <a:noFill/>
            <a:ln w="635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" y="776"/>
              <a:ext cx="1046" cy="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" y="1076"/>
              <a:ext cx="1195" cy="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" y="232"/>
              <a:ext cx="1752" cy="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5353" y="776"/>
              <a:ext cx="10" cy="113"/>
            </a:xfrm>
            <a:custGeom>
              <a:avLst/>
              <a:gdLst>
                <a:gd name="T0" fmla="+- 0 5363 5354"/>
                <a:gd name="T1" fmla="*/ T0 w 10"/>
                <a:gd name="T2" fmla="+- 0 777 777"/>
                <a:gd name="T3" fmla="*/ 777 h 113"/>
                <a:gd name="T4" fmla="+- 0 5354 5354"/>
                <a:gd name="T5" fmla="*/ T4 w 10"/>
                <a:gd name="T6" fmla="+- 0 782 777"/>
                <a:gd name="T7" fmla="*/ 782 h 113"/>
                <a:gd name="T8" fmla="+- 0 5354 5354"/>
                <a:gd name="T9" fmla="*/ T8 w 10"/>
                <a:gd name="T10" fmla="+- 0 889 777"/>
                <a:gd name="T11" fmla="*/ 889 h 113"/>
                <a:gd name="T12" fmla="+- 0 5363 5354"/>
                <a:gd name="T13" fmla="*/ T12 w 10"/>
                <a:gd name="T14" fmla="+- 0 889 777"/>
                <a:gd name="T15" fmla="*/ 889 h 113"/>
                <a:gd name="T16" fmla="+- 0 5363 5354"/>
                <a:gd name="T17" fmla="*/ T16 w 10"/>
                <a:gd name="T18" fmla="+- 0 777 777"/>
                <a:gd name="T19" fmla="*/ 777 h 11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" h="113">
                  <a:moveTo>
                    <a:pt x="9" y="0"/>
                  </a:moveTo>
                  <a:lnTo>
                    <a:pt x="0" y="5"/>
                  </a:lnTo>
                  <a:lnTo>
                    <a:pt x="0" y="112"/>
                  </a:lnTo>
                  <a:lnTo>
                    <a:pt x="9" y="1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" y="2229"/>
              <a:ext cx="638" cy="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" y="1106"/>
              <a:ext cx="780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7" y="232"/>
              <a:ext cx="1859" cy="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531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xtensible </a:t>
            </a:r>
            <a:r>
              <a:rPr lang="en-US" dirty="0"/>
              <a:t>markup language used for the description and delivery of marked-up electronic text over the </a:t>
            </a:r>
            <a:r>
              <a:rPr lang="en-US" dirty="0" smtClean="0"/>
              <a:t>Web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 XML document is composed of named containers and their contained data values.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/>
              <a:t>containers are represented as declarations, elements, and attributes.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524000" y="2440126"/>
            <a:ext cx="62483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&lt;?xml version="1.0" encoding="UTF-8"?&gt;</a:t>
            </a:r>
            <a:endParaRPr lang="en-IN" dirty="0"/>
          </a:p>
          <a:p>
            <a:r>
              <a:rPr lang="en-US" dirty="0"/>
              <a:t>&lt;</a:t>
            </a:r>
            <a:r>
              <a:rPr lang="en-US" dirty="0" err="1"/>
              <a:t>BillingInformation</a:t>
            </a:r>
            <a:r>
              <a:rPr lang="en-US" dirty="0"/>
              <a:t>&gt;</a:t>
            </a:r>
            <a:endParaRPr lang="en-IN" dirty="0"/>
          </a:p>
          <a:p>
            <a:r>
              <a:rPr lang="en-US" dirty="0"/>
              <a:t>&lt;Name&gt; Right Plastic Products &lt;/Name&gt;</a:t>
            </a:r>
            <a:endParaRPr lang="en-IN" dirty="0"/>
          </a:p>
          <a:p>
            <a:r>
              <a:rPr lang="en-US" dirty="0"/>
              <a:t>&lt;</a:t>
            </a:r>
            <a:r>
              <a:rPr lang="en-US" dirty="0" err="1"/>
              <a:t>BillingDate</a:t>
            </a:r>
            <a:r>
              <a:rPr lang="en-US" dirty="0"/>
              <a:t>&gt; 2002-09-15 &lt;/</a:t>
            </a:r>
            <a:r>
              <a:rPr lang="en-US" dirty="0" err="1"/>
              <a:t>BillingDate</a:t>
            </a:r>
            <a:r>
              <a:rPr lang="en-US" dirty="0"/>
              <a:t>&gt;</a:t>
            </a:r>
            <a:endParaRPr lang="en-IN" dirty="0"/>
          </a:p>
          <a:p>
            <a:r>
              <a:rPr lang="en-US" dirty="0"/>
              <a:t>&lt;Address&gt;</a:t>
            </a:r>
            <a:endParaRPr lang="en-IN" dirty="0"/>
          </a:p>
          <a:p>
            <a:r>
              <a:rPr lang="en-US" dirty="0"/>
              <a:t>&lt;Street&gt; 158 Edward </a:t>
            </a:r>
            <a:r>
              <a:rPr lang="en-US" dirty="0" err="1"/>
              <a:t>st.</a:t>
            </a:r>
            <a:r>
              <a:rPr lang="en-US" dirty="0"/>
              <a:t> &lt;/Street&gt;</a:t>
            </a:r>
            <a:endParaRPr lang="en-IN" dirty="0"/>
          </a:p>
          <a:p>
            <a:r>
              <a:rPr lang="en-US" dirty="0"/>
              <a:t>&lt;City&gt; Brisbane &lt;/City&gt;</a:t>
            </a:r>
            <a:endParaRPr lang="en-IN" dirty="0"/>
          </a:p>
          <a:p>
            <a:r>
              <a:rPr lang="en-US" dirty="0"/>
              <a:t>&lt;State&gt; QLD &lt;/State&gt;</a:t>
            </a:r>
            <a:endParaRPr lang="en-IN" dirty="0"/>
          </a:p>
          <a:p>
            <a:r>
              <a:rPr lang="en-US" dirty="0"/>
              <a:t>&lt;</a:t>
            </a:r>
            <a:r>
              <a:rPr lang="en-US" dirty="0" err="1"/>
              <a:t>PostalCode</a:t>
            </a:r>
            <a:r>
              <a:rPr lang="en-US" dirty="0"/>
              <a:t>&gt; 4000 &lt;/</a:t>
            </a:r>
            <a:r>
              <a:rPr lang="en-US" dirty="0" err="1"/>
              <a:t>PostalCode</a:t>
            </a:r>
            <a:r>
              <a:rPr lang="en-US" dirty="0"/>
              <a:t>&gt;</a:t>
            </a:r>
            <a:endParaRPr lang="en-IN" dirty="0"/>
          </a:p>
          <a:p>
            <a:r>
              <a:rPr lang="en-US" dirty="0"/>
              <a:t>&lt;/Address&gt;</a:t>
            </a:r>
            <a:endParaRPr lang="en-IN" dirty="0"/>
          </a:p>
          <a:p>
            <a:r>
              <a:rPr lang="en-US" dirty="0"/>
              <a:t>&lt;/</a:t>
            </a:r>
            <a:r>
              <a:rPr lang="en-US" dirty="0" err="1"/>
              <a:t>BillingInformation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71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6858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b="1" dirty="0"/>
              <a:t>XML declaration</a:t>
            </a:r>
            <a:endParaRPr lang="en-IN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first few characters of an XML document must make up an XML declaration.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6888"/>
            <a:ext cx="7086599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33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858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b="1" dirty="0"/>
              <a:t>Elements</a:t>
            </a:r>
            <a:endParaRPr lang="en-IN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topmost element of the XML document is a single element known as the </a:t>
            </a:r>
            <a:r>
              <a:rPr lang="en-US" i="1" dirty="0"/>
              <a:t>root element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content of an element can be character data, other nested elements, or a combination of both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Elements contained in other elements are referred to as </a:t>
            </a:r>
            <a:r>
              <a:rPr lang="en-US" i="1" dirty="0"/>
              <a:t>nested elements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containing element is the </a:t>
            </a:r>
            <a:r>
              <a:rPr lang="en-US" i="1" dirty="0"/>
              <a:t>parent </a:t>
            </a:r>
            <a:r>
              <a:rPr lang="en-US" dirty="0"/>
              <a:t>element and the nested element is called the </a:t>
            </a:r>
            <a:r>
              <a:rPr lang="en-US" i="1" dirty="0"/>
              <a:t>child </a:t>
            </a:r>
            <a:r>
              <a:rPr lang="en-US" dirty="0"/>
              <a:t>element</a:t>
            </a:r>
            <a:r>
              <a:rPr lang="en-US"/>
              <a:t>. </a:t>
            </a:r>
            <a:endParaRPr lang="en-US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data values contained within a document are known as the </a:t>
            </a:r>
            <a:r>
              <a:rPr lang="en-US" i="1" dirty="0"/>
              <a:t>content </a:t>
            </a:r>
            <a:r>
              <a:rPr lang="en-US" dirty="0"/>
              <a:t>of the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2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0960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b="1" dirty="0"/>
              <a:t>Attributes</a:t>
            </a:r>
            <a:endParaRPr lang="en-IN" b="1" dirty="0"/>
          </a:p>
          <a:p>
            <a:r>
              <a:rPr lang="en-US" dirty="0"/>
              <a:t>Another way of putting data into an XML document is by adding </a:t>
            </a:r>
            <a:r>
              <a:rPr lang="en-US" i="1" dirty="0"/>
              <a:t>attributes </a:t>
            </a:r>
            <a:r>
              <a:rPr lang="en-US" dirty="0"/>
              <a:t>to start tags. Attributes are used to better specify the content of an element on which they appear by adding information about a defined element. 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57438"/>
            <a:ext cx="8229600" cy="335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174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577</TotalTime>
  <Words>403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74</cp:revision>
  <dcterms:created xsi:type="dcterms:W3CDTF">2006-08-16T00:00:00Z</dcterms:created>
  <dcterms:modified xsi:type="dcterms:W3CDTF">2020-07-03T02:12:56Z</dcterms:modified>
</cp:coreProperties>
</file>