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8" r:id="rId7"/>
    <p:sldId id="265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8FE"/>
    <a:srgbClr val="F2E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4BDBB-3351-4BCD-B1FB-A09B42B3E73C}" v="8" dt="2023-12-05T07:34:17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8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9E9CC-EFBA-4F4E-936F-B38855514DA4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8800D-6DBE-4422-B15F-39C1FF7E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8800D-6DBE-4422-B15F-39C1FF7E73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8800D-6DBE-4422-B15F-39C1FF7E73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28D45-25E7-4B13-8EF2-99E5231248C6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>
              <a:defRPr/>
            </a:pPr>
            <a:fld id="{C5AD9F7E-215E-4BB5-B66D-A22CDA512E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D869F7-1034-4749-8A1B-A2CCE0007C45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C7F31-9E16-490A-A77C-A849E8CBA26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0338A4-519E-4978-ADDC-8C32768BE185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3E134-BA02-4715-9AA2-7426B5813E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6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DD3865-A3DE-41B6-A4BB-C398F679762A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282BC-3225-4359-A3E7-093AE121B8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9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1C16E8-8205-4D4C-839F-51A504F049B8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58AA2-EAE8-4864-90FF-05365F5DAC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71EDE-04E5-4466-8DCA-936FB68F9732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684CE-8591-407C-A529-45E60B9B08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E82E17-33D9-4104-BDF4-B9A7D573D4AE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A09BA-E251-4589-8A57-8A7D8FD87B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1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74C3EF-44E6-4A97-8453-54115C792837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80F6F-E0CC-475B-8C59-937A53569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93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58987-549B-456E-9FCE-57361513A593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8BB2-9420-4C87-AF5B-09F8CCBF3E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5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793D9-B5E4-49D3-8D8C-460B028D84BC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AF278-49DF-4ED1-972B-46152865AD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5971EDE-04E5-4466-8DCA-936FB68F9732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684CE-8591-407C-A529-45E60B9B08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2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971EDE-04E5-4466-8DCA-936FB68F9732}" type="datetimeFigureOut">
              <a:rPr lang="en-US" smtClean="0"/>
              <a:pPr>
                <a:defRPr/>
              </a:pPr>
              <a:t>20-Dec-23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B9684CE-8591-407C-A529-45E60B9B08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80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GreatStackDe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codingstar6809" TargetMode="External"/><Relationship Id="rId4" Type="http://schemas.openxmlformats.org/officeDocument/2006/relationships/hyperlink" Target="https://www.youtube.com/c/CodeWithHar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>
            <a:extLst>
              <a:ext uri="{FF2B5EF4-FFF2-40B4-BE49-F238E27FC236}">
                <a16:creationId xmlns:a16="http://schemas.microsoft.com/office/drawing/2014/main" id="{B9949840-B626-7A5A-D89D-327EA662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41371"/>
            <a:ext cx="8534400" cy="1854266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br>
              <a:rPr lang="en-US" altLang="en-US" sz="2000" dirty="0"/>
            </a:br>
            <a:r>
              <a:rPr lang="en-US" altLang="en-US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en-US" sz="2800" dirty="0">
                <a:solidFill>
                  <a:schemeClr val="accent1"/>
                </a:solidFill>
                <a:latin typeface="HP Simplified Hans" panose="020B0500000000000000" pitchFamily="34" charset="-122"/>
                <a:ea typeface="HP Simplified Hans" panose="020B0500000000000000" pitchFamily="34" charset="-122"/>
                <a:cs typeface="Tahoma" panose="020B0604030504040204" pitchFamily="34" charset="0"/>
              </a:rPr>
              <a:t>Mini Project Presentation (KCS-554)</a:t>
            </a:r>
            <a:br>
              <a:rPr lang="en-US" altLang="en-US" sz="2800" dirty="0">
                <a:solidFill>
                  <a:schemeClr val="accent1"/>
                </a:solidFill>
                <a:latin typeface="HP Simplified Hans" panose="020B0500000000000000" pitchFamily="34" charset="-122"/>
                <a:ea typeface="HP Simplified Hans" panose="020B0500000000000000" pitchFamily="34" charset="-122"/>
                <a:cs typeface="Tahoma" panose="020B0604030504040204" pitchFamily="34" charset="0"/>
              </a:rPr>
            </a:br>
            <a:r>
              <a:rPr lang="en-US" altLang="en-US" sz="2800" dirty="0">
                <a:solidFill>
                  <a:schemeClr val="accent1"/>
                </a:solidFill>
                <a:latin typeface="HP Simplified Hans" panose="020B0500000000000000" pitchFamily="34" charset="-122"/>
                <a:ea typeface="HP Simplified Hans" panose="020B0500000000000000" pitchFamily="34" charset="-122"/>
                <a:cs typeface="Tahoma" panose="020B0604030504040204" pitchFamily="34" charset="0"/>
              </a:rPr>
              <a:t>On </a:t>
            </a:r>
            <a:br>
              <a:rPr lang="en-US" altLang="en-US" sz="28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3200" dirty="0">
                <a:solidFill>
                  <a:schemeClr val="accent1"/>
                </a:solidFill>
              </a:rPr>
              <a:t>  </a:t>
            </a:r>
            <a:r>
              <a:rPr lang="en-US" alt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“ Shopper : An E- Commerce ”</a:t>
            </a:r>
            <a:endParaRPr lang="en-US" altLang="en-US" sz="32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51" name="Content Placeholder 4">
            <a:extLst>
              <a:ext uri="{FF2B5EF4-FFF2-40B4-BE49-F238E27FC236}">
                <a16:creationId xmlns:a16="http://schemas.microsoft.com/office/drawing/2014/main" id="{E75DCF84-D634-48FD-71D5-B0CFF24E5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52400" y="4118548"/>
            <a:ext cx="5181600" cy="2354262"/>
          </a:xfrm>
        </p:spPr>
        <p:txBody>
          <a:bodyPr>
            <a:no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b="1" u="sng" dirty="0">
                <a:solidFill>
                  <a:srgbClr val="FFC000"/>
                </a:solidFill>
                <a:latin typeface="Aptos" panose="020B0004020202020204" pitchFamily="34" charset="0"/>
              </a:rPr>
              <a:t>Students</a:t>
            </a:r>
            <a:r>
              <a:rPr lang="en-US" altLang="en-US" sz="2400" b="1" dirty="0">
                <a:solidFill>
                  <a:srgbClr val="FFC000"/>
                </a:solidFill>
                <a:latin typeface="Aptos" panose="020B0004020202020204" pitchFamily="34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</a:t>
            </a:r>
            <a:r>
              <a:rPr lang="en-US" altLang="en-US" sz="2000" b="1" dirty="0">
                <a:solidFill>
                  <a:srgbClr val="00B050"/>
                </a:solidFill>
                <a:latin typeface="Book Antiqua" panose="02040602050305030304" pitchFamily="18" charset="0"/>
              </a:rPr>
              <a:t>Vivek Kumar Maurya (2100330100249)</a:t>
            </a:r>
          </a:p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Book Antiqua" panose="02040602050305030304" pitchFamily="18" charset="0"/>
              </a:rPr>
              <a:t>        Yash Kumar Singh (2100330100253)</a:t>
            </a:r>
          </a:p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Book Antiqua" panose="02040602050305030304" pitchFamily="18" charset="0"/>
              </a:rPr>
              <a:t>    Vivek Singh (2100330100251) </a:t>
            </a:r>
          </a:p>
        </p:txBody>
      </p:sp>
      <p:sp>
        <p:nvSpPr>
          <p:cNvPr id="2052" name="Content Placeholder 5">
            <a:extLst>
              <a:ext uri="{FF2B5EF4-FFF2-40B4-BE49-F238E27FC236}">
                <a16:creationId xmlns:a16="http://schemas.microsoft.com/office/drawing/2014/main" id="{628BB1C5-7671-0EBF-48D5-C7F533960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4118548"/>
            <a:ext cx="4419600" cy="2354262"/>
          </a:xfrm>
        </p:spPr>
        <p:txBody>
          <a:bodyPr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b="1" u="sng" dirty="0">
                <a:solidFill>
                  <a:srgbClr val="FFC000"/>
                </a:solidFill>
                <a:latin typeface="Aptos" panose="020B0004020202020204" pitchFamily="34" charset="0"/>
              </a:rPr>
              <a:t>Under the Guidance of </a:t>
            </a:r>
          </a:p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 </a:t>
            </a:r>
            <a:r>
              <a:rPr lang="en-US" altLang="en-US" sz="2400" b="1" dirty="0">
                <a:solidFill>
                  <a:srgbClr val="00B050"/>
                </a:solidFill>
                <a:latin typeface="Book Antiqua" panose="02040602050305030304" pitchFamily="18" charset="0"/>
              </a:rPr>
              <a:t>Mr. Vineet Srivastava</a:t>
            </a:r>
            <a:endParaRPr lang="en-US" altLang="en-US" sz="2000" b="1" dirty="0">
              <a:solidFill>
                <a:srgbClr val="00B050"/>
              </a:solidFill>
              <a:latin typeface="Book Antiqua" panose="02040602050305030304" pitchFamily="18" charset="0"/>
            </a:endParaRPr>
          </a:p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Book Antiqua" panose="02040602050305030304" pitchFamily="18" charset="0"/>
              </a:rPr>
              <a:t> Assistant Professor</a:t>
            </a:r>
          </a:p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Book Antiqua" panose="02040602050305030304" pitchFamily="18" charset="0"/>
              </a:rPr>
              <a:t>Department of CSE</a:t>
            </a: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8A36A5AB-40E5-EB55-F42A-497D4B7C6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C3D222D4-C50B-ECFF-18B0-1F1D37B4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48" y="127194"/>
            <a:ext cx="7924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tabLst>
                <a:tab pos="800100" algn="l"/>
                <a:tab pos="3200400" algn="ctr"/>
              </a:tabLst>
              <a:defRPr/>
            </a:pPr>
            <a:r>
              <a:rPr lang="en-US" altLang="en-US" sz="3600" b="1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Raj Kumar Goel Institute of Technology </a:t>
            </a:r>
          </a:p>
          <a:p>
            <a:pPr algn="ctr">
              <a:tabLst>
                <a:tab pos="800100" algn="l"/>
                <a:tab pos="3200400" algn="ctr"/>
              </a:tabLst>
              <a:defRPr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Computer Science Engineering &amp; Technology</a:t>
            </a:r>
          </a:p>
          <a:p>
            <a:pPr algn="ctr">
              <a:tabLst>
                <a:tab pos="800100" algn="l"/>
                <a:tab pos="3200400" algn="ctr"/>
              </a:tabLst>
              <a:defRPr/>
            </a:pPr>
            <a:endParaRPr lang="en-US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tabLst>
                <a:tab pos="800100" algn="l"/>
                <a:tab pos="3200400" algn="ctr"/>
              </a:tabLst>
              <a:defRPr/>
            </a:pPr>
            <a:r>
              <a:rPr lang="en-US" sz="1600" b="1" dirty="0">
                <a:latin typeface="Lucida Fax" panose="02060602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b="1" baseline="30000" dirty="0">
                <a:latin typeface="Lucida Fax" panose="02060602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b="1" dirty="0">
                <a:latin typeface="Lucida Fax" panose="02060602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KM. STONE, DELHI-MEERUT ROAD, GHAZIABAD (U.P)-201003</a:t>
            </a:r>
            <a:endParaRPr lang="en-US" sz="1600" dirty="0">
              <a:latin typeface="Lucida Fax" panose="02060602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800100" algn="l"/>
                <a:tab pos="3200400" algn="ctr"/>
              </a:tabLst>
              <a:defRPr/>
            </a:pPr>
            <a:endParaRPr lang="en-US" alt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9C775-7D47-4AE1-7823-CBC63972E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0320"/>
            <a:ext cx="1077605" cy="1077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4DF19-357E-D950-60AE-0AD50D56F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" r="6076"/>
          <a:stretch/>
        </p:blipFill>
        <p:spPr>
          <a:xfrm>
            <a:off x="838200" y="857250"/>
            <a:ext cx="7467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814B18-57E6-3EA4-A7A3-207DAC16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250"/>
          <a:stretch/>
        </p:blipFill>
        <p:spPr>
          <a:xfrm>
            <a:off x="914400" y="685800"/>
            <a:ext cx="7467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C27B06-31DF-8E3E-916E-7AC833B6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7" y="685800"/>
            <a:ext cx="7552266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3AF74-1B0E-9CAE-9E22-DB3BA22E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5" y="457200"/>
            <a:ext cx="819229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3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D9ACF-AAA4-3A7C-D471-69998984C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457200"/>
            <a:ext cx="8246533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4042-0CD6-0594-CABF-45FE5CD5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7055380" cy="74668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References</a:t>
            </a:r>
            <a:endParaRPr lang="en-IN" sz="36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D720C7-0A89-080A-714F-F57A493F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133600"/>
            <a:ext cx="8610600" cy="5257799"/>
          </a:xfrm>
        </p:spPr>
        <p:txBody>
          <a:bodyPr numCol="2" spcCol="36576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1. FRONTEND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GreatStackDev 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YouTube: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https://www.youtube.com/@GreatStackDev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2. BACKEND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CodeWithHarry: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YouTube: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https://www.youtube.com/c/CodeWithHarry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3. SIGNUP AND LOGIN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codingstar6809: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    YouTube: 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https://www.youtube.com/@codingstar6809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>
            <a:extLst>
              <a:ext uri="{FF2B5EF4-FFF2-40B4-BE49-F238E27FC236}">
                <a16:creationId xmlns:a16="http://schemas.microsoft.com/office/drawing/2014/main" id="{8C4BBC22-F8F9-4CF5-2C7C-C29BA539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7055380" cy="140053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u="sng" dirty="0">
                <a:solidFill>
                  <a:srgbClr val="002060"/>
                </a:solidFill>
                <a:latin typeface="Baskerville Old Face" panose="02020602080505020303" pitchFamily="18" charset="0"/>
              </a:rPr>
              <a:t>CONTENTS</a:t>
            </a:r>
          </a:p>
        </p:txBody>
      </p:sp>
      <p:sp>
        <p:nvSpPr>
          <p:cNvPr id="3075" name="Content Placeholder 5">
            <a:extLst>
              <a:ext uri="{FF2B5EF4-FFF2-40B4-BE49-F238E27FC236}">
                <a16:creationId xmlns:a16="http://schemas.microsoft.com/office/drawing/2014/main" id="{87BCF8F0-8F0A-2404-1D2C-5348102E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057400"/>
            <a:ext cx="6554867" cy="3767670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70C0"/>
                </a:solidFill>
                <a:latin typeface="Lucida Sans" panose="020B0602030504020204" pitchFamily="34" charset="0"/>
              </a:rPr>
              <a:t>INTRODUCTION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70C0"/>
                </a:solidFill>
                <a:latin typeface="Lucida Sans" panose="020B0602030504020204" pitchFamily="34" charset="0"/>
              </a:rPr>
              <a:t>OBJECTIVE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70C0"/>
                </a:solidFill>
                <a:latin typeface="Lucida Sans" panose="020B0602030504020204" pitchFamily="34" charset="0"/>
              </a:rPr>
              <a:t>LITERATURE SURVEY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70C0"/>
                </a:solidFill>
                <a:latin typeface="Lucida Sans" panose="020B0602030504020204" pitchFamily="34" charset="0"/>
              </a:rPr>
              <a:t>METHODOLOGY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70C0"/>
                </a:solidFill>
                <a:latin typeface="Lucida Sans" panose="020B0602030504020204" pitchFamily="34" charset="0"/>
              </a:rPr>
              <a:t>HARDWARE AND SOFTWARE USE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70C0"/>
                </a:solidFill>
                <a:latin typeface="Lucida Sans" panose="020B0602030504020204" pitchFamily="34" charset="0"/>
              </a:rPr>
              <a:t>SCREENSHOTS</a:t>
            </a: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70C0"/>
                </a:solidFill>
                <a:latin typeface="Lucida Sans" panose="020B0602030504020204" pitchFamily="34" charset="0"/>
              </a:rPr>
              <a:t>REFERENCES</a:t>
            </a:r>
            <a:endParaRPr lang="en-US" altLang="en-US" dirty="0">
              <a:solidFill>
                <a:srgbClr val="0070C0"/>
              </a:solidFill>
              <a:latin typeface="Lucida Sans" panose="020B0602030504020204" pitchFamily="34" charset="0"/>
            </a:endParaRP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endParaRPr lang="en-US" altLang="en-US" b="1" dirty="0">
              <a:solidFill>
                <a:srgbClr val="0070C0"/>
              </a:solidFill>
            </a:endParaRP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endParaRPr lang="en-US" altLang="en-US" b="1" dirty="0">
              <a:solidFill>
                <a:srgbClr val="0070C0"/>
              </a:solidFill>
            </a:endParaRPr>
          </a:p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endParaRPr lang="en-US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4BCD6F8-EBC0-2105-6D28-C425A218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76200"/>
            <a:ext cx="8229600" cy="870952"/>
          </a:xfrm>
        </p:spPr>
        <p:txBody>
          <a:bodyPr>
            <a:normAutofit fontScale="90000"/>
          </a:bodyPr>
          <a:lstStyle/>
          <a:p>
            <a:pPr algn="ctr" eaLnBrk="1" hangingPunct="1"/>
            <a:br>
              <a:rPr lang="en-US" altLang="en-US" b="1" dirty="0"/>
            </a:br>
            <a:r>
              <a:rPr lang="en-US" altLang="en-US" sz="3600" u="sng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INTRODUCTION</a:t>
            </a:r>
            <a:br>
              <a:rPr lang="en-US" altLang="en-US" sz="4400" b="1" u="sng" dirty="0"/>
            </a:br>
            <a:r>
              <a:rPr lang="en-IN" sz="3600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"Shopper" - Your Ultimate</a:t>
            </a:r>
            <a:br>
              <a:rPr lang="en-IN" sz="3600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</a:br>
            <a:r>
              <a:rPr lang="en-IN" sz="3600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 E-commerce Destination</a:t>
            </a:r>
            <a:br>
              <a:rPr lang="en-IN" sz="4000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</a:br>
            <a:endParaRPr lang="en-US" altLang="en-US" sz="4000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1FCE79B6-2D59-3AC7-B2F4-D405DAAC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49247"/>
            <a:ext cx="8382000" cy="3870554"/>
          </a:xfrm>
        </p:spPr>
        <p:txBody>
          <a:bodyPr>
            <a:normAutofit/>
          </a:bodyPr>
          <a:lstStyle/>
          <a:p>
            <a:pPr algn="just">
              <a:buFont typeface="Constantia" panose="02030602050306030303" pitchFamily="18" charset="0"/>
              <a:buChar char="†"/>
            </a:pP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tantia" panose="02030602050306030303" pitchFamily="18" charset="0"/>
                <a:cs typeface="Leelawadee" panose="020B0502040204020203" pitchFamily="34" charset="-34"/>
              </a:rPr>
              <a:t>"Shopper" Debut: Unveiling a revolutionary e-commerce site that transcends the ordinary – a digital fashion haven promising style and simplicity.</a:t>
            </a:r>
          </a:p>
          <a:p>
            <a:pPr algn="just">
              <a:buFont typeface="Constantia" panose="02030602050306030303" pitchFamily="18" charset="0"/>
              <a:buChar char="†"/>
            </a:pP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tantia" panose="02030602050306030303" pitchFamily="18" charset="0"/>
                <a:cs typeface="Leelawadee" panose="020B0502040204020203" pitchFamily="34" charset="-34"/>
              </a:rPr>
              <a:t>Immersive Journey: Beyond products, "Shopper" crafts a tailored shopping experience, inviting you to explore thoughtful features and a seamlessly integrated design.</a:t>
            </a:r>
          </a:p>
          <a:p>
            <a:pPr algn="just">
              <a:buFont typeface="Constantia" panose="02030602050306030303" pitchFamily="18" charset="0"/>
              <a:buChar char="†"/>
            </a:pP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tantia" panose="02030602050306030303" pitchFamily="18" charset="0"/>
                <a:cs typeface="Leelawadee" panose="020B0502040204020203" pitchFamily="34" charset="-34"/>
              </a:rPr>
              <a:t>Tech Powerhouse: Running on Express and MongoDB, our platform blends aesthetic appeal with a secure and efficient engine, delivering reliability and a touch of innovation.</a:t>
            </a:r>
          </a:p>
          <a:p>
            <a:pPr algn="just">
              <a:buFont typeface="Constantia" panose="02030602050306030303" pitchFamily="18" charset="0"/>
              <a:buChar char="†"/>
            </a:pP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tantia" panose="02030602050306030303" pitchFamily="18" charset="0"/>
                <a:cs typeface="Leelawadee" panose="020B0502040204020203" pitchFamily="34" charset="-34"/>
              </a:rPr>
              <a:t>Adaptive Design: Experience the magic of a responsive interface that adapts to your lifestyle, providing a dynamic and user-friendly online shopping environment.</a:t>
            </a:r>
          </a:p>
          <a:p>
            <a:pPr algn="just">
              <a:buFont typeface="Constantia" panose="02030602050306030303" pitchFamily="18" charset="0"/>
              <a:buChar char="†"/>
            </a:pP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tantia" panose="02030602050306030303" pitchFamily="18" charset="0"/>
                <a:cs typeface="Leelawadee" panose="020B0502040204020203" pitchFamily="34" charset="-34"/>
              </a:rPr>
              <a:t>Reliable &amp; Secure: More than just a website, "Shopper" assures data security and reliability, setting the stage for an exciting future in online fashion exploration.</a:t>
            </a:r>
          </a:p>
          <a:p>
            <a:pPr marL="0" indent="0" algn="just">
              <a:buNone/>
            </a:pPr>
            <a:endParaRPr lang="en-US" sz="1600" b="0" i="0" dirty="0">
              <a:solidFill>
                <a:schemeClr val="accent2">
                  <a:lumMod val="75000"/>
                </a:schemeClr>
              </a:solidFill>
              <a:effectLst/>
              <a:latin typeface="Constantia" panose="02030602050306030303" pitchFamily="18" charset="0"/>
              <a:cs typeface="Leelawadee" panose="020B0502040204020203" pitchFamily="34" charset="-34"/>
            </a:endParaRPr>
          </a:p>
          <a:p>
            <a:pPr marL="0" indent="0" algn="just">
              <a:buNone/>
            </a:pPr>
            <a:endParaRPr lang="en-US" sz="1600" b="0" i="0" dirty="0">
              <a:solidFill>
                <a:schemeClr val="accent2">
                  <a:lumMod val="75000"/>
                </a:schemeClr>
              </a:solidFill>
              <a:effectLst/>
              <a:latin typeface="Constantia" panose="02030602050306030303" pitchFamily="18" charset="0"/>
              <a:cs typeface="Leelawadee" panose="020B05020402040202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AF666-FE49-9E51-DC90-58189A29E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" y="359276"/>
            <a:ext cx="2285298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A8454A3-70B0-A5B3-9056-07B87FAB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1697"/>
            <a:ext cx="8229600" cy="1369903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sz="4400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OBJECTIVE</a:t>
            </a:r>
            <a:br>
              <a:rPr lang="en-US" altLang="en-US" sz="4400" u="sng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US" altLang="en-US" sz="4400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68E18F-9FCA-B658-8E93-210AC2FC7F9A}"/>
              </a:ext>
            </a:extLst>
          </p:cNvPr>
          <p:cNvSpPr/>
          <p:nvPr/>
        </p:nvSpPr>
        <p:spPr>
          <a:xfrm>
            <a:off x="990600" y="1371600"/>
            <a:ext cx="5029200" cy="838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0" dirty="0">
                <a:solidFill>
                  <a:schemeClr val="accent1">
                    <a:lumMod val="50000"/>
                  </a:schemeClr>
                </a:solidFill>
                <a:effectLst/>
                <a:latin typeface="Constantia" panose="02030602050306030303" pitchFamily="18" charset="0"/>
              </a:rPr>
              <a:t>Introduce "Shopper" </a:t>
            </a:r>
          </a:p>
          <a:p>
            <a:pPr algn="ctr"/>
            <a:r>
              <a:rPr lang="en-IN" sz="2400" i="0" dirty="0">
                <a:solidFill>
                  <a:schemeClr val="accent1">
                    <a:lumMod val="50000"/>
                  </a:schemeClr>
                </a:solidFill>
                <a:effectLst/>
                <a:latin typeface="Constantia" panose="02030602050306030303" pitchFamily="18" charset="0"/>
              </a:rPr>
              <a:t>E-commerce Platform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ABE8C3-0C62-9575-F99A-57821D9B2029}"/>
              </a:ext>
            </a:extLst>
          </p:cNvPr>
          <p:cNvSpPr/>
          <p:nvPr/>
        </p:nvSpPr>
        <p:spPr>
          <a:xfrm>
            <a:off x="3591232" y="2526890"/>
            <a:ext cx="47244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Highlight User Authentication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Constantia" panose="02030602050306030303" pitchFamily="18" charset="0"/>
              </a:rPr>
              <a:t>.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484516-934B-2387-F0AE-5BEAC6198C73}"/>
              </a:ext>
            </a:extLst>
          </p:cNvPr>
          <p:cNvSpPr/>
          <p:nvPr/>
        </p:nvSpPr>
        <p:spPr>
          <a:xfrm>
            <a:off x="990600" y="3488422"/>
            <a:ext cx="50292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0" dirty="0">
                <a:solidFill>
                  <a:schemeClr val="accent1">
                    <a:lumMod val="50000"/>
                  </a:schemeClr>
                </a:solidFill>
                <a:effectLst/>
                <a:latin typeface="Constantia" panose="02030602050306030303" pitchFamily="18" charset="0"/>
              </a:rPr>
              <a:t>Showcase Category Pages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..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7EC3A4-9EE2-111D-3AF8-889401A4E90E}"/>
              </a:ext>
            </a:extLst>
          </p:cNvPr>
          <p:cNvSpPr/>
          <p:nvPr/>
        </p:nvSpPr>
        <p:spPr>
          <a:xfrm>
            <a:off x="3276600" y="4462244"/>
            <a:ext cx="50292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accent4">
                    <a:lumMod val="50000"/>
                  </a:schemeClr>
                </a:solidFill>
                <a:effectLst/>
                <a:latin typeface="Constantia" panose="02030602050306030303" pitchFamily="18" charset="0"/>
              </a:rPr>
              <a:t>Display Total Amount in Cart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onstantia" panose="02030602050306030303" pitchFamily="18" charset="0"/>
              </a:rPr>
              <a:t>.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F8E08C-715B-A4F0-C7AB-14D4D7E38484}"/>
              </a:ext>
            </a:extLst>
          </p:cNvPr>
          <p:cNvSpPr/>
          <p:nvPr/>
        </p:nvSpPr>
        <p:spPr>
          <a:xfrm>
            <a:off x="990600" y="5436066"/>
            <a:ext cx="5029200" cy="888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Discuss Backend Technologies and Data Persistence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..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211026F-9678-6A76-486A-822B937E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5962"/>
          </a:xfrm>
        </p:spPr>
        <p:txBody>
          <a:bodyPr/>
          <a:lstStyle/>
          <a:p>
            <a:pPr algn="ctr" eaLnBrk="1" hangingPunct="1"/>
            <a:r>
              <a:rPr lang="en-US" altLang="en-US" sz="4000" u="sng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2080-DD60-6930-07E8-87584E88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981200"/>
            <a:ext cx="7573297" cy="5440362"/>
          </a:xfrm>
        </p:spPr>
        <p:txBody>
          <a:bodyPr>
            <a:normAutofit lnSpcReduction="10000"/>
          </a:bodyPr>
          <a:lstStyle/>
          <a:p>
            <a:pPr marL="0" indent="0" algn="l">
              <a:buClr>
                <a:schemeClr val="accent4">
                  <a:lumMod val="50000"/>
                </a:schemeClr>
              </a:buClr>
              <a:buNone/>
            </a:pPr>
            <a:r>
              <a:rPr lang="en-US" sz="2400" b="1" dirty="0">
                <a:solidFill>
                  <a:srgbClr val="7030A0"/>
                </a:solidFill>
              </a:rPr>
              <a:t>1. E- Commerce Trends</a:t>
            </a:r>
          </a:p>
          <a:p>
            <a:pPr marL="0" indent="0" algn="l">
              <a:buClr>
                <a:schemeClr val="accent4">
                  <a:lumMod val="50000"/>
                </a:schemeClr>
              </a:buClr>
              <a:buNone/>
            </a:pPr>
            <a:r>
              <a:rPr lang="en-US" b="0" i="0" dirty="0">
                <a:solidFill>
                  <a:srgbClr val="7030A0"/>
                </a:solidFill>
                <a:effectLst/>
              </a:rPr>
              <a:t>Current and emerging trends in the e-commerce industry</a:t>
            </a:r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sz="2400" b="1" i="0" dirty="0">
                <a:solidFill>
                  <a:srgbClr val="7030A0"/>
                </a:solidFill>
                <a:effectLst/>
              </a:rPr>
              <a:t>2. Customer </a:t>
            </a:r>
            <a:r>
              <a:rPr lang="en-US" sz="2400" b="1" dirty="0">
                <a:solidFill>
                  <a:srgbClr val="7030A0"/>
                </a:solidFill>
              </a:rPr>
              <a:t>Behavior</a:t>
            </a:r>
            <a:endParaRPr lang="en-US" sz="2400" b="1" i="0" dirty="0">
              <a:solidFill>
                <a:srgbClr val="7030A0"/>
              </a:solidFill>
              <a:effectLst/>
            </a:endParaRPr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dirty="0">
                <a:solidFill>
                  <a:srgbClr val="7030A0"/>
                </a:solidFill>
              </a:rPr>
              <a:t>Understanding how customer shop Online</a:t>
            </a:r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sz="2400" b="1" i="0" dirty="0">
                <a:solidFill>
                  <a:srgbClr val="7030A0"/>
                </a:solidFill>
                <a:effectLst/>
              </a:rPr>
              <a:t>3. Competitor </a:t>
            </a:r>
            <a:r>
              <a:rPr lang="en-US" sz="2400" b="1" dirty="0">
                <a:solidFill>
                  <a:srgbClr val="7030A0"/>
                </a:solidFill>
              </a:rPr>
              <a:t>Analysis</a:t>
            </a:r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dirty="0">
                <a:solidFill>
                  <a:srgbClr val="7030A0"/>
                </a:solidFill>
              </a:rPr>
              <a:t>Analyzing the strategies of e-commerce platform</a:t>
            </a:r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sz="2400" b="1" dirty="0">
                <a:solidFill>
                  <a:srgbClr val="7030A0"/>
                </a:solidFill>
              </a:rPr>
              <a:t>4. Importance of User Experience</a:t>
            </a:r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dirty="0">
                <a:solidFill>
                  <a:srgbClr val="7030A0"/>
                </a:solidFill>
              </a:rPr>
              <a:t>Positive user experience drives customer satisfaction and loyalty 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i="0" dirty="0">
              <a:solidFill>
                <a:srgbClr val="7030A0"/>
              </a:solidFill>
              <a:effectLst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br>
              <a:rPr lang="en-US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CC4157D-7369-6AEC-AE5C-1311FBBB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altLang="en-US" b="1" u="sng" dirty="0">
                <a:solidFill>
                  <a:srgbClr val="FF0000"/>
                </a:solidFill>
                <a:latin typeface="Baskerville Old Face" panose="02020602080505020303" pitchFamily="18" charset="0"/>
              </a:rPr>
              <a:t>METHODOLOGY</a:t>
            </a:r>
            <a:endParaRPr lang="en-US" altLang="en-US" sz="2800" b="1" u="sng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8050E-2665-4A93-F364-0C91DC7C5481}"/>
              </a:ext>
            </a:extLst>
          </p:cNvPr>
          <p:cNvSpPr txBox="1"/>
          <p:nvPr/>
        </p:nvSpPr>
        <p:spPr>
          <a:xfrm>
            <a:off x="533400" y="1981200"/>
            <a:ext cx="8229600" cy="6340197"/>
          </a:xfrm>
          <a:prstGeom prst="rect">
            <a:avLst/>
          </a:prstGeom>
          <a:noFill/>
        </p:spPr>
        <p:txBody>
          <a:bodyPr wrap="square" numCol="2" spcCol="91440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Initiation: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~Define project goals and engage stakeholders.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Requirement Analysis: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~Develop user stories and gather client input.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Technology Stack: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~Choose ReactJS, Express, and MongoDB for development.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Design: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~Create wireframes, design UI/UX, and build prototypes.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Development: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~Code frontend (ReactJS) and backend (Express, MongoDB).</a:t>
            </a: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~Conduct unit and integration testing.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User Authentication: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~Implement secure sign-up/login with encryption.</a:t>
            </a:r>
          </a:p>
          <a:p>
            <a:pPr algn="l">
              <a:buFont typeface="+mj-lt"/>
              <a:buAutoNum type="arabicPeriod"/>
            </a:pPr>
            <a:endParaRPr lang="en-US" sz="1400" b="1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buFont typeface="+mj-lt"/>
              <a:buAutoNum type="arabicPeriod"/>
            </a:pPr>
            <a:endParaRPr lang="en-US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buFont typeface="+mj-lt"/>
              <a:buAutoNum type="arabicPeriod"/>
            </a:pPr>
            <a:endParaRPr lang="en-US" sz="1400" b="1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buFont typeface="+mj-lt"/>
              <a:buAutoNum type="arabicPeriod"/>
            </a:pPr>
            <a:endParaRPr lang="en-US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buFont typeface="+mj-lt"/>
              <a:buAutoNum type="arabicPeriod"/>
            </a:pPr>
            <a:endParaRPr lang="en-US" sz="1400" b="1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buFont typeface="+mj-lt"/>
              <a:buAutoNum type="arabicPeriod"/>
            </a:pPr>
            <a:endParaRPr lang="en-US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buFont typeface="+mj-lt"/>
              <a:buAutoNum type="arabicPeriod"/>
            </a:pPr>
            <a:endParaRPr lang="en-US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buFont typeface="+mj-lt"/>
              <a:buAutoNum type="arabicPeriod"/>
            </a:pPr>
            <a:endParaRPr lang="en-US" sz="1400" b="1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buFont typeface="+mj-lt"/>
              <a:buAutoNum type="arabicPeriod"/>
            </a:pPr>
            <a:endParaRPr lang="en-US" sz="1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buFont typeface="+mj-lt"/>
              <a:buAutoNum type="arabicPeriod"/>
            </a:pPr>
            <a:endParaRPr lang="en-US" sz="1400" b="1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Category Pages and Cart: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~Create intuitive category pages.</a:t>
            </a: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~Implement cart management with real-time updates.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Testing: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~Conduct thorough testing, including UAT.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Deployment: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~Deploy on a secure and scalable cloud platform.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Documentation: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~Prepare technical documentation and user guides.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Launch and Post-Launch: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~Officially launch and provide ongoing support.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Feedback and Iteration:</a:t>
            </a:r>
            <a:endParaRPr lang="en-US" sz="1400" b="0" i="0" dirty="0"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 algn="l"/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~</a:t>
            </a:r>
            <a:r>
              <a:rPr lang="en-US" sz="1400" b="0" i="0" dirty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Gather user feedback and implement iterative updates</a:t>
            </a:r>
          </a:p>
          <a:p>
            <a:endParaRPr lang="en-US" sz="1400"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6247BF4-844E-BD3D-EE90-C22B77E3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8229600" cy="944563"/>
          </a:xfrm>
        </p:spPr>
        <p:txBody>
          <a:bodyPr>
            <a:normAutofit/>
          </a:bodyPr>
          <a:lstStyle/>
          <a:p>
            <a:r>
              <a:rPr lang="en-US" altLang="en-US" u="sng" dirty="0">
                <a:solidFill>
                  <a:srgbClr val="002060"/>
                </a:solidFill>
                <a:latin typeface="Baskerville Old Face" panose="02020602080505020303" pitchFamily="18" charset="0"/>
              </a:rPr>
              <a:t>HARDWARE &amp; SOFTWARE USE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C47AD1F-1212-4433-542F-3CDC675C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z="2200" dirty="0">
                <a:latin typeface="Times" panose="02020603050405020304" pitchFamily="18" charset="0"/>
              </a:rPr>
              <a:t>	</a:t>
            </a:r>
            <a:endParaRPr lang="en-US" altLang="en-US" sz="2400" dirty="0">
              <a:latin typeface="Times" panose="02020603050405020304" pitchFamily="18" charset="0"/>
            </a:endParaRPr>
          </a:p>
          <a:p>
            <a:endParaRPr lang="en-US" altLang="en-US" dirty="0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81FD65DD-58C3-5BB3-C3ED-41E0F066204D}"/>
              </a:ext>
            </a:extLst>
          </p:cNvPr>
          <p:cNvSpPr/>
          <p:nvPr/>
        </p:nvSpPr>
        <p:spPr>
          <a:xfrm>
            <a:off x="914400" y="1090387"/>
            <a:ext cx="3276600" cy="2590800"/>
          </a:xfrm>
          <a:prstGeom prst="flowChartDecision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R</a:t>
            </a:r>
            <a:r>
              <a:rPr lang="en-IN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EACT JS</a:t>
            </a:r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287E107D-3F4A-3852-D3F8-A733B56D2983}"/>
              </a:ext>
            </a:extLst>
          </p:cNvPr>
          <p:cNvSpPr/>
          <p:nvPr/>
        </p:nvSpPr>
        <p:spPr>
          <a:xfrm>
            <a:off x="4762500" y="1049489"/>
            <a:ext cx="3352800" cy="2590801"/>
          </a:xfrm>
          <a:prstGeom prst="flowChartDecision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N</a:t>
            </a:r>
            <a:r>
              <a:rPr lang="en-IN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ODE JS</a:t>
            </a:r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64DE566-21FC-F955-DEAA-B2DD28FB6A60}"/>
              </a:ext>
            </a:extLst>
          </p:cNvPr>
          <p:cNvSpPr/>
          <p:nvPr/>
        </p:nvSpPr>
        <p:spPr>
          <a:xfrm>
            <a:off x="4724400" y="3769102"/>
            <a:ext cx="3505200" cy="2590800"/>
          </a:xfrm>
          <a:prstGeom prst="flowChartDecision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M</a:t>
            </a:r>
            <a:r>
              <a:rPr lang="en-IN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ONGODB</a:t>
            </a:r>
            <a:endParaRPr lang="en-US" sz="20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9A17731-3BDA-A538-627E-5129A79FE22B}"/>
              </a:ext>
            </a:extLst>
          </p:cNvPr>
          <p:cNvSpPr/>
          <p:nvPr/>
        </p:nvSpPr>
        <p:spPr>
          <a:xfrm>
            <a:off x="914400" y="3769102"/>
            <a:ext cx="3276600" cy="2590800"/>
          </a:xfrm>
          <a:prstGeom prst="flowChartDecision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E</a:t>
            </a:r>
            <a:r>
              <a:rPr lang="en-IN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XPRESS JS</a:t>
            </a:r>
            <a:endParaRPr lang="en-US" sz="20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4E951DF-CCC2-C351-A70B-C0E86D03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867619"/>
            <a:ext cx="6571343" cy="1049235"/>
          </a:xfrm>
        </p:spPr>
        <p:txBody>
          <a:bodyPr/>
          <a:lstStyle/>
          <a:p>
            <a:r>
              <a:rPr lang="en-US" altLang="en-US" b="1" u="sng" dirty="0">
                <a:solidFill>
                  <a:srgbClr val="FFC000"/>
                </a:solidFill>
                <a:latin typeface="Baskerville Old Face" panose="02020602080505020303" pitchFamily="18" charset="0"/>
              </a:rPr>
              <a:t>Screenshots of Project </a:t>
            </a:r>
            <a:endParaRPr lang="en-IN" altLang="en-US" b="1" u="sng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F7E22A3-BA01-0B4A-CD37-292620FBA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71600" y="2057400"/>
            <a:ext cx="6737325" cy="378974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DE6407-9636-637A-71E1-3B2DFF294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" r="7380"/>
          <a:stretch/>
        </p:blipFill>
        <p:spPr>
          <a:xfrm>
            <a:off x="762000" y="838200"/>
            <a:ext cx="7505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5000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2301</TotalTime>
  <Words>569</Words>
  <Application>Microsoft Office PowerPoint</Application>
  <PresentationFormat>On-screen Show (4:3)</PresentationFormat>
  <Paragraphs>111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Algerian</vt:lpstr>
      <vt:lpstr>Aptos</vt:lpstr>
      <vt:lpstr>Arial</vt:lpstr>
      <vt:lpstr>Arial Rounded MT Bold</vt:lpstr>
      <vt:lpstr>Baskerville Old Face</vt:lpstr>
      <vt:lpstr>Book Antiqua</vt:lpstr>
      <vt:lpstr>Calibri</vt:lpstr>
      <vt:lpstr>Constantia</vt:lpstr>
      <vt:lpstr>Georgia</vt:lpstr>
      <vt:lpstr>Gill Sans MT</vt:lpstr>
      <vt:lpstr>HP Simplified Hans</vt:lpstr>
      <vt:lpstr>Leelawadee</vt:lpstr>
      <vt:lpstr>Lucida Fax</vt:lpstr>
      <vt:lpstr>Lucida Sans</vt:lpstr>
      <vt:lpstr>Söhne</vt:lpstr>
      <vt:lpstr>Tahoma</vt:lpstr>
      <vt:lpstr>Times</vt:lpstr>
      <vt:lpstr>Wingdings</vt:lpstr>
      <vt:lpstr>Gallery</vt:lpstr>
      <vt:lpstr>   Mini Project Presentation (KCS-554) On    “ Shopper : An E- Commerce ”</vt:lpstr>
      <vt:lpstr>CONTENTS</vt:lpstr>
      <vt:lpstr> INTRODUCTION "Shopper" - Your Ultimate  E-commerce Destination </vt:lpstr>
      <vt:lpstr> OBJECTIVE </vt:lpstr>
      <vt:lpstr>Literature Survey</vt:lpstr>
      <vt:lpstr>METHODOLOGY</vt:lpstr>
      <vt:lpstr>HARDWARE &amp; SOFTWARE USE</vt:lpstr>
      <vt:lpstr>Screenshots of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End-of-Semester Progress Report  on    Bug Triaging for Internet of Things (IoT) Software   Submitted for partial fulfillment of award of    Doctor of Philosophy   In Computer Science &amp; Engineering   By   Devesh Garg Enrollment No: 19403036   Under the Guidance of    Dr. Chetna Gupta Associate Professor Department of CSE JIIT, Sec-128, Noida   Odd Semester 2021 Department of Computer Science Engineering &amp; Information Technology Jaypee Institute of Information Technology University, Noida</dc:title>
  <dc:creator>DEVESH GARG</dc:creator>
  <cp:lastModifiedBy>Vivek Kr. Maurya</cp:lastModifiedBy>
  <cp:revision>63</cp:revision>
  <dcterms:created xsi:type="dcterms:W3CDTF">2020-12-21T06:21:10Z</dcterms:created>
  <dcterms:modified xsi:type="dcterms:W3CDTF">2023-12-20T15:06:12Z</dcterms:modified>
</cp:coreProperties>
</file>