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83" r:id="rId3"/>
    <p:sldId id="284" r:id="rId4"/>
    <p:sldId id="285" r:id="rId5"/>
    <p:sldId id="286" r:id="rId6"/>
    <p:sldId id="287" r:id="rId7"/>
    <p:sldId id="288" r:id="rId8"/>
    <p:sldId id="257" r:id="rId9"/>
    <p:sldId id="290" r:id="rId10"/>
    <p:sldId id="291" r:id="rId11"/>
    <p:sldId id="292" r:id="rId12"/>
    <p:sldId id="293" r:id="rId13"/>
    <p:sldId id="294" r:id="rId14"/>
    <p:sldId id="295" r:id="rId15"/>
    <p:sldId id="296" r:id="rId16"/>
    <p:sldId id="297" r:id="rId17"/>
    <p:sldId id="298" r:id="rId18"/>
    <p:sldId id="258" r:id="rId19"/>
    <p:sldId id="259" r:id="rId20"/>
    <p:sldId id="260" r:id="rId21"/>
    <p:sldId id="261" r:id="rId22"/>
    <p:sldId id="262" r:id="rId23"/>
    <p:sldId id="263" r:id="rId24"/>
    <p:sldId id="264" r:id="rId25"/>
    <p:sldId id="265" r:id="rId26"/>
    <p:sldId id="299" r:id="rId27"/>
    <p:sldId id="300" r:id="rId28"/>
    <p:sldId id="301" r:id="rId29"/>
    <p:sldId id="266" r:id="rId30"/>
    <p:sldId id="267" r:id="rId31"/>
    <p:sldId id="268" r:id="rId32"/>
    <p:sldId id="269" r:id="rId33"/>
    <p:sldId id="270" r:id="rId34"/>
    <p:sldId id="271" r:id="rId35"/>
    <p:sldId id="273" r:id="rId36"/>
    <p:sldId id="274" r:id="rId37"/>
    <p:sldId id="275" r:id="rId38"/>
    <p:sldId id="276" r:id="rId39"/>
    <p:sldId id="272" r:id="rId40"/>
    <p:sldId id="277" r:id="rId41"/>
    <p:sldId id="278" r:id="rId42"/>
    <p:sldId id="279" r:id="rId43"/>
    <p:sldId id="280" r:id="rId44"/>
    <p:sldId id="281" r:id="rId45"/>
    <p:sldId id="282"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631055-360D-437E-B34E-E7923DEF1E11}" type="datetimeFigureOut">
              <a:rPr lang="en-US" smtClean="0"/>
              <a:pPr/>
              <a:t>7/29/2015</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045613-02E5-4478-97C3-3B9D0306E355}" type="slidenum">
              <a:rPr lang="en-IN" smtClean="0"/>
              <a:pPr/>
              <a:t>‹#›</a:t>
            </a:fld>
            <a:endParaRPr lang="en-I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5539" name="Rectangle 3"/>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D0CF8FBB-83BD-484F-A59C-7889158943B4}" type="slidenum">
              <a:rPr lang="en-IN" smtClean="0"/>
              <a:pPr/>
              <a:t>30</a:t>
            </a:fld>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BC0BAC3-CCEB-4E1B-8A90-C63131C26544}" type="datetimeFigureOut">
              <a:rPr lang="en-US" smtClean="0"/>
              <a:pPr/>
              <a:t>7/29/2015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890C126-825D-45B5-8BDC-7C64B811F966}" type="slidenum">
              <a:rPr lang="en-IN" smtClean="0"/>
              <a:pPr/>
              <a:t>‹#›</a:t>
            </a:fld>
            <a:endParaRPr lang="en-IN"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BC0BAC3-CCEB-4E1B-8A90-C63131C26544}" type="datetimeFigureOut">
              <a:rPr lang="en-US" smtClean="0"/>
              <a:pPr/>
              <a:t>7/29/2015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890C126-825D-45B5-8BDC-7C64B811F966}" type="slidenum">
              <a:rPr lang="en-IN" smtClean="0"/>
              <a:pPr/>
              <a:t>‹#›</a:t>
            </a:fld>
            <a:endParaRPr lang="en-IN"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BC0BAC3-CCEB-4E1B-8A90-C63131C26544}" type="datetimeFigureOut">
              <a:rPr lang="en-US" smtClean="0"/>
              <a:pPr/>
              <a:t>7/29/2015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890C126-825D-45B5-8BDC-7C64B811F966}" type="slidenum">
              <a:rPr lang="en-IN" smtClean="0"/>
              <a:pPr/>
              <a:t>‹#›</a:t>
            </a:fld>
            <a:endParaRPr lang="en-IN"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BC0BAC3-CCEB-4E1B-8A90-C63131C26544}" type="datetimeFigureOut">
              <a:rPr lang="en-US" smtClean="0"/>
              <a:pPr/>
              <a:t>7/29/2015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890C126-825D-45B5-8BDC-7C64B811F966}" type="slidenum">
              <a:rPr lang="en-IN" smtClean="0"/>
              <a:pPr/>
              <a:t>‹#›</a:t>
            </a:fld>
            <a:endParaRPr lang="en-IN"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C0BAC3-CCEB-4E1B-8A90-C63131C26544}" type="datetimeFigureOut">
              <a:rPr lang="en-US" smtClean="0"/>
              <a:pPr/>
              <a:t>7/29/2015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890C126-825D-45B5-8BDC-7C64B811F966}" type="slidenum">
              <a:rPr lang="en-IN" smtClean="0"/>
              <a:pPr/>
              <a:t>‹#›</a:t>
            </a:fld>
            <a:endParaRPr lang="en-IN"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BC0BAC3-CCEB-4E1B-8A90-C63131C26544}" type="datetimeFigureOut">
              <a:rPr lang="en-US" smtClean="0"/>
              <a:pPr/>
              <a:t>7/29/2015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890C126-825D-45B5-8BDC-7C64B811F966}" type="slidenum">
              <a:rPr lang="en-IN" smtClean="0"/>
              <a:pPr/>
              <a:t>‹#›</a:t>
            </a:fld>
            <a:endParaRPr lang="en-IN"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BC0BAC3-CCEB-4E1B-8A90-C63131C26544}" type="datetimeFigureOut">
              <a:rPr lang="en-US" smtClean="0"/>
              <a:pPr/>
              <a:t>7/29/2015</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1890C126-825D-45B5-8BDC-7C64B811F966}" type="slidenum">
              <a:rPr lang="en-IN" smtClean="0"/>
              <a:pPr/>
              <a:t>‹#›</a:t>
            </a:fld>
            <a:endParaRPr lang="en-IN"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BC0BAC3-CCEB-4E1B-8A90-C63131C26544}" type="datetimeFigureOut">
              <a:rPr lang="en-US" smtClean="0"/>
              <a:pPr/>
              <a:t>7/29/2015</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1890C126-825D-45B5-8BDC-7C64B811F966}" type="slidenum">
              <a:rPr lang="en-IN" smtClean="0"/>
              <a:pPr/>
              <a:t>‹#›</a:t>
            </a:fld>
            <a:endParaRPr lang="en-IN"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C0BAC3-CCEB-4E1B-8A90-C63131C26544}" type="datetimeFigureOut">
              <a:rPr lang="en-US" smtClean="0"/>
              <a:pPr/>
              <a:t>7/29/2015</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1890C126-825D-45B5-8BDC-7C64B811F966}" type="slidenum">
              <a:rPr lang="en-IN" smtClean="0"/>
              <a:pPr/>
              <a:t>‹#›</a:t>
            </a:fld>
            <a:endParaRPr lang="en-IN"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C0BAC3-CCEB-4E1B-8A90-C63131C26544}" type="datetimeFigureOut">
              <a:rPr lang="en-US" smtClean="0"/>
              <a:pPr/>
              <a:t>7/29/2015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890C126-825D-45B5-8BDC-7C64B811F966}" type="slidenum">
              <a:rPr lang="en-IN" smtClean="0"/>
              <a:pPr/>
              <a:t>‹#›</a:t>
            </a:fld>
            <a:endParaRPr lang="en-IN"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C0BAC3-CCEB-4E1B-8A90-C63131C26544}" type="datetimeFigureOut">
              <a:rPr lang="en-US" smtClean="0"/>
              <a:pPr/>
              <a:t>7/29/2015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890C126-825D-45B5-8BDC-7C64B811F966}" type="slidenum">
              <a:rPr lang="en-IN" smtClean="0"/>
              <a:pPr/>
              <a:t>‹#›</a:t>
            </a:fld>
            <a:endParaRPr lang="en-IN"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C0BAC3-CCEB-4E1B-8A90-C63131C26544}" type="datetimeFigureOut">
              <a:rPr lang="en-US" smtClean="0"/>
              <a:pPr/>
              <a:t>7/29/2015</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90C126-825D-45B5-8BDC-7C64B811F966}"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655765"/>
          </a:xfrm>
        </p:spPr>
        <p:txBody>
          <a:bodyPr/>
          <a:lstStyle/>
          <a:p>
            <a:r>
              <a:rPr lang="en-US" b="1" dirty="0" smtClean="0">
                <a:latin typeface="Times New Roman" pitchFamily="18" charset="0"/>
                <a:cs typeface="Times New Roman" pitchFamily="18" charset="0"/>
              </a:rPr>
              <a:t>Software Engineering</a:t>
            </a:r>
            <a:r>
              <a:rPr lang="en-US" dirty="0" smtClean="0"/>
              <a:t/>
            </a:r>
            <a:br>
              <a:rPr lang="en-US" dirty="0" smtClean="0"/>
            </a:br>
            <a:r>
              <a:rPr lang="en-US" dirty="0" smtClean="0"/>
              <a:t>(</a:t>
            </a:r>
            <a:r>
              <a:rPr lang="en-US" b="1" dirty="0" smtClean="0"/>
              <a:t>10B11CI512)</a:t>
            </a:r>
            <a:endParaRPr lang="en-IN"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4"/>
          <p:cNvSpPr>
            <a:spLocks noGrp="1" noChangeArrowheads="1"/>
          </p:cNvSpPr>
          <p:nvPr>
            <p:ph type="title"/>
          </p:nvPr>
        </p:nvSpPr>
        <p:spPr/>
        <p:txBody>
          <a:bodyPr>
            <a:normAutofit/>
          </a:bodyPr>
          <a:lstStyle/>
          <a:p>
            <a:pPr algn="l"/>
            <a:r>
              <a:rPr lang="en-GB" sz="2800" dirty="0">
                <a:solidFill>
                  <a:srgbClr val="00B050"/>
                </a:solidFill>
                <a:latin typeface="Times New Roman" pitchFamily="18" charset="0"/>
                <a:cs typeface="Times New Roman" pitchFamily="18" charset="0"/>
              </a:rPr>
              <a:t>What is the difference between software engineering and system engineering?</a:t>
            </a:r>
          </a:p>
        </p:txBody>
      </p:sp>
      <p:sp>
        <p:nvSpPr>
          <p:cNvPr id="73733" name="Rectangle 5"/>
          <p:cNvSpPr>
            <a:spLocks noGrp="1" noChangeArrowheads="1"/>
          </p:cNvSpPr>
          <p:nvPr>
            <p:ph type="body" idx="1"/>
          </p:nvPr>
        </p:nvSpPr>
        <p:spPr/>
        <p:txBody>
          <a:bodyPr>
            <a:normAutofit/>
          </a:bodyPr>
          <a:lstStyle/>
          <a:p>
            <a:pPr>
              <a:lnSpc>
                <a:spcPct val="90000"/>
              </a:lnSpc>
            </a:pPr>
            <a:r>
              <a:rPr lang="en-GB" sz="2400" dirty="0">
                <a:latin typeface="Times New Roman" pitchFamily="18" charset="0"/>
                <a:cs typeface="Times New Roman" pitchFamily="18" charset="0"/>
              </a:rPr>
              <a:t>System engineering is concerned with all aspects of computer-based systems development including hardware, software and </a:t>
            </a:r>
            <a:r>
              <a:rPr lang="en-GB" sz="2400" b="1" dirty="0">
                <a:latin typeface="Times New Roman" pitchFamily="18" charset="0"/>
                <a:cs typeface="Times New Roman" pitchFamily="18" charset="0"/>
              </a:rPr>
              <a:t>process engineering. </a:t>
            </a:r>
            <a:endParaRPr lang="en-GB" sz="2400" b="1" dirty="0" smtClean="0">
              <a:latin typeface="Times New Roman" pitchFamily="18" charset="0"/>
              <a:cs typeface="Times New Roman" pitchFamily="18" charset="0"/>
            </a:endParaRPr>
          </a:p>
          <a:p>
            <a:pPr>
              <a:lnSpc>
                <a:spcPct val="90000"/>
              </a:lnSpc>
              <a:buNone/>
            </a:pPr>
            <a:endParaRPr lang="en-GB" sz="2400" dirty="0" smtClean="0">
              <a:latin typeface="Times New Roman" pitchFamily="18" charset="0"/>
              <a:cs typeface="Times New Roman" pitchFamily="18" charset="0"/>
            </a:endParaRPr>
          </a:p>
          <a:p>
            <a:pPr>
              <a:lnSpc>
                <a:spcPct val="90000"/>
              </a:lnSpc>
            </a:pPr>
            <a:r>
              <a:rPr lang="en-GB" sz="2400" dirty="0" smtClean="0">
                <a:latin typeface="Times New Roman" pitchFamily="18" charset="0"/>
                <a:cs typeface="Times New Roman" pitchFamily="18" charset="0"/>
              </a:rPr>
              <a:t>Software </a:t>
            </a:r>
            <a:r>
              <a:rPr lang="en-GB" sz="2400" dirty="0">
                <a:latin typeface="Times New Roman" pitchFamily="18" charset="0"/>
                <a:cs typeface="Times New Roman" pitchFamily="18" charset="0"/>
              </a:rPr>
              <a:t>engineering is part of this process concerned with developing the software infrastructure, control, applications and databases in the system.</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4"/>
          <p:cNvSpPr>
            <a:spLocks noGrp="1" noChangeArrowheads="1"/>
          </p:cNvSpPr>
          <p:nvPr>
            <p:ph type="title"/>
          </p:nvPr>
        </p:nvSpPr>
        <p:spPr/>
        <p:txBody>
          <a:bodyPr>
            <a:normAutofit/>
          </a:bodyPr>
          <a:lstStyle/>
          <a:p>
            <a:pPr algn="l"/>
            <a:r>
              <a:rPr lang="en-GB" sz="2800" dirty="0">
                <a:solidFill>
                  <a:srgbClr val="00B050"/>
                </a:solidFill>
                <a:latin typeface="Times New Roman" pitchFamily="18" charset="0"/>
                <a:cs typeface="Times New Roman" pitchFamily="18" charset="0"/>
              </a:rPr>
              <a:t>What is a software process?</a:t>
            </a:r>
          </a:p>
        </p:txBody>
      </p:sp>
      <p:sp>
        <p:nvSpPr>
          <p:cNvPr id="74757" name="Rectangle 5"/>
          <p:cNvSpPr>
            <a:spLocks noGrp="1" noChangeArrowheads="1"/>
          </p:cNvSpPr>
          <p:nvPr>
            <p:ph type="body" idx="1"/>
          </p:nvPr>
        </p:nvSpPr>
        <p:spPr/>
        <p:txBody>
          <a:bodyPr>
            <a:normAutofit fontScale="92500" lnSpcReduction="20000"/>
          </a:bodyPr>
          <a:lstStyle/>
          <a:p>
            <a:pPr>
              <a:lnSpc>
                <a:spcPct val="90000"/>
              </a:lnSpc>
            </a:pPr>
            <a:r>
              <a:rPr lang="en-GB" sz="2400" dirty="0">
                <a:latin typeface="Times New Roman" pitchFamily="18" charset="0"/>
                <a:cs typeface="Times New Roman" pitchFamily="18" charset="0"/>
              </a:rPr>
              <a:t>A set of activities whose goal is the development or evolution of software</a:t>
            </a:r>
            <a:r>
              <a:rPr lang="en-GB" sz="2400" dirty="0" smtClean="0">
                <a:latin typeface="Times New Roman" pitchFamily="18" charset="0"/>
                <a:cs typeface="Times New Roman" pitchFamily="18" charset="0"/>
              </a:rPr>
              <a:t>.</a:t>
            </a:r>
          </a:p>
          <a:p>
            <a:pPr>
              <a:lnSpc>
                <a:spcPct val="90000"/>
              </a:lnSpc>
              <a:buNone/>
            </a:pPr>
            <a:endParaRPr lang="en-GB" sz="2400" dirty="0">
              <a:latin typeface="Times New Roman" pitchFamily="18" charset="0"/>
              <a:cs typeface="Times New Roman" pitchFamily="18" charset="0"/>
            </a:endParaRPr>
          </a:p>
          <a:p>
            <a:pPr>
              <a:lnSpc>
                <a:spcPct val="90000"/>
              </a:lnSpc>
            </a:pPr>
            <a:r>
              <a:rPr lang="en-GB" sz="2400" b="1" dirty="0">
                <a:latin typeface="Times New Roman" pitchFamily="18" charset="0"/>
                <a:cs typeface="Times New Roman" pitchFamily="18" charset="0"/>
              </a:rPr>
              <a:t>Generic activities in all software processes are</a:t>
            </a:r>
            <a:r>
              <a:rPr lang="en-GB" sz="2400" b="1" dirty="0" smtClean="0">
                <a:latin typeface="Times New Roman" pitchFamily="18" charset="0"/>
                <a:cs typeface="Times New Roman" pitchFamily="18" charset="0"/>
              </a:rPr>
              <a:t>:</a:t>
            </a:r>
          </a:p>
          <a:p>
            <a:pPr>
              <a:lnSpc>
                <a:spcPct val="90000"/>
              </a:lnSpc>
              <a:buNone/>
            </a:pPr>
            <a:endParaRPr lang="en-GB" sz="2400" dirty="0">
              <a:latin typeface="Times New Roman" pitchFamily="18" charset="0"/>
              <a:cs typeface="Times New Roman" pitchFamily="18" charset="0"/>
            </a:endParaRPr>
          </a:p>
          <a:p>
            <a:pPr lvl="1" algn="just">
              <a:lnSpc>
                <a:spcPct val="90000"/>
              </a:lnSpc>
            </a:pPr>
            <a:r>
              <a:rPr lang="en-GB" sz="2400" dirty="0">
                <a:latin typeface="Times New Roman" pitchFamily="18" charset="0"/>
                <a:cs typeface="Times New Roman" pitchFamily="18" charset="0"/>
              </a:rPr>
              <a:t>Specification - what the system should do and its development </a:t>
            </a:r>
            <a:r>
              <a:rPr lang="en-GB" sz="2400" dirty="0" smtClean="0">
                <a:latin typeface="Times New Roman" pitchFamily="18" charset="0"/>
                <a:cs typeface="Times New Roman" pitchFamily="18" charset="0"/>
              </a:rPr>
              <a:t>constraints</a:t>
            </a:r>
          </a:p>
          <a:p>
            <a:pPr lvl="1" algn="just">
              <a:lnSpc>
                <a:spcPct val="90000"/>
              </a:lnSpc>
              <a:buNone/>
            </a:pPr>
            <a:endParaRPr lang="en-GB" sz="2400" dirty="0">
              <a:latin typeface="Times New Roman" pitchFamily="18" charset="0"/>
              <a:cs typeface="Times New Roman" pitchFamily="18" charset="0"/>
            </a:endParaRPr>
          </a:p>
          <a:p>
            <a:pPr lvl="1" algn="just">
              <a:lnSpc>
                <a:spcPct val="90000"/>
              </a:lnSpc>
            </a:pPr>
            <a:r>
              <a:rPr lang="en-GB" sz="2400" dirty="0">
                <a:latin typeface="Times New Roman" pitchFamily="18" charset="0"/>
                <a:cs typeface="Times New Roman" pitchFamily="18" charset="0"/>
              </a:rPr>
              <a:t>Development - production of the software </a:t>
            </a:r>
            <a:r>
              <a:rPr lang="en-GB" sz="2400" dirty="0" smtClean="0">
                <a:latin typeface="Times New Roman" pitchFamily="18" charset="0"/>
                <a:cs typeface="Times New Roman" pitchFamily="18" charset="0"/>
              </a:rPr>
              <a:t>system</a:t>
            </a:r>
          </a:p>
          <a:p>
            <a:pPr lvl="1" algn="just">
              <a:lnSpc>
                <a:spcPct val="90000"/>
              </a:lnSpc>
              <a:buNone/>
            </a:pPr>
            <a:endParaRPr lang="en-GB" sz="2400" dirty="0">
              <a:latin typeface="Times New Roman" pitchFamily="18" charset="0"/>
              <a:cs typeface="Times New Roman" pitchFamily="18" charset="0"/>
            </a:endParaRPr>
          </a:p>
          <a:p>
            <a:pPr lvl="1" algn="just">
              <a:lnSpc>
                <a:spcPct val="90000"/>
              </a:lnSpc>
            </a:pPr>
            <a:r>
              <a:rPr lang="en-GB" sz="2400" dirty="0">
                <a:latin typeface="Times New Roman" pitchFamily="18" charset="0"/>
                <a:cs typeface="Times New Roman" pitchFamily="18" charset="0"/>
              </a:rPr>
              <a:t>Validation - checking that the software is what the customer </a:t>
            </a:r>
            <a:r>
              <a:rPr lang="en-GB" sz="2400" dirty="0" smtClean="0">
                <a:latin typeface="Times New Roman" pitchFamily="18" charset="0"/>
                <a:cs typeface="Times New Roman" pitchFamily="18" charset="0"/>
              </a:rPr>
              <a:t>wants</a:t>
            </a:r>
          </a:p>
          <a:p>
            <a:pPr lvl="1" algn="just">
              <a:lnSpc>
                <a:spcPct val="90000"/>
              </a:lnSpc>
              <a:buNone/>
            </a:pPr>
            <a:endParaRPr lang="en-GB" sz="2400" dirty="0">
              <a:latin typeface="Times New Roman" pitchFamily="18" charset="0"/>
              <a:cs typeface="Times New Roman" pitchFamily="18" charset="0"/>
            </a:endParaRPr>
          </a:p>
          <a:p>
            <a:pPr lvl="1" algn="just">
              <a:lnSpc>
                <a:spcPct val="90000"/>
              </a:lnSpc>
            </a:pPr>
            <a:r>
              <a:rPr lang="en-GB" sz="2400" dirty="0">
                <a:latin typeface="Times New Roman" pitchFamily="18" charset="0"/>
                <a:cs typeface="Times New Roman" pitchFamily="18" charset="0"/>
              </a:rPr>
              <a:t>Evolution - changing the software in response to changing demands.</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4"/>
          <p:cNvSpPr>
            <a:spLocks noGrp="1" noChangeArrowheads="1"/>
          </p:cNvSpPr>
          <p:nvPr>
            <p:ph type="title"/>
          </p:nvPr>
        </p:nvSpPr>
        <p:spPr/>
        <p:txBody>
          <a:bodyPr>
            <a:normAutofit/>
          </a:bodyPr>
          <a:lstStyle/>
          <a:p>
            <a:pPr algn="l"/>
            <a:r>
              <a:rPr lang="en-GB" sz="2800" dirty="0">
                <a:solidFill>
                  <a:srgbClr val="00B050"/>
                </a:solidFill>
                <a:latin typeface="Times New Roman" pitchFamily="18" charset="0"/>
                <a:cs typeface="Times New Roman" pitchFamily="18" charset="0"/>
              </a:rPr>
              <a:t>What is a software process model?</a:t>
            </a:r>
          </a:p>
        </p:txBody>
      </p:sp>
      <p:sp>
        <p:nvSpPr>
          <p:cNvPr id="75781" name="Rectangle 5"/>
          <p:cNvSpPr>
            <a:spLocks noGrp="1" noChangeArrowheads="1"/>
          </p:cNvSpPr>
          <p:nvPr>
            <p:ph type="body" idx="1"/>
          </p:nvPr>
        </p:nvSpPr>
        <p:spPr/>
        <p:txBody>
          <a:bodyPr>
            <a:normAutofit/>
          </a:bodyPr>
          <a:lstStyle/>
          <a:p>
            <a:r>
              <a:rPr lang="en-GB" sz="2000" dirty="0">
                <a:latin typeface="Times New Roman" pitchFamily="18" charset="0"/>
                <a:cs typeface="Times New Roman" pitchFamily="18" charset="0"/>
              </a:rPr>
              <a:t>A simplified representation of a software process, presented from a specific perspective.</a:t>
            </a:r>
          </a:p>
          <a:p>
            <a:pPr lvl="1"/>
            <a:r>
              <a:rPr lang="en-GB" sz="2000" dirty="0">
                <a:latin typeface="Times New Roman" pitchFamily="18" charset="0"/>
                <a:cs typeface="Times New Roman" pitchFamily="18" charset="0"/>
              </a:rPr>
              <a:t>Examples of process perspectives are</a:t>
            </a:r>
          </a:p>
          <a:p>
            <a:pPr lvl="2"/>
            <a:r>
              <a:rPr lang="en-GB" sz="2000" dirty="0">
                <a:latin typeface="Times New Roman" pitchFamily="18" charset="0"/>
                <a:cs typeface="Times New Roman" pitchFamily="18" charset="0"/>
              </a:rPr>
              <a:t>Workflow perspective - sequence of activities;</a:t>
            </a:r>
          </a:p>
          <a:p>
            <a:pPr lvl="2"/>
            <a:r>
              <a:rPr lang="en-GB" sz="2000" dirty="0">
                <a:latin typeface="Times New Roman" pitchFamily="18" charset="0"/>
                <a:cs typeface="Times New Roman" pitchFamily="18" charset="0"/>
              </a:rPr>
              <a:t>Data-flow perspective - information flow;</a:t>
            </a:r>
          </a:p>
          <a:p>
            <a:pPr lvl="2"/>
            <a:r>
              <a:rPr lang="en-GB" sz="2000" dirty="0">
                <a:latin typeface="Times New Roman" pitchFamily="18" charset="0"/>
                <a:cs typeface="Times New Roman" pitchFamily="18" charset="0"/>
              </a:rPr>
              <a:t>Role/action perspective - who does what.</a:t>
            </a:r>
          </a:p>
          <a:p>
            <a:pPr lvl="1"/>
            <a:r>
              <a:rPr lang="en-GB" sz="2000" dirty="0">
                <a:latin typeface="Times New Roman" pitchFamily="18" charset="0"/>
                <a:cs typeface="Times New Roman" pitchFamily="18" charset="0"/>
              </a:rPr>
              <a:t>Generic process models	</a:t>
            </a:r>
          </a:p>
          <a:p>
            <a:pPr lvl="2"/>
            <a:r>
              <a:rPr lang="en-GB" sz="2000" dirty="0">
                <a:latin typeface="Times New Roman" pitchFamily="18" charset="0"/>
                <a:cs typeface="Times New Roman" pitchFamily="18" charset="0"/>
              </a:rPr>
              <a:t>Waterfall;</a:t>
            </a:r>
          </a:p>
          <a:p>
            <a:pPr lvl="2"/>
            <a:r>
              <a:rPr lang="en-GB" sz="2000" dirty="0">
                <a:latin typeface="Times New Roman" pitchFamily="18" charset="0"/>
                <a:cs typeface="Times New Roman" pitchFamily="18" charset="0"/>
              </a:rPr>
              <a:t>Iterative development;</a:t>
            </a:r>
          </a:p>
          <a:p>
            <a:pPr lvl="2"/>
            <a:r>
              <a:rPr lang="en-GB" sz="2000" b="1" dirty="0">
                <a:latin typeface="Times New Roman" pitchFamily="18" charset="0"/>
                <a:cs typeface="Times New Roman" pitchFamily="18" charset="0"/>
              </a:rPr>
              <a:t>Component-based software engineering.</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4"/>
          <p:cNvSpPr>
            <a:spLocks noGrp="1" noChangeArrowheads="1"/>
          </p:cNvSpPr>
          <p:nvPr>
            <p:ph type="title"/>
          </p:nvPr>
        </p:nvSpPr>
        <p:spPr/>
        <p:txBody>
          <a:bodyPr>
            <a:normAutofit/>
          </a:bodyPr>
          <a:lstStyle/>
          <a:p>
            <a:pPr algn="l"/>
            <a:r>
              <a:rPr lang="en-GB" sz="2800" dirty="0">
                <a:solidFill>
                  <a:srgbClr val="00B050"/>
                </a:solidFill>
                <a:latin typeface="Times New Roman" pitchFamily="18" charset="0"/>
                <a:cs typeface="Times New Roman" pitchFamily="18" charset="0"/>
              </a:rPr>
              <a:t>What are the costs of software engineering?</a:t>
            </a:r>
          </a:p>
        </p:txBody>
      </p:sp>
      <p:sp>
        <p:nvSpPr>
          <p:cNvPr id="76805" name="Rectangle 5"/>
          <p:cNvSpPr>
            <a:spLocks noGrp="1" noChangeArrowheads="1"/>
          </p:cNvSpPr>
          <p:nvPr>
            <p:ph type="body" idx="1"/>
          </p:nvPr>
        </p:nvSpPr>
        <p:spPr>
          <a:xfrm>
            <a:off x="351692" y="1600200"/>
            <a:ext cx="8229600" cy="4114800"/>
          </a:xfrm>
        </p:spPr>
        <p:txBody>
          <a:bodyPr>
            <a:normAutofit/>
          </a:bodyPr>
          <a:lstStyle/>
          <a:p>
            <a:pPr algn="just"/>
            <a:r>
              <a:rPr lang="en-GB" sz="2400" dirty="0">
                <a:latin typeface="Times New Roman" pitchFamily="18" charset="0"/>
                <a:cs typeface="Times New Roman" pitchFamily="18" charset="0"/>
              </a:rPr>
              <a:t>Roughly 60% of costs are development costs, 40% are testing costs. For custom software, evolution costs often exceed development costs.</a:t>
            </a:r>
          </a:p>
          <a:p>
            <a:pPr algn="just"/>
            <a:r>
              <a:rPr lang="en-GB" sz="2400" dirty="0">
                <a:latin typeface="Times New Roman" pitchFamily="18" charset="0"/>
                <a:cs typeface="Times New Roman" pitchFamily="18" charset="0"/>
              </a:rPr>
              <a:t>Costs vary depending on the type of system being developed and the requirements of system attributes such as performance and system reliability.</a:t>
            </a:r>
          </a:p>
          <a:p>
            <a:pPr algn="just"/>
            <a:r>
              <a:rPr lang="en-GB" sz="2400" dirty="0">
                <a:latin typeface="Times New Roman" pitchFamily="18" charset="0"/>
                <a:cs typeface="Times New Roman" pitchFamily="18" charset="0"/>
              </a:rPr>
              <a:t>Distribution of costs depends on the development model that is used.</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91" name="Rectangle 7"/>
          <p:cNvSpPr>
            <a:spLocks noChangeArrowheads="1"/>
          </p:cNvSpPr>
          <p:nvPr/>
        </p:nvSpPr>
        <p:spPr bwMode="auto">
          <a:xfrm>
            <a:off x="1828800" y="1524000"/>
            <a:ext cx="5767754" cy="4876800"/>
          </a:xfrm>
          <a:prstGeom prst="rect">
            <a:avLst/>
          </a:prstGeom>
          <a:solidFill>
            <a:srgbClr val="DBFDFF"/>
          </a:solidFill>
          <a:ln w="12700">
            <a:noFill/>
            <a:miter lim="800000"/>
            <a:headEnd/>
            <a:tailEnd/>
          </a:ln>
          <a:effectLst/>
        </p:spPr>
        <p:txBody>
          <a:bodyPr wrap="none" anchor="ctr"/>
          <a:lstStyle/>
          <a:p>
            <a:endParaRPr lang="en-IN"/>
          </a:p>
        </p:txBody>
      </p:sp>
      <p:sp>
        <p:nvSpPr>
          <p:cNvPr id="93186" name="Rectangle 2"/>
          <p:cNvSpPr>
            <a:spLocks noGrp="1" noChangeArrowheads="1"/>
          </p:cNvSpPr>
          <p:nvPr>
            <p:ph type="title"/>
          </p:nvPr>
        </p:nvSpPr>
        <p:spPr/>
        <p:txBody>
          <a:bodyPr>
            <a:normAutofit/>
          </a:bodyPr>
          <a:lstStyle/>
          <a:p>
            <a:r>
              <a:rPr lang="en-US" sz="2800" dirty="0">
                <a:solidFill>
                  <a:srgbClr val="00B050"/>
                </a:solidFill>
                <a:latin typeface="Times New Roman" pitchFamily="18" charset="0"/>
                <a:cs typeface="Times New Roman" pitchFamily="18" charset="0"/>
              </a:rPr>
              <a:t>Activity cost distribution</a:t>
            </a:r>
          </a:p>
        </p:txBody>
      </p:sp>
      <p:pic>
        <p:nvPicPr>
          <p:cNvPr id="93188" name="Picture 4"/>
          <p:cNvPicPr>
            <a:picLocks noChangeAspect="1" noChangeArrowheads="1"/>
          </p:cNvPicPr>
          <p:nvPr/>
        </p:nvPicPr>
        <p:blipFill>
          <a:blip r:embed="rId2"/>
          <a:srcRect/>
          <a:stretch>
            <a:fillRect/>
          </a:stretch>
        </p:blipFill>
        <p:spPr bwMode="auto">
          <a:xfrm>
            <a:off x="2181958" y="1524000"/>
            <a:ext cx="5062903" cy="4883150"/>
          </a:xfrm>
          <a:prstGeom prst="rect">
            <a:avLst/>
          </a:prstGeom>
          <a:noFill/>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Rectangle 4"/>
          <p:cNvSpPr>
            <a:spLocks noGrp="1" noChangeArrowheads="1"/>
          </p:cNvSpPr>
          <p:nvPr>
            <p:ph type="title"/>
          </p:nvPr>
        </p:nvSpPr>
        <p:spPr/>
        <p:txBody>
          <a:bodyPr>
            <a:normAutofit/>
          </a:bodyPr>
          <a:lstStyle/>
          <a:p>
            <a:pPr algn="l"/>
            <a:r>
              <a:rPr lang="en-GB" sz="2800" dirty="0">
                <a:solidFill>
                  <a:srgbClr val="00B050"/>
                </a:solidFill>
                <a:latin typeface="Times New Roman" pitchFamily="18" charset="0"/>
                <a:cs typeface="Times New Roman" pitchFamily="18" charset="0"/>
              </a:rPr>
              <a:t>What is CASE (Computer-Aided Software Engineering)</a:t>
            </a:r>
          </a:p>
        </p:txBody>
      </p:sp>
      <p:sp>
        <p:nvSpPr>
          <p:cNvPr id="78853" name="Rectangle 5"/>
          <p:cNvSpPr>
            <a:spLocks noGrp="1" noChangeArrowheads="1"/>
          </p:cNvSpPr>
          <p:nvPr>
            <p:ph type="body" idx="1"/>
          </p:nvPr>
        </p:nvSpPr>
        <p:spPr/>
        <p:txBody>
          <a:bodyPr>
            <a:normAutofit/>
          </a:bodyPr>
          <a:lstStyle/>
          <a:p>
            <a:r>
              <a:rPr lang="en-GB" sz="2400" dirty="0">
                <a:latin typeface="Times New Roman" pitchFamily="18" charset="0"/>
                <a:cs typeface="Times New Roman" pitchFamily="18" charset="0"/>
              </a:rPr>
              <a:t>Software systems that are intended to provide automated support for software process activities. </a:t>
            </a:r>
          </a:p>
          <a:p>
            <a:r>
              <a:rPr lang="en-GB" sz="2400" dirty="0">
                <a:latin typeface="Times New Roman" pitchFamily="18" charset="0"/>
                <a:cs typeface="Times New Roman" pitchFamily="18" charset="0"/>
              </a:rPr>
              <a:t>CASE systems are often used for method support.</a:t>
            </a:r>
          </a:p>
          <a:p>
            <a:r>
              <a:rPr lang="en-GB" sz="2400" dirty="0">
                <a:latin typeface="Times New Roman" pitchFamily="18" charset="0"/>
                <a:cs typeface="Times New Roman" pitchFamily="18" charset="0"/>
              </a:rPr>
              <a:t>Upper-CASE</a:t>
            </a:r>
          </a:p>
          <a:p>
            <a:pPr lvl="1"/>
            <a:r>
              <a:rPr lang="en-GB" sz="2400" dirty="0">
                <a:latin typeface="Times New Roman" pitchFamily="18" charset="0"/>
                <a:cs typeface="Times New Roman" pitchFamily="18" charset="0"/>
              </a:rPr>
              <a:t>Tools to support the early process activities of requirements and design;</a:t>
            </a:r>
          </a:p>
          <a:p>
            <a:r>
              <a:rPr lang="en-GB" sz="2400" dirty="0">
                <a:latin typeface="Times New Roman" pitchFamily="18" charset="0"/>
                <a:cs typeface="Times New Roman" pitchFamily="18" charset="0"/>
              </a:rPr>
              <a:t>Lower-CASE</a:t>
            </a:r>
          </a:p>
          <a:p>
            <a:pPr lvl="1"/>
            <a:r>
              <a:rPr lang="en-GB" sz="2400" dirty="0">
                <a:latin typeface="Times New Roman" pitchFamily="18" charset="0"/>
                <a:cs typeface="Times New Roman" pitchFamily="18" charset="0"/>
              </a:rPr>
              <a:t>Tools to support later activities such as programming, debugging and testing.</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Rectangle 4"/>
          <p:cNvSpPr>
            <a:spLocks noGrp="1" noChangeArrowheads="1"/>
          </p:cNvSpPr>
          <p:nvPr>
            <p:ph type="title"/>
          </p:nvPr>
        </p:nvSpPr>
        <p:spPr>
          <a:xfrm>
            <a:off x="492369" y="0"/>
            <a:ext cx="8229600" cy="1384300"/>
          </a:xfrm>
          <a:noFill/>
        </p:spPr>
        <p:txBody>
          <a:bodyPr/>
          <a:lstStyle/>
          <a:p>
            <a:pPr algn="l"/>
            <a:r>
              <a:rPr lang="en-GB" sz="2800" dirty="0">
                <a:solidFill>
                  <a:srgbClr val="00B050"/>
                </a:solidFill>
                <a:latin typeface="Times New Roman" pitchFamily="18" charset="0"/>
                <a:cs typeface="Times New Roman" pitchFamily="18" charset="0"/>
              </a:rPr>
              <a:t>What are the attributes of good software?</a:t>
            </a:r>
          </a:p>
        </p:txBody>
      </p:sp>
      <p:sp>
        <p:nvSpPr>
          <p:cNvPr id="79877" name="Rectangle 5"/>
          <p:cNvSpPr>
            <a:spLocks noGrp="1" noChangeArrowheads="1"/>
          </p:cNvSpPr>
          <p:nvPr>
            <p:ph type="body" idx="1"/>
          </p:nvPr>
        </p:nvSpPr>
        <p:spPr>
          <a:xfrm>
            <a:off x="428596" y="1214422"/>
            <a:ext cx="8229600" cy="4543428"/>
          </a:xfrm>
        </p:spPr>
        <p:txBody>
          <a:bodyPr>
            <a:noAutofit/>
          </a:bodyPr>
          <a:lstStyle/>
          <a:p>
            <a:pPr algn="just">
              <a:lnSpc>
                <a:spcPct val="90000"/>
              </a:lnSpc>
            </a:pPr>
            <a:r>
              <a:rPr lang="en-GB" sz="2400" dirty="0">
                <a:latin typeface="Times New Roman" pitchFamily="18" charset="0"/>
                <a:cs typeface="Times New Roman" pitchFamily="18" charset="0"/>
              </a:rPr>
              <a:t>The software should deliver the required functionality and performance to the user and should be maintainable, dependable and acceptable</a:t>
            </a:r>
            <a:r>
              <a:rPr lang="en-GB" sz="2400" dirty="0" smtClean="0">
                <a:latin typeface="Times New Roman" pitchFamily="18" charset="0"/>
                <a:cs typeface="Times New Roman" pitchFamily="18" charset="0"/>
              </a:rPr>
              <a:t>.</a:t>
            </a:r>
          </a:p>
          <a:p>
            <a:pPr algn="just">
              <a:lnSpc>
                <a:spcPct val="90000"/>
              </a:lnSpc>
              <a:buNone/>
            </a:pPr>
            <a:endParaRPr lang="en-GB" sz="2400" dirty="0">
              <a:latin typeface="Times New Roman" pitchFamily="18" charset="0"/>
              <a:cs typeface="Times New Roman" pitchFamily="18" charset="0"/>
            </a:endParaRPr>
          </a:p>
          <a:p>
            <a:pPr>
              <a:lnSpc>
                <a:spcPct val="90000"/>
              </a:lnSpc>
            </a:pPr>
            <a:r>
              <a:rPr lang="en-GB" sz="2400" dirty="0">
                <a:latin typeface="Times New Roman" pitchFamily="18" charset="0"/>
                <a:cs typeface="Times New Roman" pitchFamily="18" charset="0"/>
              </a:rPr>
              <a:t>Maintainability</a:t>
            </a:r>
          </a:p>
          <a:p>
            <a:pPr lvl="1">
              <a:lnSpc>
                <a:spcPct val="90000"/>
              </a:lnSpc>
            </a:pPr>
            <a:r>
              <a:rPr lang="en-GB" sz="2000" dirty="0">
                <a:latin typeface="Times New Roman" pitchFamily="18" charset="0"/>
                <a:cs typeface="Times New Roman" pitchFamily="18" charset="0"/>
              </a:rPr>
              <a:t>Software must evolve to meet changing needs;</a:t>
            </a:r>
          </a:p>
          <a:p>
            <a:pPr>
              <a:lnSpc>
                <a:spcPct val="90000"/>
              </a:lnSpc>
            </a:pPr>
            <a:r>
              <a:rPr lang="en-GB" sz="2400" dirty="0">
                <a:latin typeface="Times New Roman" pitchFamily="18" charset="0"/>
                <a:cs typeface="Times New Roman" pitchFamily="18" charset="0"/>
              </a:rPr>
              <a:t>Dependability</a:t>
            </a:r>
          </a:p>
          <a:p>
            <a:pPr lvl="1">
              <a:lnSpc>
                <a:spcPct val="90000"/>
              </a:lnSpc>
            </a:pPr>
            <a:r>
              <a:rPr lang="en-GB" sz="2000" dirty="0">
                <a:latin typeface="Times New Roman" pitchFamily="18" charset="0"/>
                <a:cs typeface="Times New Roman" pitchFamily="18" charset="0"/>
              </a:rPr>
              <a:t>Software must be trustworthy;</a:t>
            </a:r>
          </a:p>
          <a:p>
            <a:pPr>
              <a:lnSpc>
                <a:spcPct val="90000"/>
              </a:lnSpc>
            </a:pPr>
            <a:r>
              <a:rPr lang="en-GB" sz="2400" dirty="0">
                <a:latin typeface="Times New Roman" pitchFamily="18" charset="0"/>
                <a:cs typeface="Times New Roman" pitchFamily="18" charset="0"/>
              </a:rPr>
              <a:t>Efficiency</a:t>
            </a:r>
          </a:p>
          <a:p>
            <a:pPr lvl="1">
              <a:lnSpc>
                <a:spcPct val="90000"/>
              </a:lnSpc>
            </a:pPr>
            <a:r>
              <a:rPr lang="en-GB" sz="2000" dirty="0">
                <a:latin typeface="Times New Roman" pitchFamily="18" charset="0"/>
                <a:cs typeface="Times New Roman" pitchFamily="18" charset="0"/>
              </a:rPr>
              <a:t>Software should not make wasteful use of system resources;</a:t>
            </a:r>
          </a:p>
          <a:p>
            <a:pPr>
              <a:lnSpc>
                <a:spcPct val="90000"/>
              </a:lnSpc>
            </a:pPr>
            <a:r>
              <a:rPr lang="en-GB" sz="2400" dirty="0">
                <a:latin typeface="Times New Roman" pitchFamily="18" charset="0"/>
                <a:cs typeface="Times New Roman" pitchFamily="18" charset="0"/>
              </a:rPr>
              <a:t>Acceptability</a:t>
            </a:r>
          </a:p>
          <a:p>
            <a:pPr lvl="1">
              <a:lnSpc>
                <a:spcPct val="90000"/>
              </a:lnSpc>
            </a:pPr>
            <a:r>
              <a:rPr lang="en-GB" sz="2000" dirty="0">
                <a:latin typeface="Times New Roman" pitchFamily="18" charset="0"/>
                <a:cs typeface="Times New Roman" pitchFamily="18" charset="0"/>
              </a:rPr>
              <a:t>Software must accepted by the users for which it was designed. This means it must be understandable, usable and compatible with other systems.</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4"/>
          <p:cNvSpPr>
            <a:spLocks noGrp="1" noChangeArrowheads="1"/>
          </p:cNvSpPr>
          <p:nvPr>
            <p:ph type="title"/>
          </p:nvPr>
        </p:nvSpPr>
        <p:spPr>
          <a:xfrm>
            <a:off x="457200" y="274638"/>
            <a:ext cx="8543956" cy="654032"/>
          </a:xfrm>
        </p:spPr>
        <p:txBody>
          <a:bodyPr>
            <a:normAutofit/>
          </a:bodyPr>
          <a:lstStyle/>
          <a:p>
            <a:pPr algn="l"/>
            <a:r>
              <a:rPr lang="en-GB" sz="2800" dirty="0">
                <a:solidFill>
                  <a:srgbClr val="00B050"/>
                </a:solidFill>
                <a:latin typeface="Times New Roman" pitchFamily="18" charset="0"/>
                <a:cs typeface="Times New Roman" pitchFamily="18" charset="0"/>
              </a:rPr>
              <a:t>What are the key challenges facing software </a:t>
            </a:r>
            <a:r>
              <a:rPr lang="en-GB" sz="2800" dirty="0" smtClean="0">
                <a:solidFill>
                  <a:srgbClr val="00B050"/>
                </a:solidFill>
                <a:latin typeface="Times New Roman" pitchFamily="18" charset="0"/>
                <a:cs typeface="Times New Roman" pitchFamily="18" charset="0"/>
              </a:rPr>
              <a:t>engineering</a:t>
            </a:r>
            <a:r>
              <a:rPr lang="en-GB" sz="2800" dirty="0">
                <a:solidFill>
                  <a:srgbClr val="00B050"/>
                </a:solidFill>
                <a:latin typeface="Times New Roman" pitchFamily="18" charset="0"/>
                <a:cs typeface="Times New Roman" pitchFamily="18" charset="0"/>
              </a:rPr>
              <a:t>?</a:t>
            </a:r>
          </a:p>
        </p:txBody>
      </p:sp>
      <p:sp>
        <p:nvSpPr>
          <p:cNvPr id="69637" name="Rectangle 5"/>
          <p:cNvSpPr>
            <a:spLocks noGrp="1" noChangeArrowheads="1"/>
          </p:cNvSpPr>
          <p:nvPr>
            <p:ph type="body" idx="1"/>
          </p:nvPr>
        </p:nvSpPr>
        <p:spPr>
          <a:xfrm>
            <a:off x="457200" y="1214422"/>
            <a:ext cx="8229600" cy="4911741"/>
          </a:xfrm>
        </p:spPr>
        <p:txBody>
          <a:bodyPr>
            <a:normAutofit/>
          </a:bodyPr>
          <a:lstStyle/>
          <a:p>
            <a:pPr algn="just"/>
            <a:r>
              <a:rPr lang="en-GB" sz="2400" dirty="0">
                <a:latin typeface="Times New Roman" pitchFamily="18" charset="0"/>
                <a:cs typeface="Times New Roman" pitchFamily="18" charset="0"/>
              </a:rPr>
              <a:t>Heterogeneity, delivery and trust.</a:t>
            </a:r>
          </a:p>
          <a:p>
            <a:pPr algn="just"/>
            <a:r>
              <a:rPr lang="en-GB" sz="2400" dirty="0">
                <a:latin typeface="Times New Roman" pitchFamily="18" charset="0"/>
                <a:cs typeface="Times New Roman" pitchFamily="18" charset="0"/>
              </a:rPr>
              <a:t>Heterogeneity</a:t>
            </a:r>
          </a:p>
          <a:p>
            <a:pPr lvl="1" algn="just"/>
            <a:r>
              <a:rPr lang="en-GB" sz="2400" dirty="0">
                <a:latin typeface="Times New Roman" pitchFamily="18" charset="0"/>
                <a:cs typeface="Times New Roman" pitchFamily="18" charset="0"/>
              </a:rPr>
              <a:t>Developing techniques for building software that can cope with heterogeneous platforms and execution environments;</a:t>
            </a:r>
          </a:p>
          <a:p>
            <a:pPr algn="just"/>
            <a:r>
              <a:rPr lang="en-GB" sz="2400" dirty="0">
                <a:latin typeface="Times New Roman" pitchFamily="18" charset="0"/>
                <a:cs typeface="Times New Roman" pitchFamily="18" charset="0"/>
              </a:rPr>
              <a:t>Delivery</a:t>
            </a:r>
          </a:p>
          <a:p>
            <a:pPr lvl="1" algn="just"/>
            <a:r>
              <a:rPr lang="en-GB" sz="2400" dirty="0">
                <a:latin typeface="Times New Roman" pitchFamily="18" charset="0"/>
                <a:cs typeface="Times New Roman" pitchFamily="18" charset="0"/>
              </a:rPr>
              <a:t>Developing techniques that lead to faster delivery of software;</a:t>
            </a:r>
          </a:p>
          <a:p>
            <a:pPr algn="just"/>
            <a:r>
              <a:rPr lang="en-GB" sz="2400" dirty="0">
                <a:latin typeface="Times New Roman" pitchFamily="18" charset="0"/>
                <a:cs typeface="Times New Roman" pitchFamily="18" charset="0"/>
              </a:rPr>
              <a:t>Trust</a:t>
            </a:r>
          </a:p>
          <a:p>
            <a:pPr lvl="1" algn="just"/>
            <a:r>
              <a:rPr lang="en-GB" sz="2400" dirty="0">
                <a:latin typeface="Times New Roman" pitchFamily="18" charset="0"/>
                <a:cs typeface="Times New Roman" pitchFamily="18" charset="0"/>
              </a:rPr>
              <a:t>Developing techniques that demonstrate that software can be trusted by its users.</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58204" cy="1143000"/>
          </a:xfrm>
        </p:spPr>
        <p:txBody>
          <a:bodyPr>
            <a:normAutofit/>
          </a:bodyPr>
          <a:lstStyle/>
          <a:p>
            <a:pPr algn="l"/>
            <a:r>
              <a:rPr lang="en-US" sz="3200" b="1" dirty="0" smtClean="0">
                <a:latin typeface="Times New Roman" pitchFamily="18" charset="0"/>
                <a:cs typeface="Times New Roman" pitchFamily="18" charset="0"/>
              </a:rPr>
              <a:t>What exactly is an engineering approach to develop software ?</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dirty="0" smtClean="0"/>
              <a:t>Analysis</a:t>
            </a:r>
          </a:p>
          <a:p>
            <a:r>
              <a:rPr lang="en-US" dirty="0" smtClean="0"/>
              <a:t>Estimation </a:t>
            </a:r>
          </a:p>
          <a:p>
            <a:r>
              <a:rPr lang="en-US" dirty="0" smtClean="0"/>
              <a:t>Prototyping</a:t>
            </a:r>
          </a:p>
          <a:p>
            <a:r>
              <a:rPr lang="en-US" dirty="0" smtClean="0"/>
              <a:t>Planning</a:t>
            </a:r>
          </a:p>
          <a:p>
            <a:r>
              <a:rPr lang="en-US" dirty="0" smtClean="0"/>
              <a:t>Designing</a:t>
            </a:r>
          </a:p>
          <a:p>
            <a:r>
              <a:rPr lang="en-US" dirty="0" smtClean="0"/>
              <a:t>Testing</a:t>
            </a:r>
          </a:p>
          <a:p>
            <a:pPr>
              <a:buNone/>
            </a:pPr>
            <a:endParaRPr lang="en-US"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smtClean="0">
                <a:latin typeface="Times New Roman" pitchFamily="18" charset="0"/>
                <a:cs typeface="Times New Roman" pitchFamily="18" charset="0"/>
              </a:rPr>
              <a:t>Why is software engineering neither a form of science nor an art?</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pPr algn="just"/>
            <a:r>
              <a:rPr lang="en-US" sz="2200" dirty="0" smtClean="0">
                <a:latin typeface="Times New Roman" pitchFamily="18" charset="0"/>
                <a:cs typeface="Times New Roman" pitchFamily="18" charset="0"/>
              </a:rPr>
              <a:t>Fundamental issues that set software engineering apart , from both science and art.</a:t>
            </a:r>
          </a:p>
          <a:p>
            <a:pPr algn="just">
              <a:buNone/>
            </a:pPr>
            <a:r>
              <a:rPr lang="en-US" sz="2200" dirty="0" smtClean="0">
                <a:latin typeface="Times New Roman" pitchFamily="18" charset="0"/>
                <a:cs typeface="Times New Roman" pitchFamily="18" charset="0"/>
              </a:rPr>
              <a:t>a). Use of past Experience( The past experiences are adopted as rules of thumb.) Only exact solutions are accepted by science and that too when backed by rigorous proofs.</a:t>
            </a:r>
          </a:p>
          <a:p>
            <a:pPr algn="just">
              <a:buNone/>
            </a:pPr>
            <a:r>
              <a:rPr lang="en-US" sz="2200" dirty="0" smtClean="0">
                <a:latin typeface="Times New Roman" pitchFamily="18" charset="0"/>
                <a:cs typeface="Times New Roman" pitchFamily="18" charset="0"/>
              </a:rPr>
              <a:t>b). In engineering disciplines , Several conflicting goals might have to be optimized. -----No Unique solution. In science , exact solution  are possible.</a:t>
            </a:r>
          </a:p>
          <a:p>
            <a:pPr algn="just">
              <a:buNone/>
            </a:pPr>
            <a:r>
              <a:rPr lang="en-US" sz="2200" dirty="0" smtClean="0">
                <a:latin typeface="Times New Roman" pitchFamily="18" charset="0"/>
                <a:cs typeface="Times New Roman" pitchFamily="18" charset="0"/>
              </a:rPr>
              <a:t>c). In engineering disciplines a pragmatic approach to cost effectiveness is adopted and economic concerns are addressed. Science normally does not concern itself  with practical issues such as cost , maintainability and usability implications of a solution. </a:t>
            </a:r>
          </a:p>
          <a:p>
            <a:pPr algn="just">
              <a:buNone/>
            </a:pPr>
            <a:r>
              <a:rPr lang="en-US" sz="2200" dirty="0" smtClean="0">
                <a:latin typeface="Times New Roman" pitchFamily="18" charset="0"/>
                <a:cs typeface="Times New Roman" pitchFamily="18" charset="0"/>
              </a:rPr>
              <a:t>d). Engineering disciplines are based on well-understood and quantitative principles. Art, on the other hand , is often based on subjective judgments which are based on qualitative attributes.</a:t>
            </a:r>
          </a:p>
          <a:p>
            <a:pPr algn="just">
              <a:buNone/>
            </a:pPr>
            <a:endParaRPr lang="en-US" dirty="0" smtClean="0"/>
          </a:p>
          <a:p>
            <a:pPr algn="just">
              <a:buNone/>
            </a:pPr>
            <a:endParaRPr lang="en-IN"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786" y="214290"/>
            <a:ext cx="3786214" cy="725470"/>
          </a:xfrm>
        </p:spPr>
        <p:txBody>
          <a:bodyPr>
            <a:normAutofit/>
          </a:bodyPr>
          <a:lstStyle/>
          <a:p>
            <a:pPr algn="l"/>
            <a:r>
              <a:rPr lang="en-US" sz="2400" dirty="0" smtClean="0">
                <a:latin typeface="Times New Roman" pitchFamily="18" charset="0"/>
                <a:cs typeface="Times New Roman" pitchFamily="18" charset="0"/>
              </a:rPr>
              <a:t>Evaluation Scheme</a:t>
            </a:r>
            <a:endParaRPr lang="en-IN" sz="2400"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nvPr>
        </p:nvGraphicFramePr>
        <p:xfrm>
          <a:off x="857225" y="1142985"/>
          <a:ext cx="7715302" cy="4857782"/>
        </p:xfrm>
        <a:graphic>
          <a:graphicData uri="http://schemas.openxmlformats.org/drawingml/2006/table">
            <a:tbl>
              <a:tblPr/>
              <a:tblGrid>
                <a:gridCol w="1736931"/>
                <a:gridCol w="2005121"/>
                <a:gridCol w="2005121"/>
                <a:gridCol w="1968129"/>
              </a:tblGrid>
              <a:tr h="581688">
                <a:tc gridSpan="2">
                  <a:txBody>
                    <a:bodyPr/>
                    <a:lstStyle/>
                    <a:p>
                      <a:pPr algn="ctr">
                        <a:spcAft>
                          <a:spcPts val="600"/>
                        </a:spcAft>
                      </a:pPr>
                      <a:r>
                        <a:rPr lang="en-US" sz="1400" b="1" dirty="0">
                          <a:latin typeface="Times New Roman"/>
                          <a:ea typeface="Times New Roman"/>
                        </a:rPr>
                        <a:t>Evaluations</a:t>
                      </a:r>
                      <a:endParaRPr lang="en-IN" sz="14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a:txBody>
                    <a:bodyPr/>
                    <a:lstStyle/>
                    <a:p>
                      <a:pPr algn="ctr">
                        <a:spcAft>
                          <a:spcPts val="600"/>
                        </a:spcAft>
                      </a:pPr>
                      <a:r>
                        <a:rPr lang="en-US" sz="1400" b="1" dirty="0">
                          <a:latin typeface="Times New Roman"/>
                          <a:ea typeface="Times New Roman"/>
                        </a:rPr>
                        <a:t>Marks</a:t>
                      </a:r>
                      <a:endParaRPr lang="en-IN" sz="14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600"/>
                        </a:spcAft>
                      </a:pPr>
                      <a:r>
                        <a:rPr lang="en-US" sz="1400" b="1" dirty="0">
                          <a:latin typeface="Times New Roman"/>
                          <a:ea typeface="Times New Roman"/>
                        </a:rPr>
                        <a:t>Remarks</a:t>
                      </a:r>
                      <a:endParaRPr lang="en-IN" sz="14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1688">
                <a:tc gridSpan="2">
                  <a:txBody>
                    <a:bodyPr/>
                    <a:lstStyle/>
                    <a:p>
                      <a:pPr algn="ctr">
                        <a:spcAft>
                          <a:spcPts val="600"/>
                        </a:spcAft>
                      </a:pPr>
                      <a:r>
                        <a:rPr lang="en-US" sz="1200" dirty="0" smtClean="0">
                          <a:latin typeface="Times New Roman"/>
                          <a:ea typeface="Times New Roman"/>
                        </a:rPr>
                        <a:t>MSE</a:t>
                      </a:r>
                      <a:endParaRPr lang="en-IN" sz="12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a:txBody>
                    <a:bodyPr/>
                    <a:lstStyle/>
                    <a:p>
                      <a:pPr algn="ctr">
                        <a:spcAft>
                          <a:spcPts val="600"/>
                        </a:spcAft>
                      </a:pPr>
                      <a:r>
                        <a:rPr lang="en-US" sz="1200" dirty="0" smtClean="0">
                          <a:latin typeface="Times New Roman"/>
                          <a:ea typeface="Times New Roman"/>
                        </a:rPr>
                        <a:t>30 </a:t>
                      </a:r>
                      <a:r>
                        <a:rPr lang="en-US" sz="1200" dirty="0">
                          <a:latin typeface="Times New Roman"/>
                          <a:ea typeface="Times New Roman"/>
                        </a:rPr>
                        <a:t>Marks</a:t>
                      </a:r>
                      <a:endParaRPr lang="en-IN" sz="12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600"/>
                        </a:spcAft>
                      </a:pP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1688">
                <a:tc gridSpan="2">
                  <a:txBody>
                    <a:bodyPr/>
                    <a:lstStyle/>
                    <a:p>
                      <a:pPr algn="ctr">
                        <a:spcAft>
                          <a:spcPts val="600"/>
                        </a:spcAft>
                      </a:pPr>
                      <a:r>
                        <a:rPr lang="en-US" sz="1200" dirty="0" smtClean="0">
                          <a:latin typeface="Times New Roman"/>
                          <a:ea typeface="Times New Roman"/>
                        </a:rPr>
                        <a:t>ESE</a:t>
                      </a:r>
                      <a:endParaRPr lang="en-IN" sz="12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a:txBody>
                    <a:bodyPr/>
                    <a:lstStyle/>
                    <a:p>
                      <a:pPr algn="ctr">
                        <a:spcAft>
                          <a:spcPts val="600"/>
                        </a:spcAft>
                      </a:pPr>
                      <a:r>
                        <a:rPr lang="en-US" sz="1200" dirty="0" smtClean="0">
                          <a:latin typeface="Times New Roman"/>
                          <a:ea typeface="Times New Roman"/>
                        </a:rPr>
                        <a:t>45 </a:t>
                      </a:r>
                      <a:r>
                        <a:rPr lang="en-US" sz="1200" dirty="0">
                          <a:latin typeface="Times New Roman"/>
                          <a:ea typeface="Times New Roman"/>
                        </a:rPr>
                        <a:t>Marks</a:t>
                      </a:r>
                      <a:endParaRPr lang="en-IN" sz="12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600"/>
                        </a:spcAft>
                      </a:pP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1688">
                <a:tc rowSpan="4">
                  <a:txBody>
                    <a:bodyPr/>
                    <a:lstStyle/>
                    <a:p>
                      <a:pPr algn="ctr">
                        <a:spcAft>
                          <a:spcPts val="600"/>
                        </a:spcAft>
                      </a:pPr>
                      <a:r>
                        <a:rPr lang="en-US" sz="1200">
                          <a:latin typeface="Times New Roman"/>
                          <a:ea typeface="Times New Roman"/>
                        </a:rPr>
                        <a:t>Continuous Evaluations</a:t>
                      </a:r>
                      <a:endParaRPr lang="en-IN"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600"/>
                        </a:spcAft>
                      </a:pPr>
                      <a:r>
                        <a:rPr lang="en-US" sz="1200" dirty="0" smtClean="0">
                          <a:latin typeface="Times New Roman"/>
                          <a:ea typeface="Times New Roman"/>
                        </a:rPr>
                        <a:t>Assignments</a:t>
                      </a:r>
                      <a:endParaRPr lang="en-IN" sz="12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600"/>
                        </a:spcAft>
                      </a:pPr>
                      <a:r>
                        <a:rPr lang="en-US" sz="1200" dirty="0" smtClean="0">
                          <a:latin typeface="Times New Roman"/>
                          <a:ea typeface="Times New Roman"/>
                        </a:rPr>
                        <a:t>5 </a:t>
                      </a:r>
                      <a:r>
                        <a:rPr lang="en-US" sz="1200" dirty="0">
                          <a:latin typeface="Times New Roman"/>
                          <a:ea typeface="Times New Roman"/>
                        </a:rPr>
                        <a:t>Marks</a:t>
                      </a:r>
                      <a:endParaRPr lang="en-IN" sz="12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600"/>
                        </a:spcAft>
                      </a:pP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1688">
                <a:tc vMerge="1">
                  <a:txBody>
                    <a:bodyPr/>
                    <a:lstStyle/>
                    <a:p>
                      <a:endParaRPr lang="en-IN"/>
                    </a:p>
                  </a:txBody>
                  <a:tcPr/>
                </a:tc>
                <a:tc>
                  <a:txBody>
                    <a:bodyPr/>
                    <a:lstStyle/>
                    <a:p>
                      <a:pPr algn="ctr">
                        <a:spcAft>
                          <a:spcPts val="600"/>
                        </a:spcAft>
                      </a:pPr>
                      <a:r>
                        <a:rPr lang="en-US" sz="1200" dirty="0" smtClean="0">
                          <a:latin typeface="Times New Roman"/>
                          <a:ea typeface="Times New Roman"/>
                        </a:rPr>
                        <a:t>Quiz</a:t>
                      </a:r>
                      <a:endParaRPr lang="en-IN" sz="12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600"/>
                        </a:spcAft>
                      </a:pPr>
                      <a:r>
                        <a:rPr lang="en-US" sz="1200" dirty="0" smtClean="0">
                          <a:latin typeface="Times New Roman"/>
                          <a:ea typeface="Times New Roman"/>
                        </a:rPr>
                        <a:t>5 </a:t>
                      </a:r>
                      <a:r>
                        <a:rPr lang="en-US" sz="1200" dirty="0">
                          <a:latin typeface="Times New Roman"/>
                          <a:ea typeface="Times New Roman"/>
                        </a:rPr>
                        <a:t>Marks</a:t>
                      </a:r>
                      <a:endParaRPr lang="en-IN" sz="12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600"/>
                        </a:spcAft>
                      </a:pP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17457">
                <a:tc vMerge="1">
                  <a:txBody>
                    <a:bodyPr/>
                    <a:lstStyle/>
                    <a:p>
                      <a:endParaRPr lang="en-IN"/>
                    </a:p>
                  </a:txBody>
                  <a:tcPr/>
                </a:tc>
                <a:tc>
                  <a:txBody>
                    <a:bodyPr/>
                    <a:lstStyle/>
                    <a:p>
                      <a:pPr algn="ctr">
                        <a:spcAft>
                          <a:spcPts val="600"/>
                        </a:spcAft>
                      </a:pPr>
                      <a:r>
                        <a:rPr lang="en-US" sz="1200" dirty="0" smtClean="0">
                          <a:latin typeface="Times New Roman"/>
                          <a:ea typeface="Times New Roman"/>
                        </a:rPr>
                        <a:t>Discipline </a:t>
                      </a:r>
                      <a:r>
                        <a:rPr lang="en-US" sz="1200" dirty="0">
                          <a:latin typeface="Times New Roman"/>
                          <a:ea typeface="Times New Roman"/>
                        </a:rPr>
                        <a:t>and Punctuality</a:t>
                      </a:r>
                      <a:endParaRPr lang="en-IN" sz="12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600"/>
                        </a:spcAft>
                      </a:pPr>
                      <a:r>
                        <a:rPr lang="en-US" sz="1200" dirty="0" smtClean="0">
                          <a:latin typeface="Times New Roman"/>
                          <a:ea typeface="Times New Roman"/>
                        </a:rPr>
                        <a:t>10 </a:t>
                      </a:r>
                      <a:r>
                        <a:rPr lang="en-US" sz="1200" dirty="0">
                          <a:latin typeface="Times New Roman"/>
                          <a:ea typeface="Times New Roman"/>
                        </a:rPr>
                        <a:t>Marks</a:t>
                      </a:r>
                      <a:endParaRPr lang="en-IN" sz="12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600"/>
                        </a:spcAft>
                      </a:pP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7775">
                <a:tc vMerge="1">
                  <a:txBody>
                    <a:bodyPr/>
                    <a:lstStyle/>
                    <a:p>
                      <a:endParaRPr lang="en-IN"/>
                    </a:p>
                  </a:txBody>
                  <a:tcPr/>
                </a:tc>
                <a:tc>
                  <a:txBody>
                    <a:bodyPr/>
                    <a:lstStyle/>
                    <a:p>
                      <a:pPr algn="ctr">
                        <a:spcAft>
                          <a:spcPts val="600"/>
                        </a:spcAft>
                      </a:pPr>
                      <a:r>
                        <a:rPr lang="en-US" sz="1200" dirty="0">
                          <a:latin typeface="Times New Roman"/>
                          <a:ea typeface="Times New Roman"/>
                        </a:rPr>
                        <a:t>Attendance</a:t>
                      </a:r>
                      <a:endParaRPr lang="en-IN" sz="12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600"/>
                        </a:spcAft>
                      </a:pPr>
                      <a:r>
                        <a:rPr lang="en-US" sz="1200">
                          <a:latin typeface="Times New Roman"/>
                          <a:ea typeface="Times New Roman"/>
                        </a:rPr>
                        <a:t>5 Marks</a:t>
                      </a:r>
                      <a:endParaRPr lang="en-IN"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600"/>
                        </a:spcAft>
                      </a:pP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4110">
                <a:tc gridSpan="2">
                  <a:txBody>
                    <a:bodyPr/>
                    <a:lstStyle/>
                    <a:p>
                      <a:pPr algn="ctr">
                        <a:spcAft>
                          <a:spcPts val="600"/>
                        </a:spcAft>
                      </a:pPr>
                      <a:r>
                        <a:rPr lang="en-US" sz="1200" b="1" dirty="0">
                          <a:latin typeface="Times New Roman"/>
                          <a:ea typeface="Times New Roman"/>
                        </a:rPr>
                        <a:t>Total</a:t>
                      </a:r>
                      <a:endParaRPr lang="en-IN" sz="12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a:txBody>
                    <a:bodyPr/>
                    <a:lstStyle/>
                    <a:p>
                      <a:pPr algn="ctr">
                        <a:spcAft>
                          <a:spcPts val="600"/>
                        </a:spcAft>
                      </a:pPr>
                      <a:r>
                        <a:rPr lang="en-US" sz="1200" b="1">
                          <a:latin typeface="Times New Roman"/>
                          <a:ea typeface="Times New Roman"/>
                        </a:rPr>
                        <a:t>100 Marks</a:t>
                      </a:r>
                      <a:endParaRPr lang="en-IN"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600"/>
                        </a:spcAft>
                      </a:pPr>
                      <a:endParaRPr lang="en-US" sz="12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Software engineering discipline---Its Evolution and Impact</a:t>
            </a:r>
            <a:endParaRPr lang="en-IN" dirty="0"/>
          </a:p>
        </p:txBody>
      </p:sp>
      <p:sp>
        <p:nvSpPr>
          <p:cNvPr id="3" name="Content Placeholder 2"/>
          <p:cNvSpPr>
            <a:spLocks noGrp="1"/>
          </p:cNvSpPr>
          <p:nvPr>
            <p:ph idx="1"/>
          </p:nvPr>
        </p:nvSpPr>
        <p:spPr>
          <a:xfrm>
            <a:off x="457200" y="1857364"/>
            <a:ext cx="8229600" cy="4268799"/>
          </a:xfrm>
        </p:spPr>
        <p:txBody>
          <a:bodyPr>
            <a:normAutofit/>
          </a:bodyPr>
          <a:lstStyle/>
          <a:p>
            <a:r>
              <a:rPr lang="en-US" sz="2000" u="sng" dirty="0" smtClean="0">
                <a:latin typeface="Times New Roman" pitchFamily="18" charset="0"/>
                <a:cs typeface="Times New Roman" pitchFamily="18" charset="0"/>
              </a:rPr>
              <a:t>Evolution of an Art into an Engineering Discipline:-</a:t>
            </a:r>
          </a:p>
          <a:p>
            <a:pPr>
              <a:buNone/>
            </a:pPr>
            <a:endParaRPr lang="en-US" sz="2000" u="sng"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 exploratory programming style is a very informal style of program is quickly developed without making any specification , plan , or design , The different imperfections that are subsequently noticed while using or testing are fixed.</a:t>
            </a:r>
          </a:p>
          <a:p>
            <a:pPr lvl="1"/>
            <a:r>
              <a:rPr lang="en-US" sz="1600" dirty="0" smtClean="0">
                <a:latin typeface="Times New Roman" pitchFamily="18" charset="0"/>
                <a:cs typeface="Times New Roman" pitchFamily="18" charset="0"/>
              </a:rPr>
              <a:t>The exploratory style is also the one that is normally adopted by all students and novice programmers who do not have any exposure to software engineering principles.</a:t>
            </a:r>
          </a:p>
          <a:p>
            <a:endParaRPr lang="en-IN" sz="2000"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Grp="1" noChangeAspect="1" noChangeArrowheads="1"/>
          </p:cNvPicPr>
          <p:nvPr>
            <p:ph idx="1"/>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Solution to the Software Crisis</a:t>
            </a:r>
            <a:endParaRPr lang="en-IN" dirty="0"/>
          </a:p>
        </p:txBody>
      </p:sp>
      <p:sp>
        <p:nvSpPr>
          <p:cNvPr id="3" name="Content Placeholder 2"/>
          <p:cNvSpPr>
            <a:spLocks noGrp="1"/>
          </p:cNvSpPr>
          <p:nvPr>
            <p:ph idx="1"/>
          </p:nvPr>
        </p:nvSpPr>
        <p:spPr/>
        <p:txBody>
          <a:bodyPr>
            <a:normAutofit fontScale="85000" lnSpcReduction="20000"/>
          </a:bodyPr>
          <a:lstStyle/>
          <a:p>
            <a:r>
              <a:rPr lang="en-US" dirty="0" smtClean="0"/>
              <a:t>1. What exactly is the present software crisis?</a:t>
            </a:r>
          </a:p>
          <a:p>
            <a:r>
              <a:rPr lang="en-US" dirty="0" smtClean="0"/>
              <a:t>2. What are its symptoms, causes and solution ?</a:t>
            </a:r>
          </a:p>
          <a:p>
            <a:endParaRPr lang="en-US" dirty="0" smtClean="0"/>
          </a:p>
          <a:p>
            <a:r>
              <a:rPr lang="en-US" dirty="0" smtClean="0"/>
              <a:t>Solution 1:-</a:t>
            </a:r>
          </a:p>
          <a:p>
            <a:pPr lvl="1"/>
            <a:r>
              <a:rPr lang="en-US" dirty="0" smtClean="0"/>
              <a:t>Rapidly increasing problem sizes</a:t>
            </a:r>
          </a:p>
          <a:p>
            <a:pPr lvl="1"/>
            <a:r>
              <a:rPr lang="en-US" dirty="0" smtClean="0"/>
              <a:t>Lack of adequate training in software engineering techniques.</a:t>
            </a:r>
          </a:p>
          <a:p>
            <a:pPr lvl="1"/>
            <a:r>
              <a:rPr lang="en-US" dirty="0" smtClean="0"/>
              <a:t>Increasing skill shortage </a:t>
            </a:r>
          </a:p>
          <a:p>
            <a:pPr lvl="1"/>
            <a:r>
              <a:rPr lang="en-US" dirty="0" smtClean="0"/>
              <a:t>Low productivity improvements.</a:t>
            </a:r>
          </a:p>
          <a:p>
            <a:r>
              <a:rPr lang="en-US" dirty="0" smtClean="0"/>
              <a:t>2. The trend of increasing software costs is probably the most important symptom of the present software crisis.</a:t>
            </a:r>
            <a:endParaRPr lang="en-IN"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5697559"/>
          </a:xfrm>
        </p:spPr>
        <p:txBody>
          <a:bodyPr/>
          <a:lstStyle/>
          <a:p>
            <a:r>
              <a:rPr lang="en-US" dirty="0" smtClean="0"/>
              <a:t>Programs versus Products?</a:t>
            </a:r>
          </a:p>
          <a:p>
            <a:r>
              <a:rPr lang="en-US" dirty="0" smtClean="0"/>
              <a:t>Types of software Development Projects</a:t>
            </a:r>
          </a:p>
          <a:p>
            <a:pPr lvl="1"/>
            <a:r>
              <a:rPr lang="en-US" dirty="0" smtClean="0"/>
              <a:t>Software product development projects</a:t>
            </a:r>
          </a:p>
          <a:p>
            <a:pPr lvl="2"/>
            <a:r>
              <a:rPr lang="en-US" dirty="0" smtClean="0"/>
              <a:t>E.g. Microsoft Windows ,database management systems such as oracle.</a:t>
            </a:r>
          </a:p>
          <a:p>
            <a:pPr lvl="1"/>
            <a:r>
              <a:rPr lang="en-US" dirty="0" smtClean="0"/>
              <a:t>Outsourced projects</a:t>
            </a:r>
          </a:p>
          <a:p>
            <a:pPr lvl="2"/>
            <a:r>
              <a:rPr lang="en-US" dirty="0" smtClean="0"/>
              <a:t>Some part of its work as a project to another company.</a:t>
            </a:r>
            <a:endParaRPr lang="en-IN"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wrong with the exploratory style of software development?</a:t>
            </a:r>
            <a:endParaRPr lang="en-IN" dirty="0"/>
          </a:p>
        </p:txBody>
      </p:sp>
      <p:sp>
        <p:nvSpPr>
          <p:cNvPr id="3" name="Content Placeholder 2"/>
          <p:cNvSpPr>
            <a:spLocks noGrp="1"/>
          </p:cNvSpPr>
          <p:nvPr>
            <p:ph idx="1"/>
          </p:nvPr>
        </p:nvSpPr>
        <p:spPr/>
        <p:txBody>
          <a:bodyPr>
            <a:normAutofit fontScale="92500" lnSpcReduction="10000"/>
          </a:bodyPr>
          <a:lstStyle/>
          <a:p>
            <a:r>
              <a:rPr lang="en-US" sz="2000" dirty="0" smtClean="0">
                <a:latin typeface="Times New Roman" pitchFamily="18" charset="0"/>
                <a:cs typeface="Times New Roman" pitchFamily="18" charset="0"/>
              </a:rPr>
              <a:t>The psychological or perceived complexity of a problem concerns the difficulty level experienced by a programmer while solving it using the exploratory development style.</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Perceived Problem Complexity:-</a:t>
            </a:r>
          </a:p>
          <a:p>
            <a:r>
              <a:rPr lang="en-US" sz="2000" dirty="0" smtClean="0">
                <a:latin typeface="Times New Roman" pitchFamily="18" charset="0"/>
                <a:cs typeface="Times New Roman" pitchFamily="18" charset="0"/>
              </a:rPr>
              <a:t>Human Cognition Mechanism…. </a:t>
            </a:r>
          </a:p>
          <a:p>
            <a:pPr lvl="1"/>
            <a:r>
              <a:rPr lang="en-US" sz="2000" dirty="0" smtClean="0">
                <a:latin typeface="Times New Roman" pitchFamily="18" charset="0"/>
                <a:cs typeface="Times New Roman" pitchFamily="18" charset="0"/>
              </a:rPr>
              <a:t>Psychologists say that the human memory can be thought to be made up of two distinct parts: </a:t>
            </a:r>
            <a:r>
              <a:rPr lang="en-US" sz="2000" b="1" dirty="0" smtClean="0">
                <a:latin typeface="Times New Roman" pitchFamily="18" charset="0"/>
                <a:cs typeface="Times New Roman" pitchFamily="18" charset="0"/>
              </a:rPr>
              <a:t>The short term and long term memories.</a:t>
            </a:r>
          </a:p>
          <a:p>
            <a:pPr lvl="1"/>
            <a:endParaRPr lang="en-US" sz="2000" b="1" dirty="0" smtClean="0">
              <a:latin typeface="Times New Roman" pitchFamily="18" charset="0"/>
              <a:cs typeface="Times New Roman" pitchFamily="18" charset="0"/>
            </a:endParaRPr>
          </a:p>
          <a:p>
            <a:pPr lvl="1"/>
            <a:r>
              <a:rPr lang="en-US" sz="2000" b="1" dirty="0" smtClean="0">
                <a:latin typeface="Times New Roman" pitchFamily="18" charset="0"/>
                <a:cs typeface="Times New Roman" pitchFamily="18" charset="0"/>
              </a:rPr>
              <a:t>Short Term memory: The average person can store up to seven items but in extreme cases it can vary anywhere from five to nine items.</a:t>
            </a:r>
          </a:p>
          <a:p>
            <a:pPr lvl="1"/>
            <a:r>
              <a:rPr lang="en-US" sz="2000" b="1" dirty="0" smtClean="0">
                <a:latin typeface="Times New Roman" pitchFamily="18" charset="0"/>
                <a:cs typeface="Times New Roman" pitchFamily="18" charset="0"/>
              </a:rPr>
              <a:t>Long Term Memory : the size of the long-term memory is not known to have a definite upper bound. The size of the long term memory can vary from several million items to several billion items, largely depending on how actively a person exercise his mental faculty.</a:t>
            </a:r>
            <a:endParaRPr lang="en-IN" sz="2000" b="1"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Times New Roman" pitchFamily="18" charset="0"/>
                <a:cs typeface="Times New Roman" pitchFamily="18" charset="0"/>
              </a:rPr>
              <a:t>How do items get stored in the long term memory?</a:t>
            </a:r>
            <a:endParaRPr lang="en-IN" sz="28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000" dirty="0" smtClean="0">
                <a:latin typeface="Times New Roman" pitchFamily="18" charset="0"/>
                <a:cs typeface="Times New Roman" pitchFamily="18" charset="0"/>
              </a:rPr>
              <a:t>Items present in the short-term memory can get stored in the long term memory either through large number of refreshments(repetitions) or by forming links with already existing items in the long term memory.</a:t>
            </a:r>
            <a:endParaRPr lang="en-IN" sz="2000"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Symptoms and root causes of software development problems</a:t>
            </a:r>
            <a:endParaRPr lang="en-IN" dirty="0"/>
          </a:p>
        </p:txBody>
      </p:sp>
      <p:sp>
        <p:nvSpPr>
          <p:cNvPr id="3" name="Content Placeholder 2"/>
          <p:cNvSpPr>
            <a:spLocks noGrp="1"/>
          </p:cNvSpPr>
          <p:nvPr>
            <p:ph idx="1"/>
          </p:nvPr>
        </p:nvSpPr>
        <p:spPr/>
        <p:txBody>
          <a:bodyPr>
            <a:normAutofit/>
          </a:bodyPr>
          <a:lstStyle/>
          <a:p>
            <a:r>
              <a:rPr lang="en-US" sz="1800" dirty="0" smtClean="0">
                <a:latin typeface="Times New Roman" pitchFamily="18" charset="0"/>
                <a:cs typeface="Times New Roman" pitchFamily="18" charset="0"/>
              </a:rPr>
              <a:t>Inaccurate understanding of end user needs</a:t>
            </a:r>
          </a:p>
          <a:p>
            <a:r>
              <a:rPr lang="en-US" sz="1800" dirty="0" smtClean="0">
                <a:latin typeface="Times New Roman" pitchFamily="18" charset="0"/>
                <a:cs typeface="Times New Roman" pitchFamily="18" charset="0"/>
              </a:rPr>
              <a:t>Inability to deal with changing requirements </a:t>
            </a:r>
          </a:p>
          <a:p>
            <a:r>
              <a:rPr lang="en-US" sz="1800" dirty="0" smtClean="0">
                <a:latin typeface="Times New Roman" pitchFamily="18" charset="0"/>
                <a:cs typeface="Times New Roman" pitchFamily="18" charset="0"/>
              </a:rPr>
              <a:t>Modules that don’t fit together </a:t>
            </a:r>
          </a:p>
          <a:p>
            <a:r>
              <a:rPr lang="en-US" sz="1800" dirty="0" smtClean="0">
                <a:latin typeface="Times New Roman" pitchFamily="18" charset="0"/>
                <a:cs typeface="Times New Roman" pitchFamily="18" charset="0"/>
              </a:rPr>
              <a:t>Software that’s hard to maintain or extend </a:t>
            </a:r>
          </a:p>
          <a:p>
            <a:r>
              <a:rPr lang="en-US" sz="1800" dirty="0" smtClean="0">
                <a:latin typeface="Times New Roman" pitchFamily="18" charset="0"/>
                <a:cs typeface="Times New Roman" pitchFamily="18" charset="0"/>
              </a:rPr>
              <a:t>Late discovery of serious project flaws</a:t>
            </a:r>
          </a:p>
          <a:p>
            <a:r>
              <a:rPr lang="en-US" sz="1800" dirty="0" smtClean="0">
                <a:latin typeface="Times New Roman" pitchFamily="18" charset="0"/>
                <a:cs typeface="Times New Roman" pitchFamily="18" charset="0"/>
              </a:rPr>
              <a:t>Poor software quality </a:t>
            </a:r>
          </a:p>
          <a:p>
            <a:r>
              <a:rPr lang="en-US" sz="1800" dirty="0" smtClean="0">
                <a:latin typeface="Times New Roman" pitchFamily="18" charset="0"/>
                <a:cs typeface="Times New Roman" pitchFamily="18" charset="0"/>
              </a:rPr>
              <a:t>Unacceptable software performance </a:t>
            </a:r>
          </a:p>
          <a:p>
            <a:r>
              <a:rPr lang="en-US" sz="1800" dirty="0" smtClean="0">
                <a:latin typeface="Times New Roman" pitchFamily="18" charset="0"/>
                <a:cs typeface="Times New Roman" pitchFamily="18" charset="0"/>
              </a:rPr>
              <a:t>Team  members in each other’s way, making it impossible to reconstruct who changed what, when ,where, and why</a:t>
            </a:r>
          </a:p>
          <a:p>
            <a:r>
              <a:rPr lang="en-US" sz="1800" dirty="0" smtClean="0">
                <a:latin typeface="Times New Roman" pitchFamily="18" charset="0"/>
                <a:cs typeface="Times New Roman" pitchFamily="18" charset="0"/>
              </a:rPr>
              <a:t>An untrustworthy build and release process</a:t>
            </a:r>
            <a:endParaRPr lang="en-IN" sz="1400" dirty="0">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Most of software fail because of these root causes:</a:t>
            </a:r>
            <a:endParaRPr lang="en-IN" dirty="0"/>
          </a:p>
        </p:txBody>
      </p:sp>
      <p:sp>
        <p:nvSpPr>
          <p:cNvPr id="3" name="Content Placeholder 2"/>
          <p:cNvSpPr>
            <a:spLocks noGrp="1"/>
          </p:cNvSpPr>
          <p:nvPr>
            <p:ph idx="1"/>
          </p:nvPr>
        </p:nvSpPr>
        <p:spPr/>
        <p:txBody>
          <a:bodyPr>
            <a:noAutofit/>
          </a:bodyPr>
          <a:lstStyle/>
          <a:p>
            <a:r>
              <a:rPr lang="en-US" sz="1800" dirty="0" smtClean="0">
                <a:latin typeface="Times New Roman" pitchFamily="18" charset="0"/>
                <a:cs typeface="Times New Roman" pitchFamily="18" charset="0"/>
              </a:rPr>
              <a:t>Ad hoc requirements, management</a:t>
            </a:r>
          </a:p>
          <a:p>
            <a:r>
              <a:rPr lang="en-US" sz="1800" dirty="0" smtClean="0">
                <a:latin typeface="Times New Roman" pitchFamily="18" charset="0"/>
                <a:cs typeface="Times New Roman" pitchFamily="18" charset="0"/>
              </a:rPr>
              <a:t>Ambiguous and imprecise communication </a:t>
            </a:r>
          </a:p>
          <a:p>
            <a:r>
              <a:rPr lang="en-US" sz="1800" dirty="0" smtClean="0">
                <a:latin typeface="Times New Roman" pitchFamily="18" charset="0"/>
                <a:cs typeface="Times New Roman" pitchFamily="18" charset="0"/>
              </a:rPr>
              <a:t>Brittle architectures</a:t>
            </a:r>
          </a:p>
          <a:p>
            <a:r>
              <a:rPr lang="en-US" sz="1800" dirty="0" smtClean="0">
                <a:latin typeface="Times New Roman" pitchFamily="18" charset="0"/>
                <a:cs typeface="Times New Roman" pitchFamily="18" charset="0"/>
              </a:rPr>
              <a:t>Overwhelming complexity </a:t>
            </a:r>
          </a:p>
          <a:p>
            <a:r>
              <a:rPr lang="en-US" sz="1800" dirty="0" smtClean="0">
                <a:latin typeface="Times New Roman" pitchFamily="18" charset="0"/>
                <a:cs typeface="Times New Roman" pitchFamily="18" charset="0"/>
              </a:rPr>
              <a:t>Undetected inconsistencies in requirements, designs and implementations</a:t>
            </a:r>
          </a:p>
          <a:p>
            <a:r>
              <a:rPr lang="en-US" sz="1800" dirty="0" smtClean="0">
                <a:latin typeface="Times New Roman" pitchFamily="18" charset="0"/>
                <a:cs typeface="Times New Roman" pitchFamily="18" charset="0"/>
              </a:rPr>
              <a:t>Subjective assessment of project status </a:t>
            </a:r>
          </a:p>
          <a:p>
            <a:r>
              <a:rPr lang="en-US" sz="1800" dirty="0" smtClean="0">
                <a:latin typeface="Times New Roman" pitchFamily="18" charset="0"/>
                <a:cs typeface="Times New Roman" pitchFamily="18" charset="0"/>
              </a:rPr>
              <a:t>Failure to attack risk </a:t>
            </a:r>
          </a:p>
          <a:p>
            <a:r>
              <a:rPr lang="en-US" sz="1800" dirty="0" smtClean="0">
                <a:latin typeface="Times New Roman" pitchFamily="18" charset="0"/>
                <a:cs typeface="Times New Roman" pitchFamily="18" charset="0"/>
              </a:rPr>
              <a:t>Uncontrolled change propagation</a:t>
            </a:r>
          </a:p>
          <a:p>
            <a:r>
              <a:rPr lang="en-US" sz="1800" dirty="0" smtClean="0">
                <a:latin typeface="Times New Roman" pitchFamily="18" charset="0"/>
                <a:cs typeface="Times New Roman" pitchFamily="18" charset="0"/>
              </a:rPr>
              <a:t>Insufficient automation</a:t>
            </a:r>
            <a:endParaRPr lang="en-IN" sz="1800" dirty="0">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Best Practices </a:t>
            </a:r>
            <a:endParaRPr lang="en-IN" dirty="0"/>
          </a:p>
        </p:txBody>
      </p:sp>
      <p:sp>
        <p:nvSpPr>
          <p:cNvPr id="3" name="Content Placeholder 2"/>
          <p:cNvSpPr>
            <a:spLocks noGrp="1"/>
          </p:cNvSpPr>
          <p:nvPr>
            <p:ph idx="1"/>
          </p:nvPr>
        </p:nvSpPr>
        <p:spPr/>
        <p:txBody>
          <a:bodyPr>
            <a:normAutofit/>
          </a:bodyPr>
          <a:lstStyle/>
          <a:p>
            <a:r>
              <a:rPr lang="en-US" sz="2000" dirty="0" smtClean="0">
                <a:latin typeface="Times New Roman" pitchFamily="18" charset="0"/>
                <a:cs typeface="Times New Roman" pitchFamily="18" charset="0"/>
              </a:rPr>
              <a:t>Develop software iteratively </a:t>
            </a:r>
          </a:p>
          <a:p>
            <a:r>
              <a:rPr lang="en-US" sz="2000" dirty="0" smtClean="0">
                <a:latin typeface="Times New Roman" pitchFamily="18" charset="0"/>
                <a:cs typeface="Times New Roman" pitchFamily="18" charset="0"/>
              </a:rPr>
              <a:t>Manage requirements</a:t>
            </a:r>
          </a:p>
          <a:p>
            <a:r>
              <a:rPr lang="en-US" sz="2000" dirty="0" smtClean="0">
                <a:latin typeface="Times New Roman" pitchFamily="18" charset="0"/>
                <a:cs typeface="Times New Roman" pitchFamily="18" charset="0"/>
              </a:rPr>
              <a:t>Use component-based architectures</a:t>
            </a:r>
          </a:p>
          <a:p>
            <a:r>
              <a:rPr lang="en-US" sz="2000" dirty="0" smtClean="0">
                <a:latin typeface="Times New Roman" pitchFamily="18" charset="0"/>
                <a:cs typeface="Times New Roman" pitchFamily="18" charset="0"/>
              </a:rPr>
              <a:t>Visually model software </a:t>
            </a:r>
          </a:p>
          <a:p>
            <a:r>
              <a:rPr lang="en-US" sz="2000" dirty="0" smtClean="0">
                <a:latin typeface="Times New Roman" pitchFamily="18" charset="0"/>
                <a:cs typeface="Times New Roman" pitchFamily="18" charset="0"/>
              </a:rPr>
              <a:t>Continuously verify software quality </a:t>
            </a:r>
          </a:p>
          <a:p>
            <a:r>
              <a:rPr lang="en-US" sz="2000" dirty="0" smtClean="0">
                <a:latin typeface="Times New Roman" pitchFamily="18" charset="0"/>
                <a:cs typeface="Times New Roman" pitchFamily="18" charset="0"/>
              </a:rPr>
              <a:t>Control changes to software.</a:t>
            </a:r>
            <a:endParaRPr lang="en-IN" sz="2000" dirty="0">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28"/>
            <a:ext cx="8229600" cy="857256"/>
          </a:xfrm>
        </p:spPr>
        <p:txBody>
          <a:bodyPr>
            <a:normAutofit fontScale="90000"/>
          </a:bodyPr>
          <a:lstStyle/>
          <a:p>
            <a:r>
              <a:rPr lang="en-US" b="1" dirty="0" smtClean="0"/>
              <a:t>Software  Life Cycle Models</a:t>
            </a:r>
            <a:r>
              <a:rPr lang="en-US" dirty="0" smtClean="0"/>
              <a:t/>
            </a:r>
            <a:br>
              <a:rPr lang="en-US" dirty="0" smtClean="0"/>
            </a:br>
            <a:endParaRPr lang="en-IN" dirty="0"/>
          </a:p>
        </p:txBody>
      </p:sp>
      <p:sp>
        <p:nvSpPr>
          <p:cNvPr id="3" name="Subtitle 2"/>
          <p:cNvSpPr>
            <a:spLocks noGrp="1"/>
          </p:cNvSpPr>
          <p:nvPr>
            <p:ph sz="quarter" idx="1"/>
          </p:nvPr>
        </p:nvSpPr>
        <p:spPr>
          <a:xfrm>
            <a:off x="457200" y="1500174"/>
            <a:ext cx="8229600" cy="5072098"/>
          </a:xfrm>
        </p:spPr>
        <p:txBody>
          <a:bodyPr anchor="ctr">
            <a:noAutofit/>
          </a:bodyPr>
          <a:lstStyle/>
          <a:p>
            <a:pPr algn="just">
              <a:buFont typeface="Wingdings" pitchFamily="2" charset="2"/>
              <a:buChar char="Ø"/>
            </a:pPr>
            <a:r>
              <a:rPr lang="en-US" sz="1800" dirty="0" smtClean="0">
                <a:latin typeface="Times New Roman" pitchFamily="18" charset="0"/>
                <a:cs typeface="Times New Roman" pitchFamily="18" charset="0"/>
              </a:rPr>
              <a:t>A life cycle model prescribes the different activities that need to be carried out to develop a software product and the sequencing of these activities .</a:t>
            </a:r>
          </a:p>
          <a:p>
            <a:pPr>
              <a:buFont typeface="Wingdings" pitchFamily="2" charset="2"/>
              <a:buChar char="Ø"/>
            </a:pPr>
            <a:r>
              <a:rPr lang="en-US" sz="1800" dirty="0" smtClean="0">
                <a:latin typeface="Times New Roman" pitchFamily="18" charset="0"/>
                <a:cs typeface="Times New Roman" pitchFamily="18" charset="0"/>
              </a:rPr>
              <a:t>The software  life cycle is also sometimes referred to as the system development life cycle(SDLC)</a:t>
            </a:r>
          </a:p>
          <a:p>
            <a:pPr algn="l">
              <a:buFont typeface="Wingdings" pitchFamily="2" charset="2"/>
              <a:buChar char="Ø"/>
            </a:pPr>
            <a:r>
              <a:rPr lang="en-US" sz="1800" dirty="0" smtClean="0">
                <a:latin typeface="Times New Roman" pitchFamily="18" charset="0"/>
                <a:cs typeface="Times New Roman" pitchFamily="18" charset="0"/>
              </a:rPr>
              <a:t>Every software product starts with a request for the product by the customer. This is called </a:t>
            </a:r>
            <a:r>
              <a:rPr lang="en-US" sz="1800" b="1" dirty="0" smtClean="0">
                <a:latin typeface="Times New Roman" pitchFamily="18" charset="0"/>
                <a:cs typeface="Times New Roman" pitchFamily="18" charset="0"/>
              </a:rPr>
              <a:t>product conception</a:t>
            </a:r>
            <a:r>
              <a:rPr lang="en-US" sz="1800" dirty="0" smtClean="0">
                <a:latin typeface="Times New Roman" pitchFamily="18" charset="0"/>
                <a:cs typeface="Times New Roman" pitchFamily="18" charset="0"/>
              </a:rPr>
              <a:t>.</a:t>
            </a:r>
          </a:p>
          <a:p>
            <a:pPr algn="l">
              <a:buFont typeface="Wingdings" pitchFamily="2" charset="2"/>
              <a:buChar char="Ø"/>
            </a:pPr>
            <a:r>
              <a:rPr lang="en-US" sz="1800" dirty="0" smtClean="0">
                <a:latin typeface="Times New Roman" pitchFamily="18" charset="0"/>
                <a:cs typeface="Times New Roman" pitchFamily="18" charset="0"/>
              </a:rPr>
              <a:t>A software  life cycle is series of identifiable  stages that a software product undergoes  during its life time </a:t>
            </a:r>
          </a:p>
          <a:p>
            <a:pPr algn="l">
              <a:buFont typeface="Wingdings" pitchFamily="2" charset="2"/>
              <a:buChar char="Ø"/>
            </a:pPr>
            <a:r>
              <a:rPr lang="en-US" sz="1800" dirty="0" smtClean="0">
                <a:latin typeface="Times New Roman" pitchFamily="18" charset="0"/>
                <a:cs typeface="Times New Roman" pitchFamily="18" charset="0"/>
              </a:rPr>
              <a:t>The software life cycle can be considered as the business process for software development often referred to as a software process .</a:t>
            </a:r>
          </a:p>
          <a:p>
            <a:pPr algn="l">
              <a:buFont typeface="Wingdings" pitchFamily="2" charset="2"/>
              <a:buChar char="Ø"/>
            </a:pPr>
            <a:r>
              <a:rPr lang="en-US" sz="1800" dirty="0" smtClean="0">
                <a:latin typeface="Times New Roman" pitchFamily="18" charset="0"/>
                <a:cs typeface="Times New Roman" pitchFamily="18" charset="0"/>
              </a:rPr>
              <a:t>After product conception </a:t>
            </a:r>
          </a:p>
          <a:p>
            <a:pPr lvl="2" algn="l">
              <a:buFont typeface="Wingdings" pitchFamily="2" charset="2"/>
              <a:buChar char="Ø"/>
            </a:pPr>
            <a:r>
              <a:rPr lang="en-US" sz="1800" dirty="0" smtClean="0">
                <a:latin typeface="Times New Roman" pitchFamily="18" charset="0"/>
                <a:cs typeface="Times New Roman" pitchFamily="18" charset="0"/>
              </a:rPr>
              <a:t>(i) Feasibility study stage     </a:t>
            </a:r>
          </a:p>
          <a:p>
            <a:pPr lvl="2" algn="l">
              <a:buFont typeface="Wingdings" pitchFamily="2" charset="2"/>
              <a:buChar char="Ø"/>
            </a:pPr>
            <a:r>
              <a:rPr lang="en-US" sz="1800" dirty="0" smtClean="0">
                <a:latin typeface="Times New Roman" pitchFamily="18" charset="0"/>
                <a:cs typeface="Times New Roman" pitchFamily="18" charset="0"/>
              </a:rPr>
              <a:t>(ii) Requirement analysis and specification  </a:t>
            </a:r>
          </a:p>
          <a:p>
            <a:pPr lvl="2" algn="l">
              <a:buFont typeface="Wingdings" pitchFamily="2" charset="2"/>
              <a:buChar char="Ø"/>
            </a:pPr>
            <a:r>
              <a:rPr lang="en-US" sz="1800" dirty="0" smtClean="0">
                <a:latin typeface="Times New Roman" pitchFamily="18" charset="0"/>
                <a:cs typeface="Times New Roman" pitchFamily="18" charset="0"/>
              </a:rPr>
              <a:t>(iii) Design </a:t>
            </a:r>
          </a:p>
          <a:p>
            <a:pPr lvl="2" algn="l">
              <a:buFont typeface="Wingdings" pitchFamily="2" charset="2"/>
              <a:buChar char="Ø"/>
            </a:pPr>
            <a:r>
              <a:rPr lang="en-US" sz="1800" dirty="0" smtClean="0">
                <a:latin typeface="Times New Roman" pitchFamily="18" charset="0"/>
                <a:cs typeface="Times New Roman" pitchFamily="18" charset="0"/>
              </a:rPr>
              <a:t>(iv) Coding</a:t>
            </a:r>
          </a:p>
          <a:p>
            <a:pPr lvl="2" algn="l">
              <a:buFont typeface="Wingdings" pitchFamily="2" charset="2"/>
              <a:buChar char="Ø"/>
            </a:pPr>
            <a:r>
              <a:rPr lang="en-US" sz="1800" dirty="0" smtClean="0">
                <a:latin typeface="Times New Roman" pitchFamily="18" charset="0"/>
                <a:cs typeface="Times New Roman" pitchFamily="18" charset="0"/>
              </a:rPr>
              <a:t>(v) Testing</a:t>
            </a:r>
          </a:p>
          <a:p>
            <a:pPr lvl="2" algn="l">
              <a:buFont typeface="Wingdings" pitchFamily="2" charset="2"/>
              <a:buChar char="Ø"/>
            </a:pPr>
            <a:r>
              <a:rPr lang="en-US" sz="1800" dirty="0" smtClean="0">
                <a:latin typeface="Times New Roman" pitchFamily="18" charset="0"/>
                <a:cs typeface="Times New Roman" pitchFamily="18" charset="0"/>
              </a:rPr>
              <a:t>(vi) Maintenance </a:t>
            </a:r>
          </a:p>
          <a:p>
            <a:pPr algn="l">
              <a:buFont typeface="Wingdings" pitchFamily="2" charset="2"/>
              <a:buChar char="Ø"/>
            </a:pPr>
            <a:r>
              <a:rPr lang="en-US" sz="1800" dirty="0" smtClean="0">
                <a:latin typeface="Times New Roman" pitchFamily="18" charset="0"/>
                <a:cs typeface="Times New Roman" pitchFamily="18" charset="0"/>
              </a:rPr>
              <a:t>Each of these stages is called as a life cycle phases.</a:t>
            </a:r>
          </a:p>
          <a:p>
            <a:pPr algn="l">
              <a:buNone/>
            </a:pPr>
            <a:endParaRPr lang="en-US" sz="1800" dirty="0" smtClean="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4"/>
          <p:cNvSpPr>
            <a:spLocks noGrp="1" noChangeArrowheads="1"/>
          </p:cNvSpPr>
          <p:nvPr>
            <p:ph type="title"/>
          </p:nvPr>
        </p:nvSpPr>
        <p:spPr/>
        <p:txBody>
          <a:bodyPr/>
          <a:lstStyle/>
          <a:p>
            <a:r>
              <a:rPr lang="en-GB"/>
              <a:t>Objectives</a:t>
            </a:r>
          </a:p>
        </p:txBody>
      </p:sp>
      <p:sp>
        <p:nvSpPr>
          <p:cNvPr id="6149" name="Rectangle 5"/>
          <p:cNvSpPr>
            <a:spLocks noGrp="1" noChangeArrowheads="1"/>
          </p:cNvSpPr>
          <p:nvPr>
            <p:ph type="body" idx="1"/>
          </p:nvPr>
        </p:nvSpPr>
        <p:spPr/>
        <p:txBody>
          <a:bodyPr>
            <a:normAutofit/>
          </a:bodyPr>
          <a:lstStyle/>
          <a:p>
            <a:pPr algn="just"/>
            <a:r>
              <a:rPr lang="en-GB" sz="2400" dirty="0">
                <a:latin typeface="Times New Roman" pitchFamily="18" charset="0"/>
                <a:cs typeface="Times New Roman" pitchFamily="18" charset="0"/>
              </a:rPr>
              <a:t>To introduce software engineering and to explain </a:t>
            </a:r>
            <a:r>
              <a:rPr lang="en-GB" sz="2400" dirty="0" smtClean="0">
                <a:latin typeface="Times New Roman" pitchFamily="18" charset="0"/>
                <a:cs typeface="Times New Roman" pitchFamily="18" charset="0"/>
              </a:rPr>
              <a:t>its importance</a:t>
            </a:r>
            <a:endParaRPr lang="en-GB" sz="2400" dirty="0">
              <a:latin typeface="Times New Roman" pitchFamily="18" charset="0"/>
              <a:cs typeface="Times New Roman" pitchFamily="18" charset="0"/>
            </a:endParaRPr>
          </a:p>
          <a:p>
            <a:pPr algn="just"/>
            <a:r>
              <a:rPr lang="en-GB" sz="2400" dirty="0">
                <a:latin typeface="Times New Roman" pitchFamily="18" charset="0"/>
                <a:cs typeface="Times New Roman" pitchFamily="18" charset="0"/>
              </a:rPr>
              <a:t>To set out the answers to key questions about software engineering</a:t>
            </a:r>
          </a:p>
          <a:p>
            <a:pPr algn="just"/>
            <a:r>
              <a:rPr lang="en-GB" sz="2400" dirty="0">
                <a:latin typeface="Times New Roman" pitchFamily="18" charset="0"/>
                <a:cs typeface="Times New Roman" pitchFamily="18" charset="0"/>
              </a:rPr>
              <a:t>To introduce ethical and professional issues and to explain why they are of concern to software </a:t>
            </a:r>
            <a:r>
              <a:rPr lang="en-GB" sz="2400" dirty="0" smtClean="0">
                <a:latin typeface="Times New Roman" pitchFamily="18" charset="0"/>
                <a:cs typeface="Times New Roman" pitchFamily="18" charset="0"/>
              </a:rPr>
              <a:t>engineers.</a:t>
            </a:r>
            <a:endParaRPr lang="en-GB" sz="2400"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28596" y="428604"/>
            <a:ext cx="8501122" cy="6072230"/>
          </a:xfrm>
        </p:spPr>
        <p:txBody>
          <a:bodyPr>
            <a:normAutofit/>
          </a:bodyPr>
          <a:lstStyle/>
          <a:p>
            <a:pPr algn="just"/>
            <a:r>
              <a:rPr lang="en-US" sz="1800" dirty="0" smtClean="0">
                <a:latin typeface="Times New Roman" pitchFamily="18" charset="0"/>
                <a:cs typeface="Times New Roman" pitchFamily="18" charset="0"/>
              </a:rPr>
              <a:t>During each life cycle phase usually several types of activities meet to be carried out and several documents produce before the end of the phase .</a:t>
            </a:r>
          </a:p>
          <a:p>
            <a:pPr algn="just"/>
            <a:r>
              <a:rPr lang="en-US" sz="1800" dirty="0" smtClean="0">
                <a:latin typeface="Times New Roman" pitchFamily="18" charset="0"/>
                <a:cs typeface="Times New Roman" pitchFamily="18" charset="0"/>
              </a:rPr>
              <a:t>For example the design phase might consist of the structure analysis activity followed by the structured design activity .</a:t>
            </a:r>
          </a:p>
          <a:p>
            <a:pPr algn="just"/>
            <a:r>
              <a:rPr lang="en-US" sz="1800" dirty="0" smtClean="0">
                <a:latin typeface="Times New Roman" pitchFamily="18" charset="0"/>
                <a:cs typeface="Times New Roman" pitchFamily="18" charset="0"/>
              </a:rPr>
              <a:t>A life cycle model graphically represent the different phases of a life cycle and there ordering accompanied by with textual description .Additionally ,it may represent the various types of the activities carried out during phase and the documents produced.</a:t>
            </a:r>
          </a:p>
          <a:p>
            <a:pPr algn="just">
              <a:buNone/>
            </a:pPr>
            <a:r>
              <a:rPr lang="en-US" sz="1800" b="1" dirty="0" smtClean="0">
                <a:latin typeface="Times New Roman" pitchFamily="18" charset="0"/>
                <a:cs typeface="Times New Roman" pitchFamily="18" charset="0"/>
              </a:rPr>
              <a:t> Definition : A Software life cycle model is a descriptive and diagrammatic representation of the software life cycle.</a:t>
            </a:r>
          </a:p>
          <a:p>
            <a:pPr algn="just">
              <a:buNone/>
            </a:pPr>
            <a:endParaRPr lang="en-US" sz="1800" b="1" dirty="0" smtClean="0">
              <a:latin typeface="Times New Roman" pitchFamily="18" charset="0"/>
              <a:cs typeface="Times New Roman" pitchFamily="18" charset="0"/>
            </a:endParaRPr>
          </a:p>
          <a:p>
            <a:pPr algn="just">
              <a:buNone/>
            </a:pPr>
            <a:r>
              <a:rPr lang="en-US" sz="1800" b="1" u="sng" dirty="0" smtClean="0">
                <a:latin typeface="Times New Roman" pitchFamily="18" charset="0"/>
                <a:cs typeface="Times New Roman" pitchFamily="18" charset="0"/>
              </a:rPr>
              <a:t>Why use a Life Cycle Model?</a:t>
            </a:r>
          </a:p>
          <a:p>
            <a:pPr algn="just">
              <a:buNone/>
            </a:pPr>
            <a:endParaRPr lang="en-US" sz="1800" b="1" u="sng" dirty="0" smtClean="0">
              <a:latin typeface="Times New Roman" pitchFamily="18" charset="0"/>
              <a:cs typeface="Times New Roman" pitchFamily="18" charset="0"/>
            </a:endParaRPr>
          </a:p>
          <a:p>
            <a:pPr algn="just">
              <a:buNone/>
            </a:pPr>
            <a:endParaRPr lang="en-US" sz="1800" b="1" u="sng" dirty="0" smtClean="0">
              <a:latin typeface="Times New Roman" pitchFamily="18" charset="0"/>
              <a:cs typeface="Times New Roman" pitchFamily="18" charset="0"/>
            </a:endParaRPr>
          </a:p>
          <a:p>
            <a:pPr algn="just">
              <a:buNone/>
            </a:pPr>
            <a:endParaRPr lang="en-US" sz="1800" b="1" u="sng" dirty="0" smtClean="0">
              <a:latin typeface="Times New Roman" pitchFamily="18" charset="0"/>
              <a:cs typeface="Times New Roman" pitchFamily="18" charset="0"/>
            </a:endParaRPr>
          </a:p>
          <a:p>
            <a:pPr algn="just">
              <a:buNone/>
            </a:pPr>
            <a:r>
              <a:rPr lang="en-US" sz="1800" b="1" u="sng" dirty="0" smtClean="0">
                <a:latin typeface="Times New Roman" pitchFamily="18" charset="0"/>
                <a:cs typeface="Times New Roman" pitchFamily="18" charset="0"/>
              </a:rPr>
              <a:t>Why is it necessary for a development team to adhere to a suitable life cycle model?</a:t>
            </a:r>
          </a:p>
          <a:p>
            <a:pPr algn="just">
              <a:buNone/>
            </a:pPr>
            <a:endParaRPr lang="en-IN" sz="1800" b="1"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2910" y="428604"/>
            <a:ext cx="8229600" cy="5929354"/>
          </a:xfrm>
        </p:spPr>
        <p:txBody>
          <a:bodyPr>
            <a:normAutofit/>
          </a:bodyPr>
          <a:lstStyle/>
          <a:p>
            <a:r>
              <a:rPr lang="en-US" sz="1800" b="1" dirty="0" smtClean="0">
                <a:latin typeface="Times New Roman" pitchFamily="18" charset="0"/>
                <a:cs typeface="Times New Roman" pitchFamily="18" charset="0"/>
              </a:rPr>
              <a:t>Software development organizations have realized that adherence to a suitable well defined life cycle model helps to produce good quality products and that too without time and cost overruns.</a:t>
            </a:r>
          </a:p>
          <a:p>
            <a:endParaRPr lang="en-US" sz="1800" b="1" dirty="0" smtClean="0">
              <a:latin typeface="Times New Roman" pitchFamily="18" charset="0"/>
              <a:cs typeface="Times New Roman" pitchFamily="18" charset="0"/>
            </a:endParaRPr>
          </a:p>
          <a:p>
            <a:endParaRPr lang="en-US" sz="1800" b="1" dirty="0" smtClean="0">
              <a:latin typeface="Times New Roman" pitchFamily="18" charset="0"/>
              <a:cs typeface="Times New Roman" pitchFamily="18" charset="0"/>
            </a:endParaRPr>
          </a:p>
          <a:p>
            <a:r>
              <a:rPr lang="en-US" sz="1800" b="1" dirty="0" smtClean="0">
                <a:latin typeface="Times New Roman" pitchFamily="18" charset="0"/>
                <a:cs typeface="Times New Roman" pitchFamily="18" charset="0"/>
              </a:rPr>
              <a:t>Question: -Why document a life cycle model?</a:t>
            </a:r>
          </a:p>
          <a:p>
            <a:r>
              <a:rPr lang="en-US" sz="1800" b="1" dirty="0" smtClean="0">
                <a:latin typeface="Times New Roman" pitchFamily="18" charset="0"/>
                <a:cs typeface="Times New Roman" pitchFamily="18" charset="0"/>
              </a:rPr>
              <a:t>Ans: A documented life cycle model besides preventing the misinterpretations that occur when the life cycle model is not adequately documented, also helps to identifying inconsistencies , redundancies, and omissions in the development process.</a:t>
            </a:r>
          </a:p>
          <a:p>
            <a:endParaRPr lang="en-US" sz="1800" b="1" dirty="0" smtClean="0">
              <a:latin typeface="Times New Roman" pitchFamily="18" charset="0"/>
              <a:cs typeface="Times New Roman" pitchFamily="18" charset="0"/>
            </a:endParaRPr>
          </a:p>
          <a:p>
            <a:r>
              <a:rPr lang="en-US" sz="1800" b="1" dirty="0" smtClean="0">
                <a:latin typeface="Times New Roman" pitchFamily="18" charset="0"/>
                <a:cs typeface="Times New Roman" pitchFamily="18" charset="0"/>
              </a:rPr>
              <a:t>A documented life cycle model, is also a mandatory requirement of the modern quality assurance techniques.</a:t>
            </a:r>
          </a:p>
          <a:p>
            <a:r>
              <a:rPr lang="en-US" sz="1800" b="1" dirty="0" smtClean="0">
                <a:latin typeface="Times New Roman" pitchFamily="18" charset="0"/>
                <a:cs typeface="Times New Roman" pitchFamily="18" charset="0"/>
              </a:rPr>
              <a:t>A efficient life cycle model not only clearly identifying the life cycle of a software product it also define in unambiguously the entry and exit criteria for each phase of life cycle model.</a:t>
            </a:r>
          </a:p>
          <a:p>
            <a:pPr>
              <a:buNone/>
            </a:pPr>
            <a:endParaRPr lang="en-US" sz="1800" b="1" dirty="0" smtClean="0">
              <a:latin typeface="Times New Roman" pitchFamily="18" charset="0"/>
              <a:cs typeface="Times New Roman" pitchFamily="18" charset="0"/>
            </a:endParaRPr>
          </a:p>
          <a:p>
            <a:pPr>
              <a:buNone/>
            </a:pPr>
            <a:endParaRPr lang="en-US" sz="1800" b="1" dirty="0" smtClean="0">
              <a:latin typeface="Times New Roman" pitchFamily="18" charset="0"/>
              <a:cs typeface="Times New Roman" pitchFamily="18" charset="0"/>
            </a:endParaRPr>
          </a:p>
          <a:p>
            <a:pPr>
              <a:buNone/>
            </a:pPr>
            <a:endParaRPr lang="en-US" sz="1800" b="1" dirty="0" smtClean="0">
              <a:latin typeface="Times New Roman" pitchFamily="18" charset="0"/>
              <a:cs typeface="Times New Roman" pitchFamily="18" charset="0"/>
            </a:endParaRPr>
          </a:p>
          <a:p>
            <a:endParaRPr lang="en-IN" sz="1800" b="1"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Waterfall Model</a:t>
            </a:r>
            <a:endParaRPr lang="en-IN" dirty="0"/>
          </a:p>
        </p:txBody>
      </p:sp>
      <p:sp>
        <p:nvSpPr>
          <p:cNvPr id="3" name="Content Placeholder 2"/>
          <p:cNvSpPr>
            <a:spLocks noGrp="1"/>
          </p:cNvSpPr>
          <p:nvPr>
            <p:ph idx="1"/>
          </p:nvPr>
        </p:nvSpPr>
        <p:spPr/>
        <p:txBody>
          <a:bodyPr>
            <a:normAutofit/>
          </a:bodyPr>
          <a:lstStyle/>
          <a:p>
            <a:pPr algn="just"/>
            <a:r>
              <a:rPr lang="en-US" sz="1800" dirty="0" smtClean="0">
                <a:latin typeface="Times New Roman" pitchFamily="18" charset="0"/>
                <a:cs typeface="Times New Roman" pitchFamily="18" charset="0"/>
              </a:rPr>
              <a:t>The waterfall model was first process model to be introduced .</a:t>
            </a:r>
          </a:p>
          <a:p>
            <a:pPr algn="just">
              <a:buNone/>
            </a:pPr>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It also knows as a linear-sequential life cycle model.</a:t>
            </a:r>
          </a:p>
          <a:p>
            <a:pPr algn="just">
              <a:buNone/>
            </a:pPr>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In a waterfall model, each phase must be completed before the next phase can begin and there is no overlapping in the phases.</a:t>
            </a:r>
          </a:p>
          <a:p>
            <a:pPr algn="just">
              <a:buNone/>
            </a:pPr>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The waterfall model , sometimes called the classic life cycle ,suggest a systematic , sequential approach to software development that begins with customer specification of requirements and progresses through planning , modeling , construction , and deployment , culminating in ongoing support of the completed software.</a:t>
            </a:r>
            <a:endParaRPr lang="en-IN" sz="1800" dirty="0">
              <a:latin typeface="Times New Roman" pitchFamily="18" charset="0"/>
              <a:cs typeface="Times New Roman" pitchFamily="18" charset="0"/>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1800" dirty="0" smtClean="0">
                <a:latin typeface="Times New Roman" pitchFamily="18" charset="0"/>
                <a:cs typeface="Times New Roman" pitchFamily="18" charset="0"/>
              </a:rPr>
              <a:t>Requirement Analysis</a:t>
            </a:r>
          </a:p>
          <a:p>
            <a:pPr>
              <a:buNone/>
            </a:pPr>
            <a:endParaRPr lang="en-US" sz="1800" dirty="0" smtClean="0">
              <a:latin typeface="Times New Roman" pitchFamily="18" charset="0"/>
              <a:cs typeface="Times New Roman" pitchFamily="18" charset="0"/>
            </a:endParaRPr>
          </a:p>
          <a:p>
            <a:pPr lvl="2"/>
            <a:r>
              <a:rPr lang="en-US" sz="1800" dirty="0" smtClean="0">
                <a:latin typeface="Times New Roman" pitchFamily="18" charset="0"/>
                <a:cs typeface="Times New Roman" pitchFamily="18" charset="0"/>
              </a:rPr>
              <a:t>System Design</a:t>
            </a:r>
          </a:p>
          <a:p>
            <a:pPr lvl="3"/>
            <a:endParaRPr lang="en-US" sz="1800" dirty="0" smtClean="0">
              <a:latin typeface="Times New Roman" pitchFamily="18" charset="0"/>
              <a:cs typeface="Times New Roman" pitchFamily="18" charset="0"/>
            </a:endParaRPr>
          </a:p>
          <a:p>
            <a:pPr lvl="3"/>
            <a:r>
              <a:rPr lang="en-US" sz="1800" dirty="0" smtClean="0">
                <a:latin typeface="Times New Roman" pitchFamily="18" charset="0"/>
                <a:cs typeface="Times New Roman" pitchFamily="18" charset="0"/>
              </a:rPr>
              <a:t>Implementation</a:t>
            </a:r>
          </a:p>
          <a:p>
            <a:pPr lvl="4">
              <a:buNone/>
            </a:pPr>
            <a:endParaRPr lang="en-US" sz="1800" dirty="0" smtClean="0">
              <a:latin typeface="Times New Roman" pitchFamily="18" charset="0"/>
              <a:cs typeface="Times New Roman" pitchFamily="18" charset="0"/>
            </a:endParaRPr>
          </a:p>
          <a:p>
            <a:pPr lvl="5"/>
            <a:r>
              <a:rPr lang="en-US" sz="1800" dirty="0" smtClean="0">
                <a:latin typeface="Times New Roman" pitchFamily="18" charset="0"/>
                <a:cs typeface="Times New Roman" pitchFamily="18" charset="0"/>
              </a:rPr>
              <a:t>Testing</a:t>
            </a:r>
          </a:p>
          <a:p>
            <a:pPr lvl="5">
              <a:buNone/>
            </a:pPr>
            <a:endParaRPr lang="en-US" sz="1800" dirty="0" smtClean="0">
              <a:latin typeface="Times New Roman" pitchFamily="18" charset="0"/>
              <a:cs typeface="Times New Roman" pitchFamily="18" charset="0"/>
            </a:endParaRPr>
          </a:p>
          <a:p>
            <a:pPr lvl="6"/>
            <a:r>
              <a:rPr lang="en-US" sz="1800" dirty="0" smtClean="0">
                <a:latin typeface="Times New Roman" pitchFamily="18" charset="0"/>
                <a:cs typeface="Times New Roman" pitchFamily="18" charset="0"/>
              </a:rPr>
              <a:t>Deployment</a:t>
            </a:r>
          </a:p>
          <a:p>
            <a:pPr lvl="6">
              <a:buNone/>
            </a:pPr>
            <a:endParaRPr lang="en-US" sz="1800" dirty="0" smtClean="0">
              <a:latin typeface="Times New Roman" pitchFamily="18" charset="0"/>
              <a:cs typeface="Times New Roman" pitchFamily="18" charset="0"/>
            </a:endParaRPr>
          </a:p>
          <a:p>
            <a:pPr lvl="7"/>
            <a:r>
              <a:rPr lang="en-US" sz="1800" dirty="0" smtClean="0">
                <a:latin typeface="Times New Roman" pitchFamily="18" charset="0"/>
                <a:cs typeface="Times New Roman" pitchFamily="18" charset="0"/>
              </a:rPr>
              <a:t>   Maintenance</a:t>
            </a:r>
            <a:endParaRPr lang="en-IN" sz="1800" dirty="0">
              <a:latin typeface="Times New Roman" pitchFamily="18" charset="0"/>
              <a:cs typeface="Times New Roman" pitchFamily="18" charset="0"/>
            </a:endParaRPr>
          </a:p>
        </p:txBody>
      </p:sp>
      <p:sp>
        <p:nvSpPr>
          <p:cNvPr id="6" name="Curved Left Arrow 5"/>
          <p:cNvSpPr/>
          <p:nvPr/>
        </p:nvSpPr>
        <p:spPr>
          <a:xfrm>
            <a:off x="3000364" y="1785928"/>
            <a:ext cx="214314" cy="642940"/>
          </a:xfrm>
          <a:prstGeom prst="curvedLeftArrow">
            <a:avLst>
              <a:gd name="adj1" fmla="val 25000"/>
              <a:gd name="adj2" fmla="val 50000"/>
              <a:gd name="adj3" fmla="val 427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7" name="Curved Left Arrow 6"/>
          <p:cNvSpPr/>
          <p:nvPr/>
        </p:nvSpPr>
        <p:spPr>
          <a:xfrm>
            <a:off x="4143372" y="3071810"/>
            <a:ext cx="928694" cy="714380"/>
          </a:xfrm>
          <a:prstGeom prst="curvedLeftArrow">
            <a:avLst>
              <a:gd name="adj1" fmla="val 25000"/>
              <a:gd name="adj2" fmla="val 50000"/>
              <a:gd name="adj3" fmla="val 427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8" name="Curved Left Arrow 7"/>
          <p:cNvSpPr/>
          <p:nvPr/>
        </p:nvSpPr>
        <p:spPr>
          <a:xfrm>
            <a:off x="4786314" y="3643314"/>
            <a:ext cx="1214446" cy="1000132"/>
          </a:xfrm>
          <a:prstGeom prst="curvedLeftArrow">
            <a:avLst>
              <a:gd name="adj1" fmla="val 25000"/>
              <a:gd name="adj2" fmla="val 46006"/>
              <a:gd name="adj3" fmla="val 427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9" name="Curved Left Arrow 8"/>
          <p:cNvSpPr/>
          <p:nvPr/>
        </p:nvSpPr>
        <p:spPr>
          <a:xfrm>
            <a:off x="5429256" y="4500570"/>
            <a:ext cx="928694" cy="857256"/>
          </a:xfrm>
          <a:prstGeom prst="curvedLeftArrow">
            <a:avLst>
              <a:gd name="adj1" fmla="val 25000"/>
              <a:gd name="adj2" fmla="val 50000"/>
              <a:gd name="adj3" fmla="val 427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9" name="Curved Left Arrow 18"/>
          <p:cNvSpPr/>
          <p:nvPr/>
        </p:nvSpPr>
        <p:spPr>
          <a:xfrm>
            <a:off x="3500430" y="2428868"/>
            <a:ext cx="323438" cy="714380"/>
          </a:xfrm>
          <a:prstGeom prst="curvedLeftArrow">
            <a:avLst>
              <a:gd name="adj1" fmla="val 25000"/>
              <a:gd name="adj2" fmla="val 50000"/>
              <a:gd name="adj3" fmla="val 427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a:bodyPr>
          <a:lstStyle/>
          <a:p>
            <a:pPr algn="l">
              <a:buFont typeface="Arial" pitchFamily="34" charset="0"/>
              <a:buChar char="•"/>
            </a:pPr>
            <a:r>
              <a:rPr lang="en-US" sz="2000" b="1" dirty="0" smtClean="0">
                <a:latin typeface="Times New Roman" pitchFamily="18" charset="0"/>
                <a:cs typeface="Times New Roman" pitchFamily="18" charset="0"/>
              </a:rPr>
              <a:t>Some situations where the use of Waterfall model is most appropriate</a:t>
            </a:r>
            <a:r>
              <a:rPr lang="en-US"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928670"/>
            <a:ext cx="8229600" cy="5197493"/>
          </a:xfrm>
        </p:spPr>
        <p:txBody>
          <a:bodyPr>
            <a:normAutofit/>
          </a:bodyPr>
          <a:lstStyle/>
          <a:p>
            <a:pPr marL="857250" lvl="1" indent="-457200">
              <a:buFont typeface="+mj-lt"/>
              <a:buAutoNum type="arabicPeriod"/>
            </a:pPr>
            <a:r>
              <a:rPr lang="en-US" sz="2000" dirty="0" smtClean="0">
                <a:latin typeface="Times New Roman" pitchFamily="18" charset="0"/>
                <a:cs typeface="Times New Roman" pitchFamily="18" charset="0"/>
              </a:rPr>
              <a:t>Requirements are very well documented , clear and fixed.</a:t>
            </a:r>
          </a:p>
          <a:p>
            <a:pPr marL="857250" lvl="1" indent="-457200">
              <a:buFont typeface="+mj-lt"/>
              <a:buAutoNum type="arabicPeriod"/>
            </a:pPr>
            <a:r>
              <a:rPr lang="en-US" sz="2000" dirty="0" smtClean="0">
                <a:latin typeface="Times New Roman" pitchFamily="18" charset="0"/>
                <a:cs typeface="Times New Roman" pitchFamily="18" charset="0"/>
              </a:rPr>
              <a:t>Product definition is stable </a:t>
            </a:r>
          </a:p>
          <a:p>
            <a:pPr marL="857250" lvl="1" indent="-457200">
              <a:buFont typeface="+mj-lt"/>
              <a:buAutoNum type="arabicPeriod"/>
            </a:pPr>
            <a:r>
              <a:rPr lang="en-US" sz="2000" dirty="0" smtClean="0">
                <a:latin typeface="Times New Roman" pitchFamily="18" charset="0"/>
                <a:cs typeface="Times New Roman" pitchFamily="18" charset="0"/>
              </a:rPr>
              <a:t>Technology is understood and is not dynamic.</a:t>
            </a:r>
          </a:p>
          <a:p>
            <a:pPr marL="857250" lvl="1" indent="-457200">
              <a:buFont typeface="+mj-lt"/>
              <a:buAutoNum type="arabicPeriod"/>
            </a:pPr>
            <a:r>
              <a:rPr lang="en-US" sz="2000" dirty="0" smtClean="0">
                <a:latin typeface="Times New Roman" pitchFamily="18" charset="0"/>
                <a:cs typeface="Times New Roman" pitchFamily="18" charset="0"/>
              </a:rPr>
              <a:t>There are no ambiguous requirements.</a:t>
            </a:r>
          </a:p>
          <a:p>
            <a:pPr marL="857250" lvl="1" indent="-457200">
              <a:buFont typeface="+mj-lt"/>
              <a:buAutoNum type="arabicPeriod"/>
            </a:pPr>
            <a:r>
              <a:rPr lang="en-US" sz="2000" dirty="0" smtClean="0">
                <a:latin typeface="Times New Roman" pitchFamily="18" charset="0"/>
                <a:cs typeface="Times New Roman" pitchFamily="18" charset="0"/>
              </a:rPr>
              <a:t>Ample resources with required expertise are available to support the product.</a:t>
            </a:r>
          </a:p>
          <a:p>
            <a:pPr marL="857250" lvl="1" indent="-457200">
              <a:buFont typeface="+mj-lt"/>
              <a:buAutoNum type="arabicPeriod"/>
            </a:pPr>
            <a:r>
              <a:rPr lang="en-US" sz="2000" dirty="0" smtClean="0">
                <a:latin typeface="Times New Roman" pitchFamily="18" charset="0"/>
                <a:cs typeface="Times New Roman" pitchFamily="18" charset="0"/>
              </a:rPr>
              <a:t>The project is short.</a:t>
            </a:r>
          </a:p>
          <a:p>
            <a:pPr marL="457200" indent="-457200">
              <a:buNone/>
            </a:pPr>
            <a:endParaRPr lang="en-US" sz="2000" dirty="0" smtClean="0">
              <a:latin typeface="Times New Roman" pitchFamily="18" charset="0"/>
              <a:cs typeface="Times New Roman" pitchFamily="18" charset="0"/>
            </a:endParaRPr>
          </a:p>
          <a:p>
            <a:pPr marL="457200" indent="-457200">
              <a:buNone/>
            </a:pPr>
            <a:r>
              <a:rPr lang="en-US" sz="2000" dirty="0" smtClean="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
        <p:nvSpPr>
          <p:cNvPr id="4" name="Content Placeholder 2"/>
          <p:cNvSpPr txBox="1">
            <a:spLocks/>
          </p:cNvSpPr>
          <p:nvPr/>
        </p:nvSpPr>
        <p:spPr>
          <a:xfrm>
            <a:off x="457200" y="3643314"/>
            <a:ext cx="8229600" cy="248284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A variation in the representation of the waterfall model is called the V-model.</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The v-model depicts the relationship of quality assurance actions to the actions associated with communication , modeling , and early construction activities.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The v-model provides a way of visualizing how verification and validation actions are applied to earlier engineering work.</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142852"/>
            <a:ext cx="8229600" cy="428628"/>
          </a:xfrm>
        </p:spPr>
        <p:txBody>
          <a:bodyPr>
            <a:normAutofit fontScale="90000"/>
          </a:bodyPr>
          <a:lstStyle/>
          <a:p>
            <a:pPr algn="l"/>
            <a:r>
              <a:rPr lang="en-US" sz="2400" b="1" u="sng" dirty="0" smtClean="0">
                <a:latin typeface="Times New Roman" pitchFamily="18" charset="0"/>
                <a:cs typeface="Times New Roman" pitchFamily="18" charset="0"/>
              </a:rPr>
              <a:t>Feasibility Study</a:t>
            </a:r>
            <a:endParaRPr lang="en-IN" sz="24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642918"/>
            <a:ext cx="8229600" cy="6215082"/>
          </a:xfrm>
        </p:spPr>
        <p:txBody>
          <a:bodyPr>
            <a:normAutofit fontScale="62500" lnSpcReduction="20000"/>
          </a:bodyPr>
          <a:lstStyle/>
          <a:p>
            <a:r>
              <a:rPr lang="en-US" sz="2600" dirty="0" smtClean="0">
                <a:latin typeface="Times New Roman" pitchFamily="18" charset="0"/>
                <a:cs typeface="Times New Roman" pitchFamily="18" charset="0"/>
              </a:rPr>
              <a:t>An abstract problem definition</a:t>
            </a:r>
          </a:p>
          <a:p>
            <a:r>
              <a:rPr lang="en-US" sz="2600" dirty="0" smtClean="0">
                <a:latin typeface="Times New Roman" pitchFamily="18" charset="0"/>
                <a:cs typeface="Times New Roman" pitchFamily="18" charset="0"/>
              </a:rPr>
              <a:t>Formulation of the different strategies for solving the problem .</a:t>
            </a:r>
          </a:p>
          <a:p>
            <a:r>
              <a:rPr lang="en-US" sz="2600" dirty="0" smtClean="0">
                <a:latin typeface="Times New Roman" pitchFamily="18" charset="0"/>
                <a:cs typeface="Times New Roman" pitchFamily="18" charset="0"/>
              </a:rPr>
              <a:t>Evolution of the different solution strategies</a:t>
            </a:r>
            <a:r>
              <a:rPr lang="en-US" sz="1800" dirty="0" smtClean="0">
                <a:latin typeface="Times New Roman" pitchFamily="18" charset="0"/>
                <a:cs typeface="Times New Roman" pitchFamily="18" charset="0"/>
              </a:rPr>
              <a:t>.</a:t>
            </a:r>
          </a:p>
          <a:p>
            <a:pPr>
              <a:buNone/>
            </a:pPr>
            <a:endParaRPr lang="en-US" sz="1800" dirty="0" smtClean="0">
              <a:latin typeface="Times New Roman" pitchFamily="18" charset="0"/>
              <a:cs typeface="Times New Roman" pitchFamily="18" charset="0"/>
            </a:endParaRPr>
          </a:p>
          <a:p>
            <a:pPr>
              <a:buNone/>
            </a:pPr>
            <a:r>
              <a:rPr lang="en-US" sz="2400" b="1" u="sng" dirty="0" smtClean="0">
                <a:latin typeface="Times New Roman" pitchFamily="18" charset="0"/>
                <a:cs typeface="Times New Roman" pitchFamily="18" charset="0"/>
              </a:rPr>
              <a:t>Requirements Analysis and Specification</a:t>
            </a:r>
          </a:p>
          <a:p>
            <a:r>
              <a:rPr lang="en-US" sz="2900" dirty="0" smtClean="0">
                <a:latin typeface="Times New Roman" pitchFamily="18" charset="0"/>
                <a:cs typeface="Times New Roman" pitchFamily="18" charset="0"/>
              </a:rPr>
              <a:t>The need of the customers are identified and documented on a high abstraction level.</a:t>
            </a:r>
          </a:p>
          <a:p>
            <a:r>
              <a:rPr lang="en-US" sz="2900" dirty="0" smtClean="0">
                <a:latin typeface="Times New Roman" pitchFamily="18" charset="0"/>
                <a:cs typeface="Times New Roman" pitchFamily="18" charset="0"/>
              </a:rPr>
              <a:t>Thereafter , the requirements are refined so that they can be used as input to the design and implementation phase.</a:t>
            </a:r>
          </a:p>
          <a:p>
            <a:r>
              <a:rPr lang="en-US" sz="2900" dirty="0" smtClean="0">
                <a:latin typeface="Times New Roman" pitchFamily="18" charset="0"/>
                <a:cs typeface="Times New Roman" pitchFamily="18" charset="0"/>
              </a:rPr>
              <a:t>The requirements are stored in a requirement repository.</a:t>
            </a:r>
          </a:p>
          <a:p>
            <a:endParaRPr lang="en-US" sz="2400" b="1" u="sng" dirty="0" smtClean="0">
              <a:latin typeface="Times New Roman" pitchFamily="18" charset="0"/>
              <a:cs typeface="Times New Roman" pitchFamily="18" charset="0"/>
            </a:endParaRPr>
          </a:p>
          <a:p>
            <a:pPr>
              <a:buFont typeface="+mj-lt"/>
              <a:buAutoNum type="arabicPeriod"/>
            </a:pPr>
            <a:r>
              <a:rPr lang="en-US" sz="2600" b="1" dirty="0" smtClean="0">
                <a:latin typeface="Times New Roman" pitchFamily="18" charset="0"/>
                <a:cs typeface="Times New Roman" pitchFamily="18" charset="0"/>
              </a:rPr>
              <a:t>Requirements gathering and analysis</a:t>
            </a:r>
            <a:r>
              <a:rPr lang="en-US" sz="2600" dirty="0" smtClean="0">
                <a:latin typeface="Times New Roman" pitchFamily="18" charset="0"/>
                <a:cs typeface="Times New Roman" pitchFamily="18" charset="0"/>
              </a:rPr>
              <a:t>.</a:t>
            </a:r>
          </a:p>
          <a:p>
            <a:pPr lvl="1">
              <a:buFont typeface="+mj-lt"/>
              <a:buAutoNum type="arabicPeriod"/>
            </a:pPr>
            <a:r>
              <a:rPr lang="en-US" sz="2600" dirty="0" smtClean="0">
                <a:latin typeface="Times New Roman" pitchFamily="18" charset="0"/>
                <a:cs typeface="Times New Roman" pitchFamily="18" charset="0"/>
              </a:rPr>
              <a:t>Analysis about incompleteness </a:t>
            </a:r>
          </a:p>
          <a:p>
            <a:pPr lvl="1">
              <a:buFont typeface="+mj-lt"/>
              <a:buAutoNum type="arabicPeriod"/>
            </a:pPr>
            <a:r>
              <a:rPr lang="en-US" sz="2600" dirty="0" smtClean="0">
                <a:latin typeface="Times New Roman" pitchFamily="18" charset="0"/>
                <a:cs typeface="Times New Roman" pitchFamily="18" charset="0"/>
              </a:rPr>
              <a:t>Analysis of inconsistencies</a:t>
            </a:r>
          </a:p>
          <a:p>
            <a:pPr lvl="1"/>
            <a:r>
              <a:rPr lang="en-US" sz="2600" dirty="0" smtClean="0">
                <a:latin typeface="Times New Roman" pitchFamily="18" charset="0"/>
                <a:cs typeface="Times New Roman" pitchFamily="18" charset="0"/>
              </a:rPr>
              <a:t>Note: An inconsistencies requirement is one where some part of the requirement contradicts with some other part.</a:t>
            </a:r>
          </a:p>
          <a:p>
            <a:pPr lvl="1"/>
            <a:r>
              <a:rPr lang="en-US" sz="2600" dirty="0" smtClean="0">
                <a:latin typeface="Times New Roman" pitchFamily="18" charset="0"/>
                <a:cs typeface="Times New Roman" pitchFamily="18" charset="0"/>
              </a:rPr>
              <a:t>	On the other hand , an incomplete requirement is one where some parts of the requirement may have been omitted inadvertently.</a:t>
            </a:r>
          </a:p>
          <a:p>
            <a:pPr lvl="1"/>
            <a:endParaRPr lang="en-US" sz="2600" dirty="0" smtClean="0">
              <a:latin typeface="Times New Roman" pitchFamily="18" charset="0"/>
              <a:cs typeface="Times New Roman" pitchFamily="18" charset="0"/>
            </a:endParaRPr>
          </a:p>
          <a:p>
            <a:pPr>
              <a:buFont typeface="+mj-lt"/>
              <a:buAutoNum type="arabicPeriod"/>
            </a:pPr>
            <a:r>
              <a:rPr lang="en-US" sz="2600" b="1" dirty="0" smtClean="0">
                <a:latin typeface="Times New Roman" pitchFamily="18" charset="0"/>
                <a:cs typeface="Times New Roman" pitchFamily="18" charset="0"/>
              </a:rPr>
              <a:t>Requirement Specification</a:t>
            </a:r>
          </a:p>
          <a:p>
            <a:pPr lvl="1">
              <a:buFont typeface="+mj-lt"/>
              <a:buAutoNum type="arabicPeriod"/>
            </a:pPr>
            <a:r>
              <a:rPr lang="en-US" sz="2600" dirty="0" smtClean="0">
                <a:latin typeface="Times New Roman" pitchFamily="18" charset="0"/>
                <a:cs typeface="Times New Roman" pitchFamily="18" charset="0"/>
              </a:rPr>
              <a:t>SRS document</a:t>
            </a:r>
          </a:p>
          <a:p>
            <a:pPr lvl="2">
              <a:buFont typeface="+mj-lt"/>
              <a:buAutoNum type="arabicPeriod"/>
            </a:pPr>
            <a:r>
              <a:rPr lang="en-US" sz="2600" dirty="0" smtClean="0">
                <a:latin typeface="Times New Roman" pitchFamily="18" charset="0"/>
                <a:cs typeface="Times New Roman" pitchFamily="18" charset="0"/>
              </a:rPr>
              <a:t>Functional Requirement</a:t>
            </a:r>
          </a:p>
          <a:p>
            <a:pPr lvl="2">
              <a:buFont typeface="+mj-lt"/>
              <a:buAutoNum type="arabicPeriod"/>
            </a:pPr>
            <a:r>
              <a:rPr lang="en-US" sz="2600" dirty="0" smtClean="0">
                <a:latin typeface="Times New Roman" pitchFamily="18" charset="0"/>
                <a:cs typeface="Times New Roman" pitchFamily="18" charset="0"/>
              </a:rPr>
              <a:t>Non-Functional Requirement</a:t>
            </a:r>
          </a:p>
          <a:p>
            <a:pPr lvl="2">
              <a:buFont typeface="+mj-lt"/>
              <a:buAutoNum type="arabicPeriod"/>
            </a:pPr>
            <a:r>
              <a:rPr lang="en-US" sz="2600" dirty="0" smtClean="0">
                <a:latin typeface="Times New Roman" pitchFamily="18" charset="0"/>
                <a:cs typeface="Times New Roman" pitchFamily="18" charset="0"/>
              </a:rPr>
              <a:t>Goals of implementation</a:t>
            </a:r>
          </a:p>
          <a:p>
            <a:pPr>
              <a:buNone/>
            </a:pPr>
            <a:endParaRPr lang="en-US" sz="1800" dirty="0" smtClean="0">
              <a:latin typeface="Times New Roman" pitchFamily="18" charset="0"/>
              <a:cs typeface="Times New Roman" pitchFamily="18" charset="0"/>
            </a:endParaRPr>
          </a:p>
          <a:p>
            <a:pPr>
              <a:buNone/>
            </a:pPr>
            <a:endParaRPr lang="en-IN" sz="1800"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lstStyle/>
          <a:p>
            <a:pPr algn="l">
              <a:buFont typeface="Arial" pitchFamily="34" charset="0"/>
              <a:buChar char="•"/>
            </a:pPr>
            <a:r>
              <a:rPr lang="en-US" sz="2000" b="1" u="sng" dirty="0" smtClean="0">
                <a:latin typeface="Times New Roman" pitchFamily="18" charset="0"/>
                <a:cs typeface="Times New Roman" pitchFamily="18" charset="0"/>
              </a:rPr>
              <a:t>Design</a:t>
            </a:r>
            <a:endParaRPr lang="en-IN"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57232"/>
            <a:ext cx="8229600" cy="6000768"/>
          </a:xfrm>
        </p:spPr>
        <p:txBody>
          <a:bodyPr>
            <a:normAutofit/>
          </a:bodyPr>
          <a:lstStyle/>
          <a:p>
            <a:pPr lvl="1"/>
            <a:r>
              <a:rPr lang="en-US" sz="1400" dirty="0" smtClean="0">
                <a:latin typeface="Times New Roman" pitchFamily="18" charset="0"/>
                <a:cs typeface="Times New Roman" pitchFamily="18" charset="0"/>
              </a:rPr>
              <a:t>The goal of the design phase is to transform the requirements specified in the SRS document into a structure that is suitable for implementation in some programming language.</a:t>
            </a:r>
          </a:p>
          <a:p>
            <a:pPr>
              <a:buFont typeface="+mj-lt"/>
              <a:buAutoNum type="arabicPeriod"/>
            </a:pPr>
            <a:r>
              <a:rPr lang="en-US" sz="1800" b="1" dirty="0" smtClean="0">
                <a:latin typeface="Times New Roman" pitchFamily="18" charset="0"/>
                <a:cs typeface="Times New Roman" pitchFamily="18" charset="0"/>
              </a:rPr>
              <a:t>Traditional Design approach</a:t>
            </a:r>
          </a:p>
          <a:p>
            <a:pPr lvl="1">
              <a:buFont typeface="+mj-lt"/>
              <a:buAutoNum type="arabicPeriod"/>
            </a:pPr>
            <a:r>
              <a:rPr lang="en-US" sz="1600" dirty="0" smtClean="0">
                <a:latin typeface="Times New Roman" pitchFamily="18" charset="0"/>
                <a:cs typeface="Times New Roman" pitchFamily="18" charset="0"/>
              </a:rPr>
              <a:t>Data flow –oriented design approach</a:t>
            </a:r>
          </a:p>
          <a:p>
            <a:pPr lvl="1">
              <a:buNone/>
            </a:pPr>
            <a:r>
              <a:rPr lang="en-US" sz="1600" dirty="0" smtClean="0">
                <a:latin typeface="Times New Roman" pitchFamily="18" charset="0"/>
                <a:cs typeface="Times New Roman" pitchFamily="18" charset="0"/>
              </a:rPr>
              <a:t>a. Structured Analysis this followed by structured design activity.</a:t>
            </a:r>
          </a:p>
          <a:p>
            <a:pPr>
              <a:buFont typeface="+mj-lt"/>
              <a:buAutoNum type="arabicPeriod"/>
            </a:pPr>
            <a:r>
              <a:rPr lang="en-US" sz="1800" b="1" dirty="0" smtClean="0">
                <a:latin typeface="Times New Roman" pitchFamily="18" charset="0"/>
                <a:cs typeface="Times New Roman" pitchFamily="18" charset="0"/>
              </a:rPr>
              <a:t>Object-Oriented approach.</a:t>
            </a:r>
          </a:p>
          <a:p>
            <a:pPr lvl="1">
              <a:buFont typeface="+mj-lt"/>
              <a:buAutoNum type="arabicPeriod"/>
            </a:pPr>
            <a:r>
              <a:rPr lang="en-US" sz="1800" dirty="0" smtClean="0">
                <a:latin typeface="Times New Roman" pitchFamily="18" charset="0"/>
                <a:cs typeface="Times New Roman" pitchFamily="18" charset="0"/>
              </a:rPr>
              <a:t>In this technique, various objects that occur in the problem domain and the  solution  domain are first identified and the different relationships that exist among these  objects are identified . </a:t>
            </a:r>
          </a:p>
          <a:p>
            <a:pPr lvl="1">
              <a:buFont typeface="+mj-lt"/>
              <a:buAutoNum type="arabicPeriod"/>
            </a:pPr>
            <a:r>
              <a:rPr lang="en-US" sz="1800" dirty="0" smtClean="0">
                <a:latin typeface="Times New Roman" pitchFamily="18" charset="0"/>
                <a:cs typeface="Times New Roman" pitchFamily="18" charset="0"/>
              </a:rPr>
              <a:t>Lower development time and effort </a:t>
            </a:r>
          </a:p>
          <a:p>
            <a:pPr lvl="1">
              <a:buFont typeface="+mj-lt"/>
              <a:buAutoNum type="arabicPeriod"/>
            </a:pPr>
            <a:r>
              <a:rPr lang="en-US" sz="1800" dirty="0" smtClean="0">
                <a:latin typeface="Times New Roman" pitchFamily="18" charset="0"/>
                <a:cs typeface="Times New Roman" pitchFamily="18" charset="0"/>
              </a:rPr>
              <a:t>Better maintainability of the product.</a:t>
            </a:r>
          </a:p>
          <a:p>
            <a:r>
              <a:rPr lang="en-US" sz="2200" b="1" dirty="0" smtClean="0">
                <a:latin typeface="Times New Roman" pitchFamily="18" charset="0"/>
                <a:cs typeface="Times New Roman" pitchFamily="18" charset="0"/>
              </a:rPr>
              <a:t>Coding and Unit Testing:</a:t>
            </a:r>
          </a:p>
          <a:p>
            <a:pPr lvl="1"/>
            <a:r>
              <a:rPr lang="en-US" sz="1800" dirty="0" smtClean="0">
                <a:latin typeface="Times New Roman" pitchFamily="18" charset="0"/>
                <a:cs typeface="Times New Roman" pitchFamily="18" charset="0"/>
              </a:rPr>
              <a:t>Translate the software design into source code.</a:t>
            </a:r>
          </a:p>
          <a:p>
            <a:pPr lvl="1"/>
            <a:r>
              <a:rPr lang="en-US" sz="1800" dirty="0" smtClean="0">
                <a:latin typeface="Times New Roman" pitchFamily="18" charset="0"/>
                <a:cs typeface="Times New Roman" pitchFamily="18" charset="0"/>
              </a:rPr>
              <a:t>Each component of the design is implemented as a program module.</a:t>
            </a:r>
          </a:p>
          <a:p>
            <a:pPr lvl="1"/>
            <a:r>
              <a:rPr lang="en-US" sz="1800" dirty="0" smtClean="0">
                <a:latin typeface="Times New Roman" pitchFamily="18" charset="0"/>
                <a:cs typeface="Times New Roman" pitchFamily="18" charset="0"/>
              </a:rPr>
              <a:t>After coding id complete , each module is unit tested</a:t>
            </a:r>
          </a:p>
          <a:p>
            <a:pPr lvl="1"/>
            <a:r>
              <a:rPr lang="en-US" sz="1800" dirty="0" smtClean="0">
                <a:latin typeface="Times New Roman" pitchFamily="18" charset="0"/>
                <a:cs typeface="Times New Roman" pitchFamily="18" charset="0"/>
              </a:rPr>
              <a:t>The main objective of unit testing is to determine the correct working of the individual modules during unit testing.</a:t>
            </a:r>
          </a:p>
          <a:p>
            <a:pPr lvl="1"/>
            <a:r>
              <a:rPr lang="en-US" sz="1800" dirty="0" smtClean="0">
                <a:latin typeface="Times New Roman" pitchFamily="18" charset="0"/>
                <a:cs typeface="Times New Roman" pitchFamily="18" charset="0"/>
              </a:rPr>
              <a:t>Unit testing involves a precise definition of the test cases, testing criteria, and management of test cases.</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a:bodyPr>
          <a:lstStyle/>
          <a:p>
            <a:pPr algn="l">
              <a:buFont typeface="Arial" pitchFamily="34" charset="0"/>
              <a:buChar char="•"/>
            </a:pPr>
            <a:r>
              <a:rPr lang="en-US" sz="2000" b="1" u="sng" dirty="0" smtClean="0">
                <a:latin typeface="Times New Roman" pitchFamily="18" charset="0"/>
                <a:cs typeface="Times New Roman" pitchFamily="18" charset="0"/>
              </a:rPr>
              <a:t>Integration and System Testing</a:t>
            </a:r>
            <a:endParaRPr lang="en-IN" sz="2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57232"/>
            <a:ext cx="8229600" cy="5268931"/>
          </a:xfrm>
        </p:spPr>
        <p:txBody>
          <a:bodyPr>
            <a:normAutofit lnSpcReduction="10000"/>
          </a:bodyPr>
          <a:lstStyle/>
          <a:p>
            <a:pPr lvl="1"/>
            <a:r>
              <a:rPr lang="en-US" sz="1800" dirty="0" smtClean="0">
                <a:latin typeface="Times New Roman" pitchFamily="18" charset="0"/>
                <a:cs typeface="Times New Roman" pitchFamily="18" charset="0"/>
              </a:rPr>
              <a:t>Integration of different modules is undertaken once they have been coded and unit tested.</a:t>
            </a:r>
          </a:p>
          <a:p>
            <a:pPr lvl="1"/>
            <a:r>
              <a:rPr lang="en-US" sz="1800" dirty="0" smtClean="0">
                <a:latin typeface="Times New Roman" pitchFamily="18" charset="0"/>
                <a:cs typeface="Times New Roman" pitchFamily="18" charset="0"/>
              </a:rPr>
              <a:t>The modules making up a software product are almost never integrated in one shot .</a:t>
            </a:r>
          </a:p>
          <a:p>
            <a:pPr lvl="1"/>
            <a:r>
              <a:rPr lang="en-US" sz="1800" dirty="0" smtClean="0">
                <a:latin typeface="Times New Roman" pitchFamily="18" charset="0"/>
                <a:cs typeface="Times New Roman" pitchFamily="18" charset="0"/>
              </a:rPr>
              <a:t>Integration of various modules are normally carried out incrementally over a number of steps.</a:t>
            </a:r>
          </a:p>
          <a:p>
            <a:pPr lvl="1"/>
            <a:r>
              <a:rPr lang="en-US" sz="1800" dirty="0" smtClean="0">
                <a:latin typeface="Times New Roman" pitchFamily="18" charset="0"/>
                <a:cs typeface="Times New Roman" pitchFamily="18" charset="0"/>
              </a:rPr>
              <a:t>During each integration step, previously planned modules are added to the partially integrated system and the resultant system is tested.</a:t>
            </a:r>
          </a:p>
          <a:p>
            <a:pPr lvl="1"/>
            <a:r>
              <a:rPr lang="en-US" sz="1800" dirty="0" smtClean="0">
                <a:latin typeface="Times New Roman" pitchFamily="18" charset="0"/>
                <a:cs typeface="Times New Roman" pitchFamily="18" charset="0"/>
              </a:rPr>
              <a:t>The goal of system testing is to ensure that the developed system conforms to its requirements laid out in the SRS document.</a:t>
            </a:r>
          </a:p>
          <a:p>
            <a:pPr lvl="1"/>
            <a:r>
              <a:rPr lang="en-US" sz="1800" dirty="0" smtClean="0">
                <a:latin typeface="Times New Roman" pitchFamily="18" charset="0"/>
                <a:cs typeface="Times New Roman" pitchFamily="18" charset="0"/>
              </a:rPr>
              <a:t>α-Testing:  α testing is the system testing performed by the development team.</a:t>
            </a:r>
          </a:p>
          <a:p>
            <a:pPr lvl="1"/>
            <a:r>
              <a:rPr lang="el-GR" sz="1800" dirty="0" smtClean="0">
                <a:latin typeface="Times New Roman" pitchFamily="18" charset="0"/>
                <a:cs typeface="Times New Roman" pitchFamily="18" charset="0"/>
              </a:rPr>
              <a:t>β</a:t>
            </a:r>
            <a:r>
              <a:rPr lang="en-US" sz="1800" dirty="0" smtClean="0">
                <a:latin typeface="Times New Roman" pitchFamily="18" charset="0"/>
                <a:cs typeface="Times New Roman" pitchFamily="18" charset="0"/>
              </a:rPr>
              <a:t>-Testing: </a:t>
            </a:r>
            <a:r>
              <a:rPr lang="el-GR" sz="1800" dirty="0" smtClean="0">
                <a:latin typeface="Times New Roman" pitchFamily="18" charset="0"/>
                <a:cs typeface="Times New Roman" pitchFamily="18" charset="0"/>
              </a:rPr>
              <a:t>β</a:t>
            </a:r>
            <a:r>
              <a:rPr lang="en-US" sz="1800" dirty="0" smtClean="0">
                <a:latin typeface="Times New Roman" pitchFamily="18" charset="0"/>
                <a:cs typeface="Times New Roman" pitchFamily="18" charset="0"/>
              </a:rPr>
              <a:t> This is the system testing performed by a friendly-set of customers.</a:t>
            </a:r>
          </a:p>
          <a:p>
            <a:pPr lvl="1"/>
            <a:r>
              <a:rPr lang="en-US" sz="1800" dirty="0" smtClean="0">
                <a:latin typeface="Times New Roman" pitchFamily="18" charset="0"/>
                <a:cs typeface="Times New Roman" pitchFamily="18" charset="0"/>
              </a:rPr>
              <a:t>Acceptance Testing.</a:t>
            </a:r>
          </a:p>
          <a:p>
            <a:r>
              <a:rPr lang="en-US" sz="2000" b="1" dirty="0" smtClean="0">
                <a:latin typeface="Times New Roman" pitchFamily="18" charset="0"/>
                <a:cs typeface="Times New Roman" pitchFamily="18" charset="0"/>
              </a:rPr>
              <a:t>Maintenance</a:t>
            </a:r>
          </a:p>
          <a:p>
            <a:pPr lvl="1"/>
            <a:r>
              <a:rPr lang="en-US" sz="1800" dirty="0" smtClean="0">
                <a:latin typeface="Times New Roman" pitchFamily="18" charset="0"/>
                <a:cs typeface="Times New Roman" pitchFamily="18" charset="0"/>
              </a:rPr>
              <a:t>Corrective Maintenance</a:t>
            </a:r>
          </a:p>
          <a:p>
            <a:pPr lvl="1"/>
            <a:r>
              <a:rPr lang="en-US" sz="1800" dirty="0" smtClean="0">
                <a:latin typeface="Times New Roman" pitchFamily="18" charset="0"/>
                <a:cs typeface="Times New Roman" pitchFamily="18" charset="0"/>
              </a:rPr>
              <a:t>Perfective Maintenance</a:t>
            </a:r>
          </a:p>
          <a:p>
            <a:pPr lvl="1"/>
            <a:r>
              <a:rPr lang="en-US" sz="1800" dirty="0" smtClean="0">
                <a:latin typeface="Times New Roman" pitchFamily="18" charset="0"/>
                <a:cs typeface="Times New Roman" pitchFamily="18" charset="0"/>
              </a:rPr>
              <a:t>Adaptive Maintenance</a:t>
            </a:r>
          </a:p>
          <a:p>
            <a:endParaRPr lang="en-IN" sz="1800"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a:bodyPr>
          <a:lstStyle/>
          <a:p>
            <a:pPr algn="l"/>
            <a:r>
              <a:rPr lang="en-US" sz="2000" b="1" dirty="0" smtClean="0">
                <a:latin typeface="Times New Roman" pitchFamily="18" charset="0"/>
                <a:cs typeface="Times New Roman" pitchFamily="18" charset="0"/>
              </a:rPr>
              <a:t>Issues in Waterfall Development Model</a:t>
            </a:r>
            <a:endParaRPr lang="en-IN" sz="20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71546"/>
            <a:ext cx="8229600" cy="5054617"/>
          </a:xfrm>
        </p:spPr>
        <p:txBody>
          <a:bodyPr>
            <a:normAutofit/>
          </a:bodyPr>
          <a:lstStyle/>
          <a:p>
            <a:r>
              <a:rPr lang="en-US" sz="1800" dirty="0" smtClean="0">
                <a:latin typeface="Times New Roman" pitchFamily="18" charset="0"/>
                <a:cs typeface="Times New Roman" pitchFamily="18" charset="0"/>
              </a:rPr>
              <a:t>High effort and costs for writing and approving documents for each development phase.</a:t>
            </a:r>
          </a:p>
          <a:p>
            <a:r>
              <a:rPr lang="en-US" sz="1800" dirty="0" smtClean="0">
                <a:latin typeface="Times New Roman" pitchFamily="18" charset="0"/>
                <a:cs typeface="Times New Roman" pitchFamily="18" charset="0"/>
              </a:rPr>
              <a:t>Extremely hard to respond to changes.</a:t>
            </a:r>
          </a:p>
          <a:p>
            <a:r>
              <a:rPr lang="en-US" sz="1800" dirty="0" smtClean="0">
                <a:latin typeface="Times New Roman" pitchFamily="18" charset="0"/>
                <a:cs typeface="Times New Roman" pitchFamily="18" charset="0"/>
              </a:rPr>
              <a:t>When iterating a phase the iteration takes considerable effort for rework.</a:t>
            </a:r>
          </a:p>
          <a:p>
            <a:r>
              <a:rPr lang="en-US" sz="1800" dirty="0" smtClean="0">
                <a:latin typeface="Times New Roman" pitchFamily="18" charset="0"/>
                <a:cs typeface="Times New Roman" pitchFamily="18" charset="0"/>
              </a:rPr>
              <a:t>When the system is put to use the customer discovers problems of early phases very late and system does not reflect current requirements.</a:t>
            </a:r>
          </a:p>
          <a:p>
            <a:r>
              <a:rPr lang="en-US" sz="1800" dirty="0" smtClean="0">
                <a:latin typeface="Times New Roman" pitchFamily="18" charset="0"/>
                <a:cs typeface="Times New Roman" pitchFamily="18" charset="0"/>
              </a:rPr>
              <a:t>Problems of finished phases are left for later phase to solve.</a:t>
            </a:r>
          </a:p>
          <a:p>
            <a:r>
              <a:rPr lang="en-US" sz="1800" dirty="0" smtClean="0">
                <a:latin typeface="Times New Roman" pitchFamily="18" charset="0"/>
                <a:cs typeface="Times New Roman" pitchFamily="18" charset="0"/>
              </a:rPr>
              <a:t>Management of a large scope of requirements that have to be baselined to continue with development.</a:t>
            </a:r>
          </a:p>
          <a:p>
            <a:r>
              <a:rPr lang="en-US" sz="1800" dirty="0" smtClean="0">
                <a:latin typeface="Times New Roman" pitchFamily="18" charset="0"/>
                <a:cs typeface="Times New Roman" pitchFamily="18" charset="0"/>
              </a:rPr>
              <a:t>Big-bang integration and test of the whole system in the end of the project can lead to unexpected quality problems, high costs, and schedule overrun.</a:t>
            </a:r>
          </a:p>
          <a:p>
            <a:r>
              <a:rPr lang="en-US" sz="1800" dirty="0" smtClean="0">
                <a:latin typeface="Times New Roman" pitchFamily="18" charset="0"/>
                <a:cs typeface="Times New Roman" pitchFamily="18" charset="0"/>
              </a:rPr>
              <a:t>Higher time taken due to that large chunks of software artifacts have to be approved at each gate.</a:t>
            </a:r>
            <a:endParaRPr lang="en-IN" sz="1800" dirty="0">
              <a:latin typeface="Times New Roman" pitchFamily="18" charset="0"/>
              <a:cs typeface="Times New Roman" pitchFamily="18" charset="0"/>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a:bodyPr>
          <a:lstStyle/>
          <a:p>
            <a:pPr algn="l"/>
            <a:r>
              <a:rPr lang="en-US" sz="2400" b="1" u="sng" dirty="0" smtClean="0">
                <a:latin typeface="Times New Roman" pitchFamily="18" charset="0"/>
                <a:cs typeface="Times New Roman" pitchFamily="18" charset="0"/>
              </a:rPr>
              <a:t>Iterative Waterfall Model</a:t>
            </a:r>
            <a:endParaRPr lang="en-IN" sz="24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57232"/>
            <a:ext cx="8229600" cy="5268931"/>
          </a:xfrm>
        </p:spPr>
        <p:txBody>
          <a:bodyPr>
            <a:noAutofit/>
          </a:bodyPr>
          <a:lstStyle/>
          <a:p>
            <a:r>
              <a:rPr lang="en-US" sz="2000" dirty="0" smtClean="0">
                <a:latin typeface="Times New Roman" pitchFamily="18" charset="0"/>
                <a:cs typeface="Times New Roman" pitchFamily="18" charset="0"/>
              </a:rPr>
              <a:t>We branded the classical waterfall model as an idealistic model.</a:t>
            </a:r>
          </a:p>
          <a:p>
            <a:r>
              <a:rPr lang="en-US" sz="2000" dirty="0" smtClean="0">
                <a:latin typeface="Times New Roman" pitchFamily="18" charset="0"/>
                <a:cs typeface="Times New Roman" pitchFamily="18" charset="0"/>
              </a:rPr>
              <a:t>In this context, we can view the iterative waterfall model as making necessary changes to the classical waterfall model so that it becomes applicable to practical software development projects.</a:t>
            </a:r>
          </a:p>
          <a:p>
            <a:r>
              <a:rPr lang="en-US" sz="2000" dirty="0" smtClean="0">
                <a:latin typeface="Times New Roman" pitchFamily="18" charset="0"/>
                <a:cs typeface="Times New Roman" pitchFamily="18" charset="0"/>
              </a:rPr>
              <a:t>The principle of detecting errors as close to their points of introduction as possible is known as phase containment of errors. This is an important software engineering principle.</a:t>
            </a:r>
          </a:p>
          <a:p>
            <a:pPr>
              <a:buNone/>
            </a:pPr>
            <a:endParaRPr lang="en-US" sz="2000"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How can phase containment of errors be achieved?</a:t>
            </a:r>
          </a:p>
          <a:p>
            <a:endParaRPr lang="en-IN" sz="2000"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p:cNvSpPr>
            <a:spLocks noGrp="1" noChangeArrowheads="1"/>
          </p:cNvSpPr>
          <p:nvPr>
            <p:ph type="title"/>
          </p:nvPr>
        </p:nvSpPr>
        <p:spPr/>
        <p:txBody>
          <a:bodyPr>
            <a:normAutofit fontScale="90000"/>
          </a:bodyPr>
          <a:lstStyle/>
          <a:p>
            <a:r>
              <a:rPr lang="en-GB" dirty="0" smtClean="0"/>
              <a:t>Introduction of Software Engineering</a:t>
            </a:r>
            <a:endParaRPr lang="en-GB" dirty="0"/>
          </a:p>
        </p:txBody>
      </p:sp>
      <p:sp>
        <p:nvSpPr>
          <p:cNvPr id="64517" name="Rectangle 5"/>
          <p:cNvSpPr>
            <a:spLocks noGrp="1" noChangeArrowheads="1"/>
          </p:cNvSpPr>
          <p:nvPr>
            <p:ph type="body" idx="1"/>
          </p:nvPr>
        </p:nvSpPr>
        <p:spPr/>
        <p:txBody>
          <a:bodyPr>
            <a:normAutofit/>
          </a:bodyPr>
          <a:lstStyle/>
          <a:p>
            <a:pPr algn="just">
              <a:lnSpc>
                <a:spcPct val="90000"/>
              </a:lnSpc>
              <a:spcAft>
                <a:spcPts val="600"/>
              </a:spcAft>
            </a:pPr>
            <a:r>
              <a:rPr lang="en-GB" sz="2400" dirty="0">
                <a:latin typeface="Times New Roman" pitchFamily="18" charset="0"/>
                <a:cs typeface="Times New Roman" pitchFamily="18" charset="0"/>
              </a:rPr>
              <a:t>The economies of ALL developed nations are </a:t>
            </a:r>
            <a:r>
              <a:rPr lang="en-GB" sz="2400" dirty="0" smtClean="0">
                <a:latin typeface="Times New Roman" pitchFamily="18" charset="0"/>
                <a:cs typeface="Times New Roman" pitchFamily="18" charset="0"/>
              </a:rPr>
              <a:t>dependent </a:t>
            </a:r>
            <a:r>
              <a:rPr lang="en-GB" sz="2400" dirty="0">
                <a:latin typeface="Times New Roman" pitchFamily="18" charset="0"/>
                <a:cs typeface="Times New Roman" pitchFamily="18" charset="0"/>
              </a:rPr>
              <a:t>on software.</a:t>
            </a:r>
          </a:p>
          <a:p>
            <a:pPr algn="just">
              <a:lnSpc>
                <a:spcPct val="90000"/>
              </a:lnSpc>
              <a:spcAft>
                <a:spcPts val="600"/>
              </a:spcAft>
            </a:pPr>
            <a:r>
              <a:rPr lang="en-GB" sz="2400" dirty="0">
                <a:latin typeface="Times New Roman" pitchFamily="18" charset="0"/>
                <a:cs typeface="Times New Roman" pitchFamily="18" charset="0"/>
              </a:rPr>
              <a:t>More and more systems are software controlled</a:t>
            </a:r>
          </a:p>
          <a:p>
            <a:pPr algn="just">
              <a:lnSpc>
                <a:spcPct val="90000"/>
              </a:lnSpc>
              <a:spcAft>
                <a:spcPts val="600"/>
              </a:spcAft>
            </a:pPr>
            <a:r>
              <a:rPr lang="en-GB" sz="2400" dirty="0">
                <a:latin typeface="Times New Roman" pitchFamily="18" charset="0"/>
                <a:cs typeface="Times New Roman" pitchFamily="18" charset="0"/>
              </a:rPr>
              <a:t>Software engineering is concerned with theories, methods and tools for professional software development.</a:t>
            </a:r>
          </a:p>
          <a:p>
            <a:pPr algn="just">
              <a:lnSpc>
                <a:spcPct val="90000"/>
              </a:lnSpc>
              <a:spcAft>
                <a:spcPts val="600"/>
              </a:spcAft>
            </a:pPr>
            <a:r>
              <a:rPr lang="en-GB" sz="2400" dirty="0">
                <a:latin typeface="Times New Roman" pitchFamily="18" charset="0"/>
                <a:cs typeface="Times New Roman" pitchFamily="18" charset="0"/>
              </a:rPr>
              <a:t>Expenditure on software represents </a:t>
            </a:r>
            <a:r>
              <a:rPr lang="en-GB" sz="2400" dirty="0" smtClean="0">
                <a:latin typeface="Times New Roman" pitchFamily="18" charset="0"/>
                <a:cs typeface="Times New Roman" pitchFamily="18" charset="0"/>
              </a:rPr>
              <a:t>a significant </a:t>
            </a:r>
            <a:r>
              <a:rPr lang="en-GB" sz="2400" dirty="0">
                <a:latin typeface="Times New Roman" pitchFamily="18" charset="0"/>
                <a:cs typeface="Times New Roman" pitchFamily="18" charset="0"/>
              </a:rPr>
              <a:t>fraction of GNP in all developed countries.</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39718"/>
          </a:xfrm>
        </p:spPr>
        <p:txBody>
          <a:bodyPr>
            <a:normAutofit/>
          </a:bodyPr>
          <a:lstStyle/>
          <a:p>
            <a:pPr algn="l"/>
            <a:r>
              <a:rPr lang="en-US" sz="1800" dirty="0" smtClean="0">
                <a:latin typeface="Times New Roman" pitchFamily="18" charset="0"/>
                <a:cs typeface="Times New Roman" pitchFamily="18" charset="0"/>
              </a:rPr>
              <a:t>SHORTCOMINGS OF THE ITERATIVE WATERFALL MODEL</a:t>
            </a:r>
            <a:endParaRPr lang="en-IN" sz="1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57232"/>
            <a:ext cx="8229600" cy="5268931"/>
          </a:xfrm>
        </p:spPr>
        <p:txBody>
          <a:bodyPr>
            <a:normAutofit/>
          </a:bodyPr>
          <a:lstStyle/>
          <a:p>
            <a:r>
              <a:rPr lang="en-US" sz="1800" dirty="0" smtClean="0">
                <a:latin typeface="Times New Roman" pitchFamily="18" charset="0"/>
                <a:cs typeface="Times New Roman" pitchFamily="18" charset="0"/>
              </a:rPr>
              <a:t>The iterative waterfall model cannot satisfactorily handle the different types of risks that a real life software project may suffer from. For example , the waterfall model assumes that the requirements are completely specified before the rest of the development activities can start . </a:t>
            </a:r>
          </a:p>
          <a:p>
            <a:r>
              <a:rPr lang="en-US" sz="1800" dirty="0" smtClean="0">
                <a:latin typeface="Times New Roman" pitchFamily="18" charset="0"/>
                <a:cs typeface="Times New Roman" pitchFamily="18" charset="0"/>
              </a:rPr>
              <a:t>Can not accommodate the uncertainties concerning the requirements.</a:t>
            </a:r>
          </a:p>
          <a:p>
            <a:r>
              <a:rPr lang="en-US" sz="1800" dirty="0" smtClean="0">
                <a:latin typeface="Times New Roman" pitchFamily="18" charset="0"/>
                <a:cs typeface="Times New Roman" pitchFamily="18" charset="0"/>
              </a:rPr>
              <a:t>To achieve better efficiency and higher productivity , most real life projects find it difficult to follow the rigid phase sequence prescribed by the waterfall model.</a:t>
            </a:r>
          </a:p>
          <a:p>
            <a:r>
              <a:rPr lang="en-US" sz="1800" dirty="0" smtClean="0">
                <a:latin typeface="Times New Roman" pitchFamily="18" charset="0"/>
                <a:cs typeface="Times New Roman" pitchFamily="18" charset="0"/>
              </a:rPr>
              <a:t>A rigid adherence to the model would create blocking states in the system.</a:t>
            </a:r>
          </a:p>
          <a:p>
            <a:endParaRPr lang="en-IN" sz="1800" dirty="0">
              <a:latin typeface="Times New Roman" pitchFamily="18" charset="0"/>
              <a:cs typeface="Times New Roman" pitchFamily="18" charset="0"/>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142852"/>
            <a:ext cx="8229600" cy="582594"/>
          </a:xfrm>
        </p:spPr>
        <p:txBody>
          <a:bodyPr>
            <a:normAutofit/>
          </a:bodyPr>
          <a:lstStyle/>
          <a:p>
            <a:pPr algn="l"/>
            <a:r>
              <a:rPr lang="en-US" sz="2800" b="1" u="sng" dirty="0" smtClean="0">
                <a:latin typeface="Times New Roman" pitchFamily="18" charset="0"/>
                <a:cs typeface="Times New Roman" pitchFamily="18" charset="0"/>
              </a:rPr>
              <a:t>Spiral Model</a:t>
            </a:r>
            <a:endParaRPr lang="en-IN" sz="28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642918"/>
            <a:ext cx="8229600" cy="6215082"/>
          </a:xfrm>
        </p:spPr>
        <p:txBody>
          <a:bodyPr>
            <a:normAutofit fontScale="92500" lnSpcReduction="10000"/>
          </a:bodyPr>
          <a:lstStyle/>
          <a:p>
            <a:pPr algn="just"/>
            <a:r>
              <a:rPr lang="en-IN" sz="1800" dirty="0" smtClean="0">
                <a:latin typeface="Times New Roman" pitchFamily="18" charset="0"/>
                <a:cs typeface="Times New Roman" pitchFamily="18" charset="0"/>
              </a:rPr>
              <a:t> Spiral model is an evolutionary software process model which is a combination of an iterative nature of prototyping and controlled and systematic aspects of traditional waterfall model.</a:t>
            </a:r>
          </a:p>
          <a:p>
            <a:pPr algn="just"/>
            <a:r>
              <a:rPr lang="en-IN" sz="1800" dirty="0" smtClean="0">
                <a:latin typeface="Times New Roman" pitchFamily="18" charset="0"/>
                <a:cs typeface="Times New Roman" pitchFamily="18" charset="0"/>
              </a:rPr>
              <a:t>In Spiral model, software development takes place in series of developed releases. In initial stage iterations, the release or model might be a paper model or a prototype. In the later stages a more complete version of software is actually produced.</a:t>
            </a:r>
          </a:p>
          <a:p>
            <a:pPr algn="just"/>
            <a:r>
              <a:rPr lang="en-IN" sz="1800" dirty="0" smtClean="0">
                <a:latin typeface="Times New Roman" pitchFamily="18" charset="0"/>
                <a:cs typeface="Times New Roman" pitchFamily="18" charset="0"/>
              </a:rPr>
              <a:t>A spiral model is divided into number of framework activities, also called task regions. Every framework activities represent one section of the spiral path. As the development process starts, the software team perform activities that are indirect by a path around the spiral model in a clockwise direction. It begins at the </a:t>
            </a:r>
            <a:r>
              <a:rPr lang="en-IN" sz="1800" b="1" dirty="0" smtClean="0">
                <a:latin typeface="Times New Roman" pitchFamily="18" charset="0"/>
                <a:cs typeface="Times New Roman" pitchFamily="18" charset="0"/>
              </a:rPr>
              <a:t>center</a:t>
            </a:r>
            <a:r>
              <a:rPr lang="en-IN" sz="1800" dirty="0" smtClean="0">
                <a:latin typeface="Times New Roman" pitchFamily="18" charset="0"/>
                <a:cs typeface="Times New Roman" pitchFamily="18" charset="0"/>
              </a:rPr>
              <a:t> of spiral model.</a:t>
            </a:r>
          </a:p>
          <a:p>
            <a:pPr algn="just">
              <a:buNone/>
            </a:pPr>
            <a:r>
              <a:rPr lang="en-US" sz="1900" b="1" dirty="0" smtClean="0">
                <a:latin typeface="Times New Roman" pitchFamily="18" charset="0"/>
                <a:cs typeface="Times New Roman" pitchFamily="18" charset="0"/>
              </a:rPr>
              <a:t>Phases of Spiral Model</a:t>
            </a:r>
            <a:r>
              <a:rPr lang="en-US" sz="1800" dirty="0" smtClean="0">
                <a:latin typeface="Times New Roman" pitchFamily="18" charset="0"/>
                <a:cs typeface="Times New Roman" pitchFamily="18" charset="0"/>
              </a:rPr>
              <a:t>: </a:t>
            </a:r>
          </a:p>
          <a:p>
            <a:r>
              <a:rPr lang="en-IN" sz="1800" u="sng" dirty="0" smtClean="0">
                <a:latin typeface="Times New Roman" pitchFamily="18" charset="0"/>
                <a:cs typeface="Times New Roman" pitchFamily="18" charset="0"/>
              </a:rPr>
              <a:t>Customer communication</a:t>
            </a:r>
            <a:r>
              <a:rPr lang="en-IN" sz="1800" dirty="0" smtClean="0">
                <a:latin typeface="Times New Roman" pitchFamily="18" charset="0"/>
                <a:cs typeface="Times New Roman" pitchFamily="18" charset="0"/>
              </a:rPr>
              <a:t>-tasks required to establish effective communication between developer and customer.</a:t>
            </a:r>
          </a:p>
          <a:p>
            <a:r>
              <a:rPr lang="en-IN" sz="1800" u="sng" dirty="0" smtClean="0">
                <a:latin typeface="Times New Roman" pitchFamily="18" charset="0"/>
                <a:cs typeface="Times New Roman" pitchFamily="18" charset="0"/>
              </a:rPr>
              <a:t>Planning</a:t>
            </a:r>
            <a:r>
              <a:rPr lang="en-IN" sz="1800" dirty="0" smtClean="0">
                <a:latin typeface="Times New Roman" pitchFamily="18" charset="0"/>
                <a:cs typeface="Times New Roman" pitchFamily="18" charset="0"/>
              </a:rPr>
              <a:t>-tasks required to define resources, timelines and other project related information.</a:t>
            </a:r>
          </a:p>
          <a:p>
            <a:r>
              <a:rPr lang="en-IN" sz="1800" u="sng" dirty="0" smtClean="0">
                <a:latin typeface="Times New Roman" pitchFamily="18" charset="0"/>
                <a:cs typeface="Times New Roman" pitchFamily="18" charset="0"/>
              </a:rPr>
              <a:t>Risk analysis</a:t>
            </a:r>
            <a:r>
              <a:rPr lang="en-IN" sz="1800" dirty="0" smtClean="0">
                <a:latin typeface="Times New Roman" pitchFamily="18" charset="0"/>
                <a:cs typeface="Times New Roman" pitchFamily="18" charset="0"/>
              </a:rPr>
              <a:t> tasks required to assess both technical and management risks.</a:t>
            </a:r>
          </a:p>
          <a:p>
            <a:r>
              <a:rPr lang="en-IN" sz="1800" u="sng" dirty="0" smtClean="0">
                <a:latin typeface="Times New Roman" pitchFamily="18" charset="0"/>
                <a:cs typeface="Times New Roman" pitchFamily="18" charset="0"/>
              </a:rPr>
              <a:t>Engineering</a:t>
            </a:r>
            <a:r>
              <a:rPr lang="en-IN" sz="1800" dirty="0" smtClean="0">
                <a:latin typeface="Times New Roman" pitchFamily="18" charset="0"/>
                <a:cs typeface="Times New Roman" pitchFamily="18" charset="0"/>
              </a:rPr>
              <a:t> tasks required to build one or more representations of the application.</a:t>
            </a:r>
          </a:p>
          <a:p>
            <a:r>
              <a:rPr lang="en-IN" sz="1800" u="sng" dirty="0" smtClean="0">
                <a:latin typeface="Times New Roman" pitchFamily="18" charset="0"/>
                <a:cs typeface="Times New Roman" pitchFamily="18" charset="0"/>
              </a:rPr>
              <a:t>Construction and release</a:t>
            </a:r>
            <a:r>
              <a:rPr lang="en-IN" sz="1800" dirty="0" smtClean="0">
                <a:latin typeface="Times New Roman" pitchFamily="18" charset="0"/>
                <a:cs typeface="Times New Roman" pitchFamily="18" charset="0"/>
              </a:rPr>
              <a:t> tasks required to construct ,test, install, and provide user support.</a:t>
            </a:r>
          </a:p>
          <a:p>
            <a:r>
              <a:rPr lang="en-IN" sz="1800" u="sng" dirty="0" smtClean="0">
                <a:latin typeface="Times New Roman" pitchFamily="18" charset="0"/>
                <a:cs typeface="Times New Roman" pitchFamily="18" charset="0"/>
              </a:rPr>
              <a:t>Customer evaluation</a:t>
            </a:r>
            <a:r>
              <a:rPr lang="en-IN" sz="1800" dirty="0" smtClean="0">
                <a:latin typeface="Times New Roman" pitchFamily="18" charset="0"/>
                <a:cs typeface="Times New Roman" pitchFamily="18" charset="0"/>
              </a:rPr>
              <a:t>-tasks required to obtain customer feedback based on evaluation of the software representations created during the engineering stage and implemented during the installation stage.</a:t>
            </a:r>
          </a:p>
          <a:p>
            <a:pPr algn="just"/>
            <a:endParaRPr lang="en-IN" sz="1800"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Spiral Model </a:t>
            </a:r>
            <a:endParaRPr lang="en-IN" dirty="0"/>
          </a:p>
        </p:txBody>
      </p:sp>
      <p:pic>
        <p:nvPicPr>
          <p:cNvPr id="1026" name="Picture 2" descr="C:\Users\amit srivastava\Documents\Software Engineering\spiral-model.png"/>
          <p:cNvPicPr>
            <a:picLocks noGrp="1" noChangeAspect="1" noChangeArrowheads="1"/>
          </p:cNvPicPr>
          <p:nvPr>
            <p:ph idx="1"/>
          </p:nvPr>
        </p:nvPicPr>
        <p:blipFill>
          <a:blip r:embed="rId2"/>
          <a:srcRect/>
          <a:stretch>
            <a:fillRect/>
          </a:stretch>
        </p:blipFill>
        <p:spPr bwMode="auto">
          <a:xfrm>
            <a:off x="285720" y="1500174"/>
            <a:ext cx="8572560" cy="5072098"/>
          </a:xfrm>
          <a:prstGeom prst="rect">
            <a:avLst/>
          </a:prstGeom>
          <a:noFill/>
        </p:spPr>
      </p:pic>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normAutofit/>
          </a:bodyPr>
          <a:lstStyle/>
          <a:p>
            <a:pPr algn="l"/>
            <a:r>
              <a:rPr lang="en-US" sz="2400" dirty="0" smtClean="0">
                <a:latin typeface="Times New Roman" pitchFamily="18" charset="0"/>
                <a:cs typeface="Times New Roman" pitchFamily="18" charset="0"/>
              </a:rPr>
              <a:t>Advantages of Spiral Model</a:t>
            </a:r>
            <a:endParaRPr lang="en-IN" sz="24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4422"/>
            <a:ext cx="8229600" cy="5286412"/>
          </a:xfrm>
        </p:spPr>
        <p:txBody>
          <a:bodyPr/>
          <a:lstStyle/>
          <a:p>
            <a:pPr algn="just">
              <a:buNone/>
            </a:pPr>
            <a:r>
              <a:rPr lang="en-IN" sz="1800" dirty="0" smtClean="0">
                <a:latin typeface="Times New Roman" pitchFamily="18" charset="0"/>
                <a:cs typeface="Times New Roman" pitchFamily="18" charset="0"/>
              </a:rPr>
              <a:t>1. Estimates ( i.e. budget, schedule, etc) become more realistic as work progresses, because more important issues are discovered  earlier.</a:t>
            </a:r>
          </a:p>
          <a:p>
            <a:pPr algn="just">
              <a:buNone/>
            </a:pPr>
            <a:r>
              <a:rPr lang="en-IN" sz="1800" dirty="0" smtClean="0">
                <a:latin typeface="Times New Roman" pitchFamily="18" charset="0"/>
                <a:cs typeface="Times New Roman" pitchFamily="18" charset="0"/>
              </a:rPr>
              <a:t>2. It is more able to cope with the changes that software development generally entails.</a:t>
            </a:r>
          </a:p>
          <a:p>
            <a:pPr algn="just">
              <a:buNone/>
            </a:pPr>
            <a:r>
              <a:rPr lang="en-IN" sz="1800" dirty="0" smtClean="0">
                <a:latin typeface="Times New Roman" pitchFamily="18" charset="0"/>
                <a:cs typeface="Times New Roman" pitchFamily="18" charset="0"/>
              </a:rPr>
              <a:t>3. Software engineers can get their hands in and start working on a project earlier.</a:t>
            </a:r>
          </a:p>
          <a:p>
            <a:pPr>
              <a:buNone/>
            </a:pPr>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Disadvantages of Spiral Model</a:t>
            </a:r>
          </a:p>
          <a:p>
            <a:pPr>
              <a:buNone/>
            </a:pPr>
            <a:endParaRPr lang="en-US" sz="2400" dirty="0" smtClean="0">
              <a:latin typeface="Times New Roman" pitchFamily="18" charset="0"/>
              <a:cs typeface="Times New Roman" pitchFamily="18" charset="0"/>
            </a:endParaRPr>
          </a:p>
          <a:p>
            <a:pPr algn="just">
              <a:buNone/>
            </a:pPr>
            <a:r>
              <a:rPr lang="en-IN" sz="2000" dirty="0" smtClean="0">
                <a:latin typeface="Times New Roman" pitchFamily="18" charset="0"/>
                <a:cs typeface="Times New Roman" pitchFamily="18" charset="0"/>
              </a:rPr>
              <a:t>With advantages there are also some disadvantages of spiral model. Here are some of the disadvantages of spiral model :-</a:t>
            </a:r>
          </a:p>
          <a:p>
            <a:pPr algn="just">
              <a:buNone/>
            </a:pPr>
            <a:r>
              <a:rPr lang="en-IN" sz="1800" dirty="0" smtClean="0">
                <a:latin typeface="Times New Roman" pitchFamily="18" charset="0"/>
                <a:cs typeface="Times New Roman" pitchFamily="18" charset="0"/>
              </a:rPr>
              <a:t>1. Highly customized limiting re-usability.</a:t>
            </a:r>
          </a:p>
          <a:p>
            <a:pPr algn="just">
              <a:buNone/>
            </a:pPr>
            <a:r>
              <a:rPr lang="en-IN" sz="1800" dirty="0" smtClean="0">
                <a:latin typeface="Times New Roman" pitchFamily="18" charset="0"/>
                <a:cs typeface="Times New Roman" pitchFamily="18" charset="0"/>
              </a:rPr>
              <a:t>2. Applied differently for each application.</a:t>
            </a:r>
          </a:p>
          <a:p>
            <a:pPr algn="just">
              <a:buNone/>
            </a:pPr>
            <a:r>
              <a:rPr lang="en-IN" sz="1800" dirty="0" smtClean="0">
                <a:latin typeface="Times New Roman" pitchFamily="18" charset="0"/>
                <a:cs typeface="Times New Roman" pitchFamily="18" charset="0"/>
              </a:rPr>
              <a:t>3. Risk of not meeting , budget or schedule.</a:t>
            </a:r>
          </a:p>
          <a:p>
            <a:pPr>
              <a:buNone/>
            </a:pPr>
            <a:endParaRPr lang="en-US" sz="2400" dirty="0" smtClean="0">
              <a:latin typeface="Times New Roman" pitchFamily="18" charset="0"/>
              <a:cs typeface="Times New Roman" pitchFamily="18" charset="0"/>
            </a:endParaRPr>
          </a:p>
          <a:p>
            <a:pPr>
              <a:buNone/>
            </a:pPr>
            <a:endParaRPr lang="en-IN" dirty="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r>
              <a:rPr lang="en-US" dirty="0" smtClean="0"/>
              <a:t>Spiral Model as a Meta Model</a:t>
            </a:r>
            <a:endParaRPr lang="en-IN" dirty="0"/>
          </a:p>
        </p:txBody>
      </p:sp>
      <p:sp>
        <p:nvSpPr>
          <p:cNvPr id="3" name="Content Placeholder 2"/>
          <p:cNvSpPr>
            <a:spLocks noGrp="1"/>
          </p:cNvSpPr>
          <p:nvPr>
            <p:ph idx="1"/>
          </p:nvPr>
        </p:nvSpPr>
        <p:spPr/>
        <p:txBody>
          <a:bodyPr>
            <a:normAutofit/>
          </a:bodyPr>
          <a:lstStyle/>
          <a:p>
            <a:r>
              <a:rPr lang="en-US" sz="2000" dirty="0" smtClean="0">
                <a:latin typeface="Times New Roman" pitchFamily="18" charset="0"/>
                <a:cs typeface="Times New Roman" pitchFamily="18" charset="0"/>
              </a:rPr>
              <a:t>The spiral model can be viewed as a meta model , since it subsumes all the discussed models.</a:t>
            </a:r>
          </a:p>
          <a:p>
            <a:r>
              <a:rPr lang="en-US" sz="2000" dirty="0" smtClean="0">
                <a:latin typeface="Times New Roman" pitchFamily="18" charset="0"/>
                <a:cs typeface="Times New Roman" pitchFamily="18" charset="0"/>
              </a:rPr>
              <a:t>For example: </a:t>
            </a:r>
          </a:p>
          <a:p>
            <a:pPr lvl="1"/>
            <a:r>
              <a:rPr lang="en-US" sz="1600" dirty="0" smtClean="0">
                <a:latin typeface="Times New Roman" pitchFamily="18" charset="0"/>
                <a:cs typeface="Times New Roman" pitchFamily="18" charset="0"/>
              </a:rPr>
              <a:t>A single loop spiral actually represents the waterfall model . </a:t>
            </a:r>
          </a:p>
          <a:p>
            <a:pPr lvl="1"/>
            <a:r>
              <a:rPr lang="en-US" sz="1600" dirty="0" smtClean="0">
                <a:latin typeface="Times New Roman" pitchFamily="18" charset="0"/>
                <a:cs typeface="Times New Roman" pitchFamily="18" charset="0"/>
              </a:rPr>
              <a:t>The spiral model uses a prototype approach by first building a prototype before the actual product development starts. </a:t>
            </a:r>
          </a:p>
          <a:p>
            <a:r>
              <a:rPr lang="en-US" sz="2000" dirty="0" smtClean="0">
                <a:latin typeface="Times New Roman" pitchFamily="18" charset="0"/>
                <a:cs typeface="Times New Roman" pitchFamily="18" charset="0"/>
              </a:rPr>
              <a:t>The spiral model can be considered as supporting the evolutionary model---</a:t>
            </a:r>
          </a:p>
          <a:p>
            <a:r>
              <a:rPr lang="en-US" sz="2000" dirty="0" smtClean="0">
                <a:latin typeface="Times New Roman" pitchFamily="18" charset="0"/>
                <a:cs typeface="Times New Roman" pitchFamily="18" charset="0"/>
              </a:rPr>
              <a:t>The iterations along the spiral can be considered as evolutionary levels through which the complete system is built.</a:t>
            </a:r>
          </a:p>
          <a:p>
            <a:r>
              <a:rPr lang="en-US" sz="2000" dirty="0" smtClean="0">
                <a:latin typeface="Times New Roman" pitchFamily="18" charset="0"/>
                <a:cs typeface="Times New Roman" pitchFamily="18" charset="0"/>
              </a:rPr>
              <a:t>This enables the developer to understand and resolve the risks at each evolutionary level.</a:t>
            </a:r>
          </a:p>
          <a:p>
            <a:r>
              <a:rPr lang="en-US" sz="2000" dirty="0" smtClean="0">
                <a:latin typeface="Times New Roman" pitchFamily="18" charset="0"/>
                <a:cs typeface="Times New Roman" pitchFamily="18" charset="0"/>
              </a:rPr>
              <a:t>The spiral model uses prototype as a risk reduction mechanism and also retains the systematic step-wise approach of the waterfall model.</a:t>
            </a:r>
          </a:p>
          <a:p>
            <a:pPr lvl="1"/>
            <a:endParaRPr lang="en-IN" sz="1600"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Selection of an Appropriate Life Cycle Model for a Project</a:t>
            </a:r>
            <a:endParaRPr lang="en-IN" dirty="0"/>
          </a:p>
        </p:txBody>
      </p:sp>
      <p:sp>
        <p:nvSpPr>
          <p:cNvPr id="3" name="Content Placeholder 2"/>
          <p:cNvSpPr>
            <a:spLocks noGrp="1"/>
          </p:cNvSpPr>
          <p:nvPr>
            <p:ph idx="1"/>
          </p:nvPr>
        </p:nvSpPr>
        <p:spPr/>
        <p:txBody>
          <a:bodyPr/>
          <a:lstStyle/>
          <a:p>
            <a:pPr marL="514350" indent="-514350">
              <a:buFont typeface="+mj-lt"/>
              <a:buAutoNum type="arabicPeriod"/>
            </a:pPr>
            <a:r>
              <a:rPr lang="en-US" sz="1800" dirty="0" smtClean="0">
                <a:latin typeface="Times New Roman" pitchFamily="18" charset="0"/>
                <a:cs typeface="Times New Roman" pitchFamily="18" charset="0"/>
              </a:rPr>
              <a:t>Characteristics of the software to be </a:t>
            </a:r>
            <a:r>
              <a:rPr lang="en-US" sz="1800" smtClean="0">
                <a:latin typeface="Times New Roman" pitchFamily="18" charset="0"/>
                <a:cs typeface="Times New Roman" pitchFamily="18" charset="0"/>
              </a:rPr>
              <a:t>developed .</a:t>
            </a:r>
            <a:r>
              <a:rPr lang="en-US" smtClean="0"/>
              <a:t> </a:t>
            </a:r>
            <a:endParaRPr lang="en-US" dirty="0" smtClean="0"/>
          </a:p>
          <a:p>
            <a:pPr marL="514350" indent="-514350">
              <a:buFont typeface="+mj-lt"/>
              <a:buAutoNum type="arabicPeriod"/>
            </a:pPr>
            <a:r>
              <a:rPr lang="en-US" sz="1800" dirty="0" smtClean="0">
                <a:latin typeface="Times New Roman" pitchFamily="18" charset="0"/>
                <a:cs typeface="Times New Roman" pitchFamily="18" charset="0"/>
              </a:rPr>
              <a:t>Characteristics of the development team.</a:t>
            </a:r>
          </a:p>
          <a:p>
            <a:pPr marL="514350" indent="-514350">
              <a:buFont typeface="+mj-lt"/>
              <a:buAutoNum type="arabicPeriod"/>
            </a:pPr>
            <a:r>
              <a:rPr lang="en-US" sz="1800" dirty="0" smtClean="0">
                <a:latin typeface="Times New Roman" pitchFamily="18" charset="0"/>
                <a:cs typeface="Times New Roman" pitchFamily="18" charset="0"/>
              </a:rPr>
              <a:t>Characteristics of the customer.</a:t>
            </a:r>
            <a:endParaRPr lang="en-IN" sz="1800" dirty="0">
              <a:latin typeface="Times New Roman" pitchFamily="18" charset="0"/>
              <a:cs typeface="Times New Roman" pitchFamily="18" charset="0"/>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4"/>
          <p:cNvSpPr>
            <a:spLocks noGrp="1" noChangeArrowheads="1"/>
          </p:cNvSpPr>
          <p:nvPr>
            <p:ph type="title"/>
          </p:nvPr>
        </p:nvSpPr>
        <p:spPr/>
        <p:txBody>
          <a:bodyPr/>
          <a:lstStyle/>
          <a:p>
            <a:r>
              <a:rPr lang="en-GB"/>
              <a:t>FAQs about software engineering</a:t>
            </a:r>
          </a:p>
        </p:txBody>
      </p:sp>
      <p:sp>
        <p:nvSpPr>
          <p:cNvPr id="63493" name="Rectangle 5"/>
          <p:cNvSpPr>
            <a:spLocks noGrp="1" noChangeArrowheads="1"/>
          </p:cNvSpPr>
          <p:nvPr>
            <p:ph type="body" idx="1"/>
          </p:nvPr>
        </p:nvSpPr>
        <p:spPr/>
        <p:txBody>
          <a:bodyPr/>
          <a:lstStyle/>
          <a:p>
            <a:r>
              <a:rPr lang="en-GB"/>
              <a:t>What is software?</a:t>
            </a:r>
          </a:p>
          <a:p>
            <a:r>
              <a:rPr lang="en-GB"/>
              <a:t>What is software engineering?</a:t>
            </a:r>
          </a:p>
          <a:p>
            <a:r>
              <a:rPr lang="en-GB"/>
              <a:t>What is the difference between software engineering and computer science?</a:t>
            </a:r>
          </a:p>
          <a:p>
            <a:r>
              <a:rPr lang="en-GB"/>
              <a:t>What is the difference between software engineering and system engineering?</a:t>
            </a:r>
          </a:p>
          <a:p>
            <a:r>
              <a:rPr lang="en-GB"/>
              <a:t>What is a software process?</a:t>
            </a:r>
          </a:p>
          <a:p>
            <a:r>
              <a:rPr lang="en-GB"/>
              <a:t>What is a software process model?</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4"/>
          <p:cNvSpPr>
            <a:spLocks noGrp="1" noChangeArrowheads="1"/>
          </p:cNvSpPr>
          <p:nvPr>
            <p:ph type="title"/>
          </p:nvPr>
        </p:nvSpPr>
        <p:spPr/>
        <p:txBody>
          <a:bodyPr/>
          <a:lstStyle/>
          <a:p>
            <a:r>
              <a:rPr lang="en-GB"/>
              <a:t>FAQs about software engineering</a:t>
            </a:r>
          </a:p>
        </p:txBody>
      </p:sp>
      <p:sp>
        <p:nvSpPr>
          <p:cNvPr id="68613" name="Rectangle 5"/>
          <p:cNvSpPr>
            <a:spLocks noGrp="1" noChangeArrowheads="1"/>
          </p:cNvSpPr>
          <p:nvPr>
            <p:ph type="body" idx="1"/>
          </p:nvPr>
        </p:nvSpPr>
        <p:spPr/>
        <p:txBody>
          <a:bodyPr/>
          <a:lstStyle/>
          <a:p>
            <a:r>
              <a:rPr lang="en-GB"/>
              <a:t>What are the costs of software engineering?</a:t>
            </a:r>
          </a:p>
          <a:p>
            <a:r>
              <a:rPr lang="en-GB"/>
              <a:t>What are software engineering methods?</a:t>
            </a:r>
          </a:p>
          <a:p>
            <a:r>
              <a:rPr lang="en-GB"/>
              <a:t>What is CASE (Computer-Aided Software Engineering)</a:t>
            </a:r>
          </a:p>
          <a:p>
            <a:r>
              <a:rPr lang="en-GB"/>
              <a:t>What are the attributes of good software?</a:t>
            </a:r>
          </a:p>
          <a:p>
            <a:r>
              <a:rPr lang="en-GB"/>
              <a:t>What are the key challenges facing software engineering?</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4"/>
          <p:cNvSpPr>
            <a:spLocks noGrp="1" noChangeArrowheads="1"/>
          </p:cNvSpPr>
          <p:nvPr>
            <p:ph type="title"/>
          </p:nvPr>
        </p:nvSpPr>
        <p:spPr>
          <a:xfrm>
            <a:off x="457200" y="274638"/>
            <a:ext cx="8229600" cy="725470"/>
          </a:xfrm>
        </p:spPr>
        <p:txBody>
          <a:bodyPr>
            <a:normAutofit/>
          </a:bodyPr>
          <a:lstStyle/>
          <a:p>
            <a:pPr algn="l"/>
            <a:r>
              <a:rPr lang="en-GB" sz="2800" dirty="0">
                <a:solidFill>
                  <a:srgbClr val="00B050"/>
                </a:solidFill>
                <a:latin typeface="Times New Roman" pitchFamily="18" charset="0"/>
                <a:cs typeface="Times New Roman" pitchFamily="18" charset="0"/>
              </a:rPr>
              <a:t>What is software?</a:t>
            </a:r>
          </a:p>
        </p:txBody>
      </p:sp>
      <p:sp>
        <p:nvSpPr>
          <p:cNvPr id="70661" name="Rectangle 5"/>
          <p:cNvSpPr>
            <a:spLocks noGrp="1" noChangeArrowheads="1"/>
          </p:cNvSpPr>
          <p:nvPr>
            <p:ph type="body" idx="1"/>
          </p:nvPr>
        </p:nvSpPr>
        <p:spPr>
          <a:xfrm>
            <a:off x="492369" y="1371600"/>
            <a:ext cx="8229600" cy="4772044"/>
          </a:xfrm>
        </p:spPr>
        <p:txBody>
          <a:bodyPr>
            <a:normAutofit/>
          </a:bodyPr>
          <a:lstStyle/>
          <a:p>
            <a:pPr marL="108000" indent="457200" algn="just">
              <a:lnSpc>
                <a:spcPct val="90000"/>
              </a:lnSpc>
            </a:pPr>
            <a:r>
              <a:rPr lang="en-GB" sz="2000" dirty="0">
                <a:latin typeface="Times New Roman" pitchFamily="18" charset="0"/>
                <a:cs typeface="Times New Roman" pitchFamily="18" charset="0"/>
              </a:rPr>
              <a:t>Computer programs and associated documentation such as requirements, design models and user manuals</a:t>
            </a:r>
            <a:r>
              <a:rPr lang="en-GB" sz="2000" dirty="0" smtClean="0">
                <a:latin typeface="Times New Roman" pitchFamily="18" charset="0"/>
                <a:cs typeface="Times New Roman" pitchFamily="18" charset="0"/>
              </a:rPr>
              <a:t>.</a:t>
            </a:r>
          </a:p>
          <a:p>
            <a:pPr marL="108000" indent="457200" algn="just">
              <a:lnSpc>
                <a:spcPct val="90000"/>
              </a:lnSpc>
              <a:buNone/>
            </a:pPr>
            <a:endParaRPr lang="en-GB" sz="2000" dirty="0">
              <a:latin typeface="Times New Roman" pitchFamily="18" charset="0"/>
              <a:cs typeface="Times New Roman" pitchFamily="18" charset="0"/>
            </a:endParaRPr>
          </a:p>
          <a:p>
            <a:pPr marL="108000" indent="457200" algn="just">
              <a:lnSpc>
                <a:spcPct val="90000"/>
              </a:lnSpc>
            </a:pPr>
            <a:r>
              <a:rPr lang="en-GB" sz="2000" dirty="0">
                <a:latin typeface="Times New Roman" pitchFamily="18" charset="0"/>
                <a:cs typeface="Times New Roman" pitchFamily="18" charset="0"/>
              </a:rPr>
              <a:t>Software products may be developed for a particular customer or may be developed for a general market</a:t>
            </a:r>
            <a:r>
              <a:rPr lang="en-GB" sz="2000" dirty="0" smtClean="0">
                <a:latin typeface="Times New Roman" pitchFamily="18" charset="0"/>
                <a:cs typeface="Times New Roman" pitchFamily="18" charset="0"/>
              </a:rPr>
              <a:t>.</a:t>
            </a:r>
          </a:p>
          <a:p>
            <a:pPr marL="108000" indent="457200" algn="just">
              <a:lnSpc>
                <a:spcPct val="90000"/>
              </a:lnSpc>
              <a:buNone/>
            </a:pPr>
            <a:endParaRPr lang="en-GB" sz="2000" dirty="0">
              <a:latin typeface="Times New Roman" pitchFamily="18" charset="0"/>
              <a:cs typeface="Times New Roman" pitchFamily="18" charset="0"/>
            </a:endParaRPr>
          </a:p>
          <a:p>
            <a:pPr marL="108000" indent="457200" algn="just">
              <a:lnSpc>
                <a:spcPct val="90000"/>
              </a:lnSpc>
            </a:pPr>
            <a:r>
              <a:rPr lang="en-GB" sz="2000" dirty="0">
                <a:latin typeface="Times New Roman" pitchFamily="18" charset="0"/>
                <a:cs typeface="Times New Roman" pitchFamily="18" charset="0"/>
              </a:rPr>
              <a:t>Software products may be</a:t>
            </a:r>
          </a:p>
          <a:p>
            <a:pPr marL="108000" lvl="1" indent="457200" algn="just">
              <a:lnSpc>
                <a:spcPct val="90000"/>
              </a:lnSpc>
            </a:pPr>
            <a:r>
              <a:rPr lang="en-GB" sz="2000" dirty="0">
                <a:latin typeface="Times New Roman" pitchFamily="18" charset="0"/>
                <a:cs typeface="Times New Roman" pitchFamily="18" charset="0"/>
              </a:rPr>
              <a:t>Generic - developed to be sold to a range of different customers e.g. PC software such as Excel or Word.</a:t>
            </a:r>
          </a:p>
          <a:p>
            <a:pPr marL="108000" lvl="1" indent="457200" algn="just">
              <a:lnSpc>
                <a:spcPct val="90000"/>
              </a:lnSpc>
            </a:pPr>
            <a:r>
              <a:rPr lang="en-GB" sz="2000" dirty="0" smtClean="0">
                <a:latin typeface="Times New Roman" pitchFamily="18" charset="0"/>
                <a:cs typeface="Times New Roman" pitchFamily="18" charset="0"/>
              </a:rPr>
              <a:t>Custom </a:t>
            </a:r>
            <a:r>
              <a:rPr lang="en-GB" sz="2000" dirty="0">
                <a:latin typeface="Times New Roman" pitchFamily="18" charset="0"/>
                <a:cs typeface="Times New Roman" pitchFamily="18" charset="0"/>
              </a:rPr>
              <a:t>- developed for a single customer according to their specification</a:t>
            </a:r>
            <a:r>
              <a:rPr lang="en-GB" sz="2000" dirty="0" smtClean="0">
                <a:latin typeface="Times New Roman" pitchFamily="18" charset="0"/>
                <a:cs typeface="Times New Roman" pitchFamily="18" charset="0"/>
              </a:rPr>
              <a:t>.</a:t>
            </a:r>
          </a:p>
          <a:p>
            <a:pPr marL="108000" lvl="1" indent="457200" algn="just">
              <a:lnSpc>
                <a:spcPct val="90000"/>
              </a:lnSpc>
              <a:buNone/>
            </a:pPr>
            <a:endParaRPr lang="en-GB" sz="2000" dirty="0">
              <a:latin typeface="Times New Roman" pitchFamily="18" charset="0"/>
              <a:cs typeface="Times New Roman" pitchFamily="18" charset="0"/>
            </a:endParaRPr>
          </a:p>
          <a:p>
            <a:pPr marL="108000" indent="457200" algn="just">
              <a:lnSpc>
                <a:spcPct val="90000"/>
              </a:lnSpc>
            </a:pPr>
            <a:r>
              <a:rPr lang="en-GB" sz="2000" dirty="0">
                <a:latin typeface="Times New Roman" pitchFamily="18" charset="0"/>
                <a:cs typeface="Times New Roman" pitchFamily="18" charset="0"/>
              </a:rPr>
              <a:t>New software can be created by developing new programs, configuring generic software systems or reusing existing software.</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normAutofit/>
          </a:bodyPr>
          <a:lstStyle/>
          <a:p>
            <a:pPr algn="l"/>
            <a:r>
              <a:rPr lang="en-US" sz="2800" dirty="0" smtClean="0">
                <a:solidFill>
                  <a:srgbClr val="00B050"/>
                </a:solidFill>
                <a:latin typeface="Times New Roman" pitchFamily="18" charset="0"/>
                <a:cs typeface="Times New Roman" pitchFamily="18" charset="0"/>
              </a:rPr>
              <a:t>What is Software Engineering?</a:t>
            </a:r>
            <a:endParaRPr lang="en-IN" sz="2800" dirty="0">
              <a:solidFill>
                <a:srgbClr val="00B050"/>
              </a:solidFill>
              <a:latin typeface="Times New Roman" pitchFamily="18" charset="0"/>
              <a:cs typeface="Times New Roman" pitchFamily="18" charset="0"/>
            </a:endParaRPr>
          </a:p>
        </p:txBody>
      </p:sp>
      <p:sp>
        <p:nvSpPr>
          <p:cNvPr id="3" name="Content Placeholder 2"/>
          <p:cNvSpPr>
            <a:spLocks noGrp="1"/>
          </p:cNvSpPr>
          <p:nvPr>
            <p:ph idx="1"/>
          </p:nvPr>
        </p:nvSpPr>
        <p:spPr>
          <a:xfrm>
            <a:off x="500034" y="1571612"/>
            <a:ext cx="8229600" cy="4525963"/>
          </a:xfrm>
        </p:spPr>
        <p:txBody>
          <a:bodyPr/>
          <a:lstStyle/>
          <a:p>
            <a:r>
              <a:rPr lang="en-US" sz="2000" i="1" dirty="0" smtClean="0"/>
              <a:t>Software Engineering discusses </a:t>
            </a:r>
            <a:r>
              <a:rPr lang="en-US" sz="2000" b="1" i="1" dirty="0" smtClean="0"/>
              <a:t>systematic</a:t>
            </a:r>
            <a:r>
              <a:rPr lang="en-US" sz="2000" i="1" dirty="0" smtClean="0"/>
              <a:t> and </a:t>
            </a:r>
            <a:r>
              <a:rPr lang="en-US" sz="2000" b="1" i="1" dirty="0" smtClean="0"/>
              <a:t>cost-effective</a:t>
            </a:r>
            <a:r>
              <a:rPr lang="en-US" sz="2000" i="1" dirty="0" smtClean="0"/>
              <a:t> techniques to software development .</a:t>
            </a:r>
          </a:p>
          <a:p>
            <a:endParaRPr lang="en-US" sz="2000" b="1" i="1" dirty="0"/>
          </a:p>
          <a:p>
            <a:pPr>
              <a:buNone/>
            </a:pPr>
            <a:r>
              <a:rPr lang="en-US" sz="2000" b="1" i="1" dirty="0" smtClean="0"/>
              <a:t>        Systematic                </a:t>
            </a:r>
            <a:r>
              <a:rPr lang="en-US" sz="1800" b="1" i="1" dirty="0" smtClean="0"/>
              <a:t>Resulted          Innovations as well as lesson learnt from </a:t>
            </a:r>
            <a:endParaRPr lang="en-US" sz="2000" b="1" i="1" dirty="0" smtClean="0"/>
          </a:p>
          <a:p>
            <a:pPr>
              <a:buNone/>
            </a:pPr>
            <a:r>
              <a:rPr lang="en-US" sz="2000" b="1" i="1" dirty="0" smtClean="0"/>
              <a:t>   + Cost-effective                                     </a:t>
            </a:r>
            <a:r>
              <a:rPr lang="en-US" sz="1800" b="1" i="1" dirty="0" smtClean="0"/>
              <a:t>from past data.(Mistake etc)</a:t>
            </a:r>
          </a:p>
          <a:p>
            <a:endParaRPr lang="en-US" sz="1800" b="1" i="1" dirty="0"/>
          </a:p>
          <a:p>
            <a:r>
              <a:rPr lang="en-GB" sz="1800" dirty="0" smtClean="0">
                <a:latin typeface="Times New Roman" pitchFamily="18" charset="0"/>
                <a:cs typeface="Times New Roman" pitchFamily="18" charset="0"/>
              </a:rPr>
              <a:t>Software engineering is an engineering discipline that is concerned with all aspects of software production.</a:t>
            </a:r>
          </a:p>
          <a:p>
            <a:pPr>
              <a:buNone/>
            </a:pPr>
            <a:endParaRPr lang="en-GB" sz="1800" dirty="0" smtClean="0">
              <a:latin typeface="Times New Roman" pitchFamily="18" charset="0"/>
              <a:cs typeface="Times New Roman" pitchFamily="18" charset="0"/>
            </a:endParaRPr>
          </a:p>
          <a:p>
            <a:r>
              <a:rPr lang="en-GB" sz="1800" dirty="0" smtClean="0">
                <a:latin typeface="Times New Roman" pitchFamily="18" charset="0"/>
                <a:cs typeface="Times New Roman" pitchFamily="18" charset="0"/>
              </a:rPr>
              <a:t>Software engineers should adopt a systematic and organised approach to their work and use appropriate tools and techniques depending on the problem to be solved, the development constraints and the resources available.</a:t>
            </a:r>
          </a:p>
          <a:p>
            <a:endParaRPr lang="en-US" sz="1800" b="1" i="1" dirty="0" smtClean="0"/>
          </a:p>
          <a:p>
            <a:pPr>
              <a:buNone/>
            </a:pPr>
            <a:endParaRPr lang="en-IN" sz="2000" b="1" i="1" dirty="0"/>
          </a:p>
        </p:txBody>
      </p:sp>
      <p:cxnSp>
        <p:nvCxnSpPr>
          <p:cNvPr id="10" name="Straight Arrow Connector 9"/>
          <p:cNvCxnSpPr/>
          <p:nvPr/>
        </p:nvCxnSpPr>
        <p:spPr>
          <a:xfrm>
            <a:off x="2714612" y="3000372"/>
            <a:ext cx="1714512"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4"/>
          <p:cNvSpPr>
            <a:spLocks noGrp="1" noChangeArrowheads="1"/>
          </p:cNvSpPr>
          <p:nvPr>
            <p:ph type="title"/>
          </p:nvPr>
        </p:nvSpPr>
        <p:spPr/>
        <p:txBody>
          <a:bodyPr>
            <a:normAutofit/>
          </a:bodyPr>
          <a:lstStyle/>
          <a:p>
            <a:pPr algn="just"/>
            <a:r>
              <a:rPr lang="en-GB" sz="2400" dirty="0">
                <a:solidFill>
                  <a:srgbClr val="00B050"/>
                </a:solidFill>
                <a:latin typeface="Times New Roman" pitchFamily="18" charset="0"/>
                <a:cs typeface="Times New Roman" pitchFamily="18" charset="0"/>
              </a:rPr>
              <a:t>What is the difference between software engineering and computer science?</a:t>
            </a:r>
          </a:p>
        </p:txBody>
      </p:sp>
      <p:sp>
        <p:nvSpPr>
          <p:cNvPr id="72709" name="Rectangle 5"/>
          <p:cNvSpPr>
            <a:spLocks noGrp="1" noChangeArrowheads="1"/>
          </p:cNvSpPr>
          <p:nvPr>
            <p:ph type="body" idx="1"/>
          </p:nvPr>
        </p:nvSpPr>
        <p:spPr/>
        <p:txBody>
          <a:bodyPr>
            <a:normAutofit/>
          </a:bodyPr>
          <a:lstStyle/>
          <a:p>
            <a:r>
              <a:rPr lang="en-GB" sz="2400" dirty="0">
                <a:latin typeface="Times New Roman" pitchFamily="18" charset="0"/>
                <a:cs typeface="Times New Roman" pitchFamily="18" charset="0"/>
              </a:rPr>
              <a:t>Computer science is concerned with theory and </a:t>
            </a:r>
            <a:r>
              <a:rPr lang="en-GB" sz="2400" dirty="0" smtClean="0">
                <a:latin typeface="Times New Roman" pitchFamily="18" charset="0"/>
                <a:cs typeface="Times New Roman" pitchFamily="18" charset="0"/>
              </a:rPr>
              <a:t>fundamentals.</a:t>
            </a:r>
          </a:p>
          <a:p>
            <a:pPr>
              <a:buNone/>
            </a:pPr>
            <a:endParaRPr lang="en-GB" sz="2400" dirty="0" smtClean="0">
              <a:latin typeface="Times New Roman" pitchFamily="18" charset="0"/>
              <a:cs typeface="Times New Roman" pitchFamily="18" charset="0"/>
            </a:endParaRPr>
          </a:p>
          <a:p>
            <a:r>
              <a:rPr lang="en-GB" sz="2400" dirty="0" smtClean="0">
                <a:latin typeface="Times New Roman" pitchFamily="18" charset="0"/>
                <a:cs typeface="Times New Roman" pitchFamily="18" charset="0"/>
              </a:rPr>
              <a:t>Software </a:t>
            </a:r>
            <a:r>
              <a:rPr lang="en-GB" sz="2400" dirty="0">
                <a:latin typeface="Times New Roman" pitchFamily="18" charset="0"/>
                <a:cs typeface="Times New Roman" pitchFamily="18" charset="0"/>
              </a:rPr>
              <a:t>engineering is concerned with the practicalities of developing and delivering useful </a:t>
            </a:r>
            <a:r>
              <a:rPr lang="en-GB" sz="2400" dirty="0" smtClean="0">
                <a:latin typeface="Times New Roman" pitchFamily="18" charset="0"/>
                <a:cs typeface="Times New Roman" pitchFamily="18" charset="0"/>
              </a:rPr>
              <a:t>software product.</a:t>
            </a:r>
            <a:endParaRPr lang="en-GB" sz="2400"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1004</TotalTime>
  <Words>3127</Words>
  <Application>Microsoft Office PowerPoint</Application>
  <PresentationFormat>On-screen Show (4:3)</PresentationFormat>
  <Paragraphs>365</Paragraphs>
  <Slides>45</Slides>
  <Notes>2</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Software Engineering (10B11CI512)</vt:lpstr>
      <vt:lpstr>Evaluation Scheme</vt:lpstr>
      <vt:lpstr>Objectives</vt:lpstr>
      <vt:lpstr>Introduction of Software Engineering</vt:lpstr>
      <vt:lpstr>FAQs about software engineering</vt:lpstr>
      <vt:lpstr>FAQs about software engineering</vt:lpstr>
      <vt:lpstr>What is software?</vt:lpstr>
      <vt:lpstr>What is Software Engineering?</vt:lpstr>
      <vt:lpstr>What is the difference between software engineering and computer science?</vt:lpstr>
      <vt:lpstr>What is the difference between software engineering and system engineering?</vt:lpstr>
      <vt:lpstr>What is a software process?</vt:lpstr>
      <vt:lpstr>What is a software process model?</vt:lpstr>
      <vt:lpstr>What are the costs of software engineering?</vt:lpstr>
      <vt:lpstr>Activity cost distribution</vt:lpstr>
      <vt:lpstr>What is CASE (Computer-Aided Software Engineering)</vt:lpstr>
      <vt:lpstr>What are the attributes of good software?</vt:lpstr>
      <vt:lpstr>What are the key challenges facing software engineering?</vt:lpstr>
      <vt:lpstr>What exactly is an engineering approach to develop software ?</vt:lpstr>
      <vt:lpstr>Why is software engineering neither a form of science nor an art?</vt:lpstr>
      <vt:lpstr>The Software engineering discipline---Its Evolution and Impact</vt:lpstr>
      <vt:lpstr>Slide 21</vt:lpstr>
      <vt:lpstr>A Solution to the Software Crisis</vt:lpstr>
      <vt:lpstr>Slide 23</vt:lpstr>
      <vt:lpstr>What is wrong with the exploratory style of software development?</vt:lpstr>
      <vt:lpstr>How do items get stored in the long term memory?</vt:lpstr>
      <vt:lpstr>Symptoms and root causes of software development problems</vt:lpstr>
      <vt:lpstr>Most of software fail because of these root causes:</vt:lpstr>
      <vt:lpstr>Software Best Practices </vt:lpstr>
      <vt:lpstr>Software  Life Cycle Models </vt:lpstr>
      <vt:lpstr>Slide 30</vt:lpstr>
      <vt:lpstr>Slide 31</vt:lpstr>
      <vt:lpstr>The Waterfall Model</vt:lpstr>
      <vt:lpstr>Slide 33</vt:lpstr>
      <vt:lpstr>Some situations where the use of Waterfall model is most appropriate:</vt:lpstr>
      <vt:lpstr>Feasibility Study</vt:lpstr>
      <vt:lpstr>Design</vt:lpstr>
      <vt:lpstr>Integration and System Testing</vt:lpstr>
      <vt:lpstr>Issues in Waterfall Development Model</vt:lpstr>
      <vt:lpstr>Iterative Waterfall Model</vt:lpstr>
      <vt:lpstr>SHORTCOMINGS OF THE ITERATIVE WATERFALL MODEL</vt:lpstr>
      <vt:lpstr>Spiral Model</vt:lpstr>
      <vt:lpstr>Spiral Model </vt:lpstr>
      <vt:lpstr>Advantages of Spiral Model</vt:lpstr>
      <vt:lpstr>Spiral Model as a Meta Model</vt:lpstr>
      <vt:lpstr>Selection of an Appropriate Life Cycle Model for a Project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(10B11CI512)</dc:title>
  <dc:creator>amit srivastava</dc:creator>
  <cp:lastModifiedBy>amit srivastava</cp:lastModifiedBy>
  <cp:revision>158</cp:revision>
  <dcterms:created xsi:type="dcterms:W3CDTF">2014-08-11T05:28:49Z</dcterms:created>
  <dcterms:modified xsi:type="dcterms:W3CDTF">2015-07-29T03:36:40Z</dcterms:modified>
</cp:coreProperties>
</file>