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33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280AA-6CB9-4D78-A3FD-55363E0B0D61}" type="datetimeFigureOut">
              <a:rPr lang="en-IN" smtClean="0"/>
              <a:t>17-02-2018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28813-F32F-4359-82FC-0FC548B2D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265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6048968"/>
            <a:ext cx="1600000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6058395"/>
            <a:ext cx="1600000" cy="5333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hatis.techtarget.com/definition/statistical-analysis" TargetMode="External"/><Relationship Id="rId2" Type="http://schemas.openxmlformats.org/officeDocument/2006/relationships/hyperlink" Target="http://whatis.techtarget.com/definition/algorithm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hatis.techtarget.com/definition/unsupervised-learning" TargetMode="External"/><Relationship Id="rId4" Type="http://schemas.openxmlformats.org/officeDocument/2006/relationships/hyperlink" Target="http://whatis.techtarget.com/definition/supervised-learnin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hatis.techtarget.com/definition/text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upport@rezo.a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301B9B-371A-4DB3-87F1-D8C88F5AF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Bookman Old Style" panose="02050604050505020204" pitchFamily="18" charset="0"/>
              </a:rPr>
              <a:t>TEXT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A47E847-7C2D-4189-AE76-CCF13D6F9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Harsh Patni</a:t>
            </a:r>
          </a:p>
          <a:p>
            <a:r>
              <a:rPr lang="en-US" sz="1600" b="1" dirty="0">
                <a:latin typeface="Baskerville Old Face" panose="02020602080505020303" pitchFamily="18" charset="0"/>
              </a:rPr>
              <a:t>R</a:t>
            </a:r>
            <a:r>
              <a:rPr lang="en-IN" sz="1600" b="1" dirty="0">
                <a:latin typeface="Baskerville Old Face" panose="02020602080505020303" pitchFamily="18" charset="0"/>
              </a:rPr>
              <a:t>EZO.AI</a:t>
            </a:r>
          </a:p>
        </p:txBody>
      </p:sp>
    </p:spTree>
    <p:extLst>
      <p:ext uri="{BB962C8B-B14F-4D97-AF65-F5344CB8AC3E}">
        <p14:creationId xmlns:p14="http://schemas.microsoft.com/office/powerpoint/2010/main" val="33937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A40E193-474B-40F2-88CE-DC23A8947B2E}"/>
              </a:ext>
            </a:extLst>
          </p:cNvPr>
          <p:cNvSpPr txBox="1"/>
          <p:nvPr/>
        </p:nvSpPr>
        <p:spPr>
          <a:xfrm>
            <a:off x="1865163" y="4323844"/>
            <a:ext cx="7611979" cy="46166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200" b="1" dirty="0"/>
              <a:t>['This', 'is', 'a', 'sample', 'sentence', ',', 'showing', 'off', 'the', 'stop', 'words', 'filtration', '.']</a:t>
            </a:r>
          </a:p>
          <a:p>
            <a:r>
              <a:rPr lang="en-US" sz="1200" b="1" dirty="0"/>
              <a:t>['This', 'sample', 'sentence', ',', 'showing', 'stop', 'words', 'filtration', '.']</a:t>
            </a:r>
            <a:endParaRPr lang="en-IN" sz="1200" b="1" dirty="0"/>
          </a:p>
        </p:txBody>
      </p:sp>
      <p:sp>
        <p:nvSpPr>
          <p:cNvPr id="2" name="Down Arrow 1"/>
          <p:cNvSpPr/>
          <p:nvPr/>
        </p:nvSpPr>
        <p:spPr>
          <a:xfrm>
            <a:off x="4741682" y="3930977"/>
            <a:ext cx="150829" cy="273378"/>
          </a:xfrm>
          <a:prstGeom prst="down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003">
            <a:schemeClr val="lt2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65163" y="1359693"/>
            <a:ext cx="8182466" cy="24989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example_sent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sample sentence, showing off the stop words filtration."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stopwords.words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word_tokens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example_sent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filtered_sentence</a:t>
            </a:r>
            <a:r>
              <a:rPr kumimoji="0" 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[w for w in </a:t>
            </a:r>
            <a:r>
              <a:rPr kumimoji="0" 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word_tokens</a:t>
            </a:r>
            <a:r>
              <a:rPr kumimoji="0" 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not w in </a:t>
            </a:r>
            <a:r>
              <a:rPr kumimoji="0" 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r>
              <a:rPr kumimoji="0" 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filtered_sentence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word_tokens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filtered_sentence.append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#removal of </a:t>
            </a:r>
            <a:r>
              <a:rPr kumimoji="0" 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r>
              <a:rPr kumimoji="0" 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word_tokens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filtered_sentence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94D7F1-D8C1-4D82-A702-710B6C44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321DE0-1818-437E-86E8-9F174882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39389"/>
          </a:xfrm>
        </p:spPr>
        <p:txBody>
          <a:bodyPr>
            <a:normAutofit/>
          </a:bodyPr>
          <a:lstStyle/>
          <a:p>
            <a:r>
              <a:rPr lang="en-US" dirty="0"/>
              <a:t>Now you have a sentence you can use your </a:t>
            </a:r>
            <a:r>
              <a:rPr lang="en-US" dirty="0" err="1"/>
              <a:t>dictonary</a:t>
            </a:r>
            <a:r>
              <a:rPr lang="en-US" dirty="0"/>
              <a:t> to compare and find words.</a:t>
            </a:r>
          </a:p>
          <a:p>
            <a:r>
              <a:rPr lang="en-US" dirty="0" smtClean="0"/>
              <a:t>But words like swimming, swam, swim though mean the same have different spellings</a:t>
            </a:r>
            <a:endParaRPr lang="en-US" dirty="0"/>
          </a:p>
          <a:p>
            <a:r>
              <a:rPr lang="en-US" dirty="0"/>
              <a:t>In order to accommodate for dozens of form in our languages we use the process called stemming.</a:t>
            </a:r>
          </a:p>
          <a:p>
            <a:r>
              <a:rPr lang="en-IN" dirty="0"/>
              <a:t>In linguistic morphology and information retrieval, stemming is the process of </a:t>
            </a:r>
            <a:r>
              <a:rPr lang="en-IN" dirty="0" smtClean="0"/>
              <a:t>reducing words </a:t>
            </a:r>
            <a:r>
              <a:rPr lang="en-IN" dirty="0"/>
              <a:t>to their word stem, base or root form.</a:t>
            </a:r>
          </a:p>
          <a:p>
            <a:r>
              <a:rPr lang="en-US" dirty="0"/>
              <a:t>Here stemming will give </a:t>
            </a:r>
            <a:r>
              <a:rPr lang="en-US" dirty="0" smtClean="0"/>
              <a:t>word swimming -&gt; swim</a:t>
            </a:r>
            <a:endParaRPr lang="en-US" dirty="0"/>
          </a:p>
          <a:p>
            <a:r>
              <a:rPr lang="en-US" dirty="0"/>
              <a:t>Different stemmer gives different results depending on whether they are algorithmic or </a:t>
            </a:r>
            <a:r>
              <a:rPr lang="en-US" dirty="0" smtClean="0"/>
              <a:t>dictionary based.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4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CCFE49D-EEE5-4DC0-AD5F-D1A2F41B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83035" y="4300101"/>
            <a:ext cx="8511423" cy="639543"/>
          </a:xfrm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sz="1200" b="1" dirty="0" smtClean="0"/>
              <a:t>caress </a:t>
            </a:r>
            <a:r>
              <a:rPr lang="en-US" sz="1200" b="1" dirty="0" err="1"/>
              <a:t>fli</a:t>
            </a:r>
            <a:r>
              <a:rPr lang="en-US" sz="1200" b="1" dirty="0"/>
              <a:t> die mule </a:t>
            </a:r>
            <a:r>
              <a:rPr lang="en-US" sz="1200" b="1" dirty="0" err="1"/>
              <a:t>deni</a:t>
            </a:r>
            <a:r>
              <a:rPr lang="en-US" sz="1200" b="1" dirty="0"/>
              <a:t> die </a:t>
            </a:r>
            <a:r>
              <a:rPr lang="en-US" sz="1200" b="1" dirty="0" err="1"/>
              <a:t>agre</a:t>
            </a:r>
            <a:r>
              <a:rPr lang="en-US" sz="1200" b="1" dirty="0"/>
              <a:t> own </a:t>
            </a:r>
            <a:r>
              <a:rPr lang="en-US" sz="1200" b="1" dirty="0" err="1"/>
              <a:t>humbl</a:t>
            </a:r>
            <a:r>
              <a:rPr lang="en-US" sz="1200" b="1" dirty="0"/>
              <a:t> size meet state </a:t>
            </a:r>
            <a:r>
              <a:rPr lang="en-US" sz="1200" b="1" dirty="0" err="1"/>
              <a:t>siez</a:t>
            </a:r>
            <a:r>
              <a:rPr lang="en-US" sz="1200" b="1" dirty="0"/>
              <a:t> item </a:t>
            </a:r>
            <a:r>
              <a:rPr lang="en-US" sz="1200" b="1" dirty="0" err="1"/>
              <a:t>sensat</a:t>
            </a:r>
            <a:r>
              <a:rPr lang="en-US" sz="1200" b="1" dirty="0"/>
              <a:t> </a:t>
            </a:r>
            <a:r>
              <a:rPr lang="en-US" sz="1200" b="1" dirty="0" err="1"/>
              <a:t>tradit</a:t>
            </a:r>
            <a:r>
              <a:rPr lang="en-US" sz="1200" b="1" dirty="0"/>
              <a:t> refer colon plot </a:t>
            </a:r>
            <a:r>
              <a:rPr lang="en-US" sz="1200" b="1" dirty="0" err="1">
                <a:solidFill>
                  <a:srgbClr val="FF0000"/>
                </a:solidFill>
              </a:rPr>
              <a:t>gener</a:t>
            </a:r>
            <a:endParaRPr lang="en-US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/>
              <a:t>caress </a:t>
            </a:r>
            <a:r>
              <a:rPr lang="en-US" sz="1200" b="1" dirty="0" err="1"/>
              <a:t>fli</a:t>
            </a:r>
            <a:r>
              <a:rPr lang="en-US" sz="1200" b="1" dirty="0"/>
              <a:t> die mule </a:t>
            </a:r>
            <a:r>
              <a:rPr lang="en-US" sz="1200" b="1" dirty="0" err="1"/>
              <a:t>deni</a:t>
            </a:r>
            <a:r>
              <a:rPr lang="en-US" sz="1200" b="1" dirty="0"/>
              <a:t> die </a:t>
            </a:r>
            <a:r>
              <a:rPr lang="en-US" sz="1200" b="1" dirty="0" err="1"/>
              <a:t>agre</a:t>
            </a:r>
            <a:r>
              <a:rPr lang="en-US" sz="1200" b="1" dirty="0"/>
              <a:t> own </a:t>
            </a:r>
            <a:r>
              <a:rPr lang="en-US" sz="1200" b="1" dirty="0" err="1"/>
              <a:t>humbl</a:t>
            </a:r>
            <a:r>
              <a:rPr lang="en-US" sz="1200" b="1" dirty="0"/>
              <a:t> size meet state </a:t>
            </a:r>
            <a:r>
              <a:rPr lang="en-US" sz="1200" b="1" dirty="0" err="1"/>
              <a:t>siez</a:t>
            </a:r>
            <a:r>
              <a:rPr lang="en-US" sz="1200" b="1" dirty="0"/>
              <a:t> item </a:t>
            </a:r>
            <a:r>
              <a:rPr lang="en-US" sz="1200" b="1" dirty="0" err="1"/>
              <a:t>sensat</a:t>
            </a:r>
            <a:r>
              <a:rPr lang="en-US" sz="1200" b="1" dirty="0"/>
              <a:t> </a:t>
            </a:r>
            <a:r>
              <a:rPr lang="en-US" sz="1200" b="1" dirty="0" err="1"/>
              <a:t>tradit</a:t>
            </a:r>
            <a:r>
              <a:rPr lang="en-US" sz="1200" b="1" dirty="0"/>
              <a:t> refer colon plot </a:t>
            </a:r>
            <a:r>
              <a:rPr lang="en-US" sz="1200" b="1" dirty="0">
                <a:solidFill>
                  <a:srgbClr val="FF0000"/>
                </a:solidFill>
              </a:rPr>
              <a:t>generous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9AA26AE9-3E6E-4BDF-9E34-6FA45035C66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220744" y="846793"/>
            <a:ext cx="8511423" cy="2862322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nltk.stem.porter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Porter Stemmer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stemmer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plurals = 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'caresses'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'flies'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'dies'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'mules'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'denied'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'died'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'agreed'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'humbled'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'sized'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'meeting'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'stating'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siezing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'itemization'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'sensational'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'traditional'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'reference'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'colonizer'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'plotted'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'generous'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singles = 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stemmer.stem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(plural)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plural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plurals]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.join(singles))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SnowBall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Stemmer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nltk.stem.snowball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SnowballStemmer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stemmer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SnowballStemmer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singles = 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stemmer.stem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(plural)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plural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plurals]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.join(singles))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8592A08-5F26-4395-852F-460A0CBA25DE}"/>
              </a:ext>
            </a:extLst>
          </p:cNvPr>
          <p:cNvSpPr txBox="1"/>
          <p:nvPr/>
        </p:nvSpPr>
        <p:spPr>
          <a:xfrm>
            <a:off x="4103607" y="256999"/>
            <a:ext cx="368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STEMMING FROM ALGORITHM</a:t>
            </a:r>
            <a:endParaRPr lang="en-IN" b="1" i="1" dirty="0"/>
          </a:p>
        </p:txBody>
      </p:sp>
      <p:sp>
        <p:nvSpPr>
          <p:cNvPr id="7" name="Down Arrow 6"/>
          <p:cNvSpPr/>
          <p:nvPr/>
        </p:nvSpPr>
        <p:spPr>
          <a:xfrm>
            <a:off x="5514680" y="3858492"/>
            <a:ext cx="150829" cy="273378"/>
          </a:xfrm>
          <a:prstGeom prst="down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003">
            <a:schemeClr val="lt2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98200C-C35B-4A0D-BF46-CEBC6EA5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1" y="6241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POS Tagger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D725C4-71DE-4709-8A9E-BD45B5026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3284" y="2133600"/>
            <a:ext cx="4313864" cy="3777622"/>
          </a:xfrm>
        </p:spPr>
        <p:txBody>
          <a:bodyPr/>
          <a:lstStyle/>
          <a:p>
            <a:r>
              <a:rPr lang="en-IN" dirty="0"/>
              <a:t>A Part-Of-Speech </a:t>
            </a:r>
            <a:r>
              <a:rPr lang="en-IN" b="1" dirty="0"/>
              <a:t>Tagger</a:t>
            </a:r>
            <a:r>
              <a:rPr lang="en-IN" dirty="0"/>
              <a:t> (</a:t>
            </a:r>
            <a:r>
              <a:rPr lang="en-IN" b="1" dirty="0"/>
              <a:t>POS Tagger</a:t>
            </a:r>
            <a:r>
              <a:rPr lang="en-IN" dirty="0"/>
              <a:t>) is a piece of </a:t>
            </a:r>
            <a:r>
              <a:rPr lang="en-IN" dirty="0" smtClean="0"/>
              <a:t>code that </a:t>
            </a:r>
            <a:r>
              <a:rPr lang="en-IN" dirty="0"/>
              <a:t>reads text in some language and assigns parts of speech to each word (and other token), such as noun, verb, adjective, etc., although generally computational applications use more fine-grained </a:t>
            </a:r>
            <a:r>
              <a:rPr lang="en-IN" b="1" dirty="0"/>
              <a:t>POS</a:t>
            </a:r>
            <a:r>
              <a:rPr lang="en-IN" dirty="0"/>
              <a:t> tags like </a:t>
            </a:r>
            <a:r>
              <a:rPr lang="en-IN" dirty="0" smtClean="0"/>
              <a:t>'noun-plural (NNP)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4684E00-3B06-44C0-94EB-50AFCF40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32" y="2246724"/>
            <a:ext cx="3885989" cy="27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40BB44E1-6FA5-48DA-AD82-63BCD8536D1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142773" y="773065"/>
            <a:ext cx="6866472" cy="1785104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pos_tag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simple sentence. I would like to go for swimming."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Generate list of tokens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tokens_pos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pos_tag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(tokens)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tokens_pos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40BB44E1-6FA5-48DA-AD82-63BCD8536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773" y="3078454"/>
            <a:ext cx="7114349" cy="60016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  <a:extLst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[('This', 'DT'), ('is', 'VBZ'), ('a', 'DT'), ('simple', </a:t>
            </a:r>
            <a:r>
              <a:rPr lang="en-US" altLang="en-US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'JJ</a:t>
            </a:r>
            <a:r>
              <a:rPr lang="en-US" alt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('sentence', 'NN'), </a:t>
            </a:r>
            <a:endParaRPr lang="en-US" altLang="en-US" sz="11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('.', </a:t>
            </a:r>
            <a:r>
              <a:rPr lang="en-US" alt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'.'), ('I', 'PRP'), ('would', 'MD'), ('like', 'VB'), ('to', 'TO'), </a:t>
            </a:r>
            <a:endParaRPr lang="en-US" altLang="en-US" sz="11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'go', 'VB'), ('for', 'IN'), ('swimming', 'NN'), ('.', '.')]</a:t>
            </a:r>
          </a:p>
        </p:txBody>
      </p:sp>
      <p:sp>
        <p:nvSpPr>
          <p:cNvPr id="8" name="Down Arrow 7"/>
          <p:cNvSpPr/>
          <p:nvPr/>
        </p:nvSpPr>
        <p:spPr>
          <a:xfrm>
            <a:off x="4930219" y="2681622"/>
            <a:ext cx="150829" cy="273378"/>
          </a:xfrm>
          <a:prstGeom prst="down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003">
            <a:schemeClr val="lt2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3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C0A70B-F91C-4AF1-88F9-0F4CA216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84640" y="3083575"/>
            <a:ext cx="4313864" cy="408518"/>
          </a:xfrm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b="1" dirty="0"/>
              <a:t>I would like to go for swim a it be a good exercise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E19B29EF-353D-49EA-A4E9-55EED10C93D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690294" y="753889"/>
            <a:ext cx="5218655" cy="6047809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wordnet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pos_tag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is_noun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(tag):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'NNS'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'NNP'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'NNPS'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is_verb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(tag):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'VB'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'VBD'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'VBG'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'VBN'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'VBP'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'VBZ'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is_adverb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(tag):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'RB'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'RBR'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'RBS'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is_adjective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(tag):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'JJ'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'JJR'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'JJS'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penn_to_wn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(tag):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is_adjective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(tag):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wn.ADJ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is_noun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(tag):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wn.NOUN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is_adverb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(tag):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wn.ADV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is_verb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(tag):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wn.VERB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stemmer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nltk.stem.WordNetLemmatizer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would like to go for swimming as it is a good exercise."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Generate list of tokens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tokens_pos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pos_tag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(tokens)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singles = []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tokens_pos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penn_to_wn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singles.append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stemmer.lemmatize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singles.append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stemmer.lemmatize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.join(singles))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3402" y="103196"/>
            <a:ext cx="455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Stemming Using Dictionary</a:t>
            </a:r>
            <a:endParaRPr lang="en-IN" b="1" dirty="0"/>
          </a:p>
        </p:txBody>
      </p:sp>
      <p:sp>
        <p:nvSpPr>
          <p:cNvPr id="7" name="Right Arrow 6"/>
          <p:cNvSpPr/>
          <p:nvPr/>
        </p:nvSpPr>
        <p:spPr>
          <a:xfrm>
            <a:off x="7026283" y="3165285"/>
            <a:ext cx="641022" cy="24509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5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TF-IDF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9225799" cy="3777622"/>
          </a:xfrm>
        </p:spPr>
        <p:txBody>
          <a:bodyPr/>
          <a:lstStyle/>
          <a:p>
            <a:r>
              <a:rPr lang="en-IN" dirty="0"/>
              <a:t>In information retrieval, </a:t>
            </a:r>
            <a:r>
              <a:rPr lang="en-IN" b="1" dirty="0" err="1"/>
              <a:t>tf</a:t>
            </a:r>
            <a:r>
              <a:rPr lang="en-IN" dirty="0"/>
              <a:t>–</a:t>
            </a:r>
            <a:r>
              <a:rPr lang="en-IN" b="1" dirty="0" err="1"/>
              <a:t>idf</a:t>
            </a:r>
            <a:r>
              <a:rPr lang="en-IN" dirty="0"/>
              <a:t> or </a:t>
            </a:r>
            <a:r>
              <a:rPr lang="en-IN" b="1" dirty="0"/>
              <a:t>TFIDF</a:t>
            </a:r>
            <a:r>
              <a:rPr lang="en-IN" dirty="0"/>
              <a:t>, short for term frequency–inverse document frequency, is a numerical statistic that is intended to reflect how important a word is to a document in a collection or corpus</a:t>
            </a:r>
            <a:r>
              <a:rPr lang="en-IN" dirty="0" smtClean="0"/>
              <a:t>.</a:t>
            </a:r>
          </a:p>
          <a:p>
            <a:r>
              <a:rPr lang="en-IN" dirty="0"/>
              <a:t>The weight of a term that occurs in a document is simply proportional to the </a:t>
            </a:r>
            <a:r>
              <a:rPr lang="en-IN" b="1" dirty="0" smtClean="0"/>
              <a:t>term frequency</a:t>
            </a:r>
          </a:p>
          <a:p>
            <a:r>
              <a:rPr lang="en-IN" dirty="0"/>
              <a:t>The </a:t>
            </a:r>
            <a:r>
              <a:rPr lang="en-IN" b="1" dirty="0"/>
              <a:t>inverse document frequency</a:t>
            </a:r>
            <a:r>
              <a:rPr lang="en-IN" dirty="0"/>
              <a:t> is a measure of how much information the word provides, that is, whether the term is common or rare across all documents</a:t>
            </a:r>
            <a:r>
              <a:rPr lang="en-IN" dirty="0" smtClean="0"/>
              <a:t>. The </a:t>
            </a:r>
            <a:r>
              <a:rPr lang="en-IN" dirty="0"/>
              <a:t>specificity of a </a:t>
            </a:r>
            <a:r>
              <a:rPr lang="en-IN" dirty="0" smtClean="0"/>
              <a:t>term can </a:t>
            </a:r>
            <a:r>
              <a:rPr lang="en-IN" dirty="0"/>
              <a:t>be quantified as an inverse function of the number of documents in which it occurs.</a:t>
            </a:r>
          </a:p>
        </p:txBody>
      </p:sp>
    </p:spTree>
    <p:extLst>
      <p:ext uri="{BB962C8B-B14F-4D97-AF65-F5344CB8AC3E}">
        <p14:creationId xmlns:p14="http://schemas.microsoft.com/office/powerpoint/2010/main" val="40656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084" y="534383"/>
            <a:ext cx="4995527" cy="475529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document1 = 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"""Python is a 2000 made-for-TV horror movie directed by Richard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Clabaugh</a:t>
            </a: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The film features several cult favorite actors, including William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Zabka</a:t>
            </a: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The Karate Kid fame, </a:t>
            </a:r>
            <a:r>
              <a:rPr lang="en-US" sz="800" b="1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Wheaton, Casper Van </a:t>
            </a:r>
            <a:r>
              <a:rPr lang="en-US" sz="800" b="1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Dien</a:t>
            </a: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Jenny McCarthy,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Keith </a:t>
            </a:r>
            <a:r>
              <a:rPr lang="en-US" sz="800" b="1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Coogan</a:t>
            </a: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Robert </a:t>
            </a:r>
            <a:r>
              <a:rPr lang="en-US" sz="800" b="1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Englund</a:t>
            </a: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(best known for his role as Freddy Krueger in the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Nightmare on Elm Street series of films), Dana Barron, David Bowe, and Sean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Whalen. The film concerns a genetically engineered snake, a python, that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escapes and unleashes itself on a small town. It includes the classic final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girl scenario evident in films like Friday the 13th. It was filmed in Los Angeles,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California and Malibu, California. Python was followed by two sequels: Python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II (2002) and Boa vs. Python (2004), both also made-for-TV films."""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document2 = 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"""Python, from the Greek word (π</a:t>
            </a:r>
            <a:r>
              <a:rPr lang="en-US" sz="800" b="1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ύθων</a:t>
            </a: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/π</a:t>
            </a:r>
            <a:r>
              <a:rPr lang="en-US" sz="800" b="1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ύθων</a:t>
            </a: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ας), is a genus of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nonvenomous pythons[2] found in Africa and Asia. Currently, 7 species are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recognised</a:t>
            </a: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.[2] A member of this genus, P. </a:t>
            </a:r>
            <a:r>
              <a:rPr lang="en-US" sz="800" b="1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reticulatus</a:t>
            </a: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is among the longest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snakes known."""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document3 = 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"""The Colt Python is a .357 Magnum caliber revolver formerly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manufactured by Colt's Manufacturing Company of Hartford, Connecticut.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is sometimes referred to as a "Combat Magnum".[1] It was first introduced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1955, the same year as Smith &amp; Wesson's M29 .44 Magnum. The now discontinued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Colt Python targeted the premium revolver market segment. Some firearm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 and writers such as Jeff Cooper, Ian V. Hogg, Chuck Hawks, Leroy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Thompson, Renee </a:t>
            </a:r>
            <a:r>
              <a:rPr lang="en-US" sz="800" b="1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Smeets</a:t>
            </a: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Martin Dougherty have described the Python as the</a:t>
            </a:r>
            <a:b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finest production revolver ever made."""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bloblist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[document1, document2, document3]</a:t>
            </a:r>
            <a:b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blob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bloblist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"Top words in document {}"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scores = {word: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tfidf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(word, blob,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bloblist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blob.words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sorted_words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scores.items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8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x[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8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word, score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sorted_words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"Word: {}, TF-IDF: {}"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.format(word, </a:t>
            </a:r>
            <a:r>
              <a:rPr lang="en-US" sz="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(score,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783096" y="537699"/>
            <a:ext cx="4557546" cy="47705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coding: utf-8 -*-</a:t>
            </a:r>
            <a:b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__future__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division,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computes "term frequency" which is the number of times a word</a:t>
            </a:r>
            <a:b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appears in a document blob, normalized by dividing by the total number of words in blob</a:t>
            </a:r>
            <a:b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(word, blob):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blob.words.count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(word) /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blob.words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returns the number of documents containing word.</a:t>
            </a:r>
            <a:b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n_containing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(word,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bloblist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blob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bloblist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blob.words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computes "inverse document frequency" which measures how common a word</a:t>
            </a:r>
            <a:b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is among all documents in </a:t>
            </a:r>
            <a:r>
              <a:rPr kumimoji="0" lang="en-US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bloblist</a:t>
            </a:r>
            <a: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The more common a word is, the lower its </a:t>
            </a:r>
            <a:r>
              <a:rPr kumimoji="0" lang="en-US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idf</a:t>
            </a:r>
            <a: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We take the ratio of the total number of documents to the number of documents containing word, then take the log.</a:t>
            </a:r>
            <a:b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idf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(word,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bloblist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math.log(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bloblist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n_containing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(word,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bloblist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computes the TF-IDF score. It's the product of </a:t>
            </a:r>
            <a:r>
              <a:rPr kumimoji="0" lang="en-US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en-US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idf</a:t>
            </a:r>
            <a: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tfidf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(word, blob,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bloblist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(word, blob) *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idf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(word,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bloblist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83096" y="5545904"/>
            <a:ext cx="3356810" cy="130257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b="1" dirty="0"/>
              <a:t>Top words in document 1</a:t>
            </a:r>
          </a:p>
          <a:p>
            <a:pPr marL="0" indent="0">
              <a:buNone/>
            </a:pPr>
            <a:r>
              <a:rPr lang="en-IN" sz="1200" b="1" dirty="0"/>
              <a:t>Word: python, TF-IDF: 0.04503</a:t>
            </a:r>
          </a:p>
          <a:p>
            <a:pPr marL="0" indent="0">
              <a:buNone/>
            </a:pPr>
            <a:r>
              <a:rPr lang="en-IN" sz="1200" b="1" dirty="0"/>
              <a:t>Word: films, TF-IDF: 0.02702</a:t>
            </a:r>
          </a:p>
          <a:p>
            <a:pPr marL="0" indent="0">
              <a:buNone/>
            </a:pPr>
            <a:r>
              <a:rPr lang="en-IN" sz="1200" b="1" dirty="0"/>
              <a:t>Word: The, TF-IDF: </a:t>
            </a:r>
            <a:r>
              <a:rPr lang="en-IN" sz="1200" b="1" dirty="0" smtClean="0"/>
              <a:t>0.01994</a:t>
            </a:r>
            <a:endParaRPr lang="en-IN" sz="1200" b="1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13822" y="5545904"/>
            <a:ext cx="3190789" cy="13025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b="1" dirty="0"/>
              <a:t>Top words in document 3</a:t>
            </a:r>
          </a:p>
          <a:p>
            <a:pPr marL="0" indent="0">
              <a:buNone/>
            </a:pPr>
            <a:r>
              <a:rPr lang="en-IN" sz="1200" b="1" dirty="0"/>
              <a:t>Word: Magnum, TF-IDF: 0.03745</a:t>
            </a:r>
          </a:p>
          <a:p>
            <a:pPr marL="0" indent="0">
              <a:buNone/>
            </a:pPr>
            <a:r>
              <a:rPr lang="en-IN" sz="1200" b="1" dirty="0"/>
              <a:t>Word: revolver, TF-IDF: 0.03745</a:t>
            </a:r>
          </a:p>
          <a:p>
            <a:pPr marL="0" indent="0">
              <a:buNone/>
            </a:pPr>
            <a:r>
              <a:rPr lang="en-IN" sz="1200" b="1" dirty="0"/>
              <a:t>Word: Colt, TF-IDF: 0.03745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36159" y="5545904"/>
            <a:ext cx="2981410" cy="130257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Top words in document 2</a:t>
            </a:r>
          </a:p>
          <a:p>
            <a:r>
              <a:rPr lang="en-IN" b="1" dirty="0"/>
              <a:t>Word: 2, TF-IDF: 0.05938</a:t>
            </a:r>
          </a:p>
          <a:p>
            <a:r>
              <a:rPr lang="en-IN" b="1" dirty="0"/>
              <a:t>Word: genus, TF-IDF: 0.05938</a:t>
            </a:r>
          </a:p>
          <a:p>
            <a:r>
              <a:rPr lang="en-IN" b="1" dirty="0"/>
              <a:t>Word: among, TF-IDF: 0.02969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68202" y="5237818"/>
            <a:ext cx="113320" cy="248525"/>
          </a:xfrm>
          <a:prstGeom prst="down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003">
            <a:schemeClr val="lt2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6048968"/>
            <a:ext cx="1600000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Sentiment and Subjectivity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8299367" cy="2029326"/>
          </a:xfrm>
        </p:spPr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entiment </a:t>
            </a:r>
            <a:r>
              <a:rPr lang="en-IN" dirty="0"/>
              <a:t>analysis aims to determine the attitude of a </a:t>
            </a:r>
            <a:r>
              <a:rPr lang="en-IN" dirty="0" smtClean="0"/>
              <a:t>writer </a:t>
            </a:r>
            <a:r>
              <a:rPr lang="en-IN" dirty="0"/>
              <a:t>with respect to some topic or the overall contextual polarity or emotional reaction to a document, interaction, or event.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4352064"/>
            <a:ext cx="9310020" cy="1158399"/>
          </a:xfrm>
        </p:spPr>
        <p:txBody>
          <a:bodyPr/>
          <a:lstStyle/>
          <a:p>
            <a:r>
              <a:rPr lang="en-IN" dirty="0"/>
              <a:t>Subjective sentence expresses some personal feelings, views, or beliefs</a:t>
            </a:r>
            <a:r>
              <a:rPr lang="en-IN" dirty="0" smtClean="0"/>
              <a:t>.</a:t>
            </a:r>
          </a:p>
          <a:p>
            <a:pPr lvl="1"/>
            <a:r>
              <a:rPr lang="en-IN" b="1" dirty="0"/>
              <a:t>For example</a:t>
            </a:r>
            <a:r>
              <a:rPr lang="en-IN" dirty="0"/>
              <a:t>, “I think that he went home” and “I want a camera that can take good photos” are a subjective sentences, but does not express any sentiment.</a:t>
            </a:r>
          </a:p>
        </p:txBody>
      </p:sp>
    </p:spTree>
    <p:extLst>
      <p:ext uri="{BB962C8B-B14F-4D97-AF65-F5344CB8AC3E}">
        <p14:creationId xmlns:p14="http://schemas.microsoft.com/office/powerpoint/2010/main" val="31845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5466" y="3059597"/>
            <a:ext cx="6348400" cy="1201317"/>
          </a:xfr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200" b="1" dirty="0"/>
              <a:t>-0.307692307692</a:t>
            </a:r>
          </a:p>
          <a:p>
            <a:pPr marL="0" indent="0">
              <a:buNone/>
            </a:pPr>
            <a:r>
              <a:rPr lang="en-IN" sz="1200" b="1" dirty="0"/>
              <a:t>0.8</a:t>
            </a:r>
          </a:p>
          <a:p>
            <a:pPr marL="0" indent="0">
              <a:buNone/>
            </a:pPr>
            <a:r>
              <a:rPr lang="en-IN" sz="1200" b="1" dirty="0"/>
              <a:t>Subjectivity :: 0.0</a:t>
            </a:r>
          </a:p>
          <a:p>
            <a:pPr marL="0" indent="0">
              <a:buNone/>
            </a:pPr>
            <a:r>
              <a:rPr lang="en-IN" sz="1200" b="1" dirty="0"/>
              <a:t>Subjectivity :: 0.75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984891" y="674193"/>
            <a:ext cx="9823665" cy="175432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sentiment prediction</a:t>
            </a:r>
            <a:b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 a very great calculation"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).sentiment[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had a great day."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).sentiment[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subjectivity and polarity</a:t>
            </a:r>
            <a:b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"Subjectivity :: "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"Hummus is Greek food"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).sentiment[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"Subjectivity :: "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"Hummus is the most awesome dip to put on a pita"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).sentiment[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335570" y="2616796"/>
            <a:ext cx="150829" cy="273378"/>
          </a:xfrm>
          <a:prstGeom prst="down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003">
            <a:schemeClr val="lt2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9100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49618E-0147-4112-AC59-283FB2CB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365710-CBCA-4DF9-81E7-36ABD258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cap="small" dirty="0"/>
              <a:t>1.      Text Analytics </a:t>
            </a:r>
            <a:r>
              <a:rPr lang="en-IN" cap="small" dirty="0" smtClean="0"/>
              <a:t>Intro</a:t>
            </a:r>
            <a:endParaRPr lang="en-IN" dirty="0"/>
          </a:p>
          <a:p>
            <a:r>
              <a:rPr lang="en-IN" cap="small" dirty="0"/>
              <a:t>2.      </a:t>
            </a:r>
            <a:r>
              <a:rPr lang="en-IN" cap="small" dirty="0" smtClean="0"/>
              <a:t>Regular Expressions</a:t>
            </a:r>
            <a:endParaRPr lang="en-IN" dirty="0"/>
          </a:p>
          <a:p>
            <a:r>
              <a:rPr lang="sv-SE" cap="small" dirty="0"/>
              <a:t>3.      Text </a:t>
            </a:r>
            <a:r>
              <a:rPr lang="sv-SE" cap="small" dirty="0" smtClean="0"/>
              <a:t>Processing</a:t>
            </a:r>
          </a:p>
          <a:p>
            <a:r>
              <a:rPr lang="en-IN" cap="small" dirty="0" smtClean="0"/>
              <a:t>4.	Part </a:t>
            </a:r>
            <a:r>
              <a:rPr lang="en-IN" cap="small" dirty="0"/>
              <a:t>of </a:t>
            </a:r>
            <a:r>
              <a:rPr lang="en-IN" cap="small" dirty="0" err="1" smtClean="0"/>
              <a:t>SpeecH</a:t>
            </a:r>
            <a:endParaRPr lang="en-IN" dirty="0" smtClean="0"/>
          </a:p>
          <a:p>
            <a:r>
              <a:rPr lang="en-IN" cap="small" dirty="0" smtClean="0"/>
              <a:t>5.	NER Tagging</a:t>
            </a:r>
            <a:endParaRPr lang="sv-SE" cap="small" dirty="0"/>
          </a:p>
          <a:p>
            <a:r>
              <a:rPr lang="en-IN" cap="small" dirty="0"/>
              <a:t>6</a:t>
            </a:r>
            <a:r>
              <a:rPr lang="en-IN" cap="small" dirty="0" smtClean="0"/>
              <a:t>.</a:t>
            </a:r>
            <a:r>
              <a:rPr lang="en-IN" cap="small" dirty="0"/>
              <a:t>      </a:t>
            </a:r>
            <a:r>
              <a:rPr lang="en-IN" cap="small" dirty="0" smtClean="0"/>
              <a:t>TF-IDF</a:t>
            </a:r>
            <a:endParaRPr lang="en-IN" dirty="0"/>
          </a:p>
          <a:p>
            <a:r>
              <a:rPr lang="en-IN" cap="small" dirty="0" smtClean="0"/>
              <a:t>7</a:t>
            </a:r>
            <a:r>
              <a:rPr lang="en-IN" cap="small" dirty="0"/>
              <a:t>.      Sentiment </a:t>
            </a:r>
            <a:r>
              <a:rPr lang="en-IN" cap="small" dirty="0" smtClean="0"/>
              <a:t>Analysis and Subjectivity</a:t>
            </a:r>
          </a:p>
          <a:p>
            <a:r>
              <a:rPr lang="en-IN" cap="small" dirty="0" smtClean="0"/>
              <a:t>8.	Language Detection and Translation</a:t>
            </a:r>
          </a:p>
          <a:p>
            <a:r>
              <a:rPr lang="en-IN" cap="small" dirty="0" smtClean="0"/>
              <a:t>9.	ML Classification</a:t>
            </a:r>
            <a:endParaRPr lang="en-IN" dirty="0"/>
          </a:p>
          <a:p>
            <a:r>
              <a:rPr lang="en-IN" cap="small" dirty="0" smtClean="0"/>
              <a:t>10.</a:t>
            </a:r>
            <a:r>
              <a:rPr lang="en-IN" cap="small" dirty="0"/>
              <a:t>	</a:t>
            </a:r>
            <a:r>
              <a:rPr lang="en-IN" cap="small" dirty="0" smtClean="0"/>
              <a:t>Q&amp;A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6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678058" y="306251"/>
            <a:ext cx="4774116" cy="64633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__author__ =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'harsh'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dictionary = {}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lines=[]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file 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input.txt"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initialize_dictionary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reader 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negative.txt"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dictionary[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row.strip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()]=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'negative'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reader.close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reader 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positive.txt"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dictionary[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row.strip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()] =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'positive'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reader.close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print_sentiment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sentiment=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"positive"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sentiment=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"negative"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sentiment=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"neutral"</a:t>
            </a:r>
            <a:b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(sentiment)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"__main__"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lines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initialize_dictionary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score 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r'[^\w\s\d\']'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line).split(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list_of_words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sentiment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dictionary.iteritems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word.strip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list_of_words.strip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sentiment ==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'positive'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score +=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sentiment ==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'negative'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score -=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print_sentiment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4121" y="196943"/>
            <a:ext cx="3356811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Sentiment using Dictionary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64285" y="3046025"/>
            <a:ext cx="2292078" cy="738664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/>
              <a:t>neutral</a:t>
            </a:r>
          </a:p>
          <a:p>
            <a:r>
              <a:rPr lang="en-IN" sz="1400" b="1" dirty="0"/>
              <a:t>positive</a:t>
            </a:r>
          </a:p>
          <a:p>
            <a:r>
              <a:rPr lang="en-IN" sz="1400" b="1" dirty="0"/>
              <a:t>negative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989910" y="3292808"/>
            <a:ext cx="641022" cy="24509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6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 Detection and Translation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91000" y="3608522"/>
            <a:ext cx="3613611" cy="991759"/>
          </a:xfr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1050" b="1" dirty="0"/>
              <a:t>Simple </a:t>
            </a:r>
            <a:r>
              <a:rPr lang="en-IN" sz="1050" b="1" dirty="0" err="1"/>
              <a:t>es</a:t>
            </a:r>
            <a:r>
              <a:rPr lang="en-IN" sz="1050" b="1" dirty="0"/>
              <a:t> </a:t>
            </a:r>
            <a:r>
              <a:rPr lang="en-IN" sz="1050" b="1" dirty="0" err="1"/>
              <a:t>mejor</a:t>
            </a:r>
            <a:r>
              <a:rPr lang="en-IN" sz="1050" b="1" dirty="0"/>
              <a:t> </a:t>
            </a:r>
            <a:r>
              <a:rPr lang="en-IN" sz="1050" b="1" dirty="0" err="1"/>
              <a:t>que</a:t>
            </a:r>
            <a:r>
              <a:rPr lang="en-IN" sz="1050" b="1" dirty="0"/>
              <a:t> </a:t>
            </a:r>
            <a:r>
              <a:rPr lang="en-IN" sz="1050" b="1" dirty="0" err="1"/>
              <a:t>complejo</a:t>
            </a:r>
            <a:r>
              <a:rPr lang="en-IN" sz="1050" b="1" dirty="0"/>
              <a:t>.</a:t>
            </a:r>
          </a:p>
          <a:p>
            <a:pPr marL="0" indent="0">
              <a:buNone/>
            </a:pPr>
            <a:r>
              <a:rPr lang="en-IN" sz="1050" b="1" dirty="0"/>
              <a:t>Beauty is better than ugly</a:t>
            </a:r>
          </a:p>
          <a:p>
            <a:pPr marL="0" indent="0">
              <a:buNone/>
            </a:pPr>
            <a:r>
              <a:rPr lang="en-IN" sz="1050" b="1" dirty="0" err="1"/>
              <a:t>ar</a:t>
            </a:r>
            <a:endParaRPr lang="en-IN" sz="1050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2278812" y="3048868"/>
            <a:ext cx="4570482" cy="240065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coding: utf-8 -*-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languge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prediction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#translate to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spanish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en_blob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u'Simple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better than complex.'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en_blob.translate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#convert to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chinese_blob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u"美丽优于丑陋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chinese_blob.translate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from_lang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zh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-CN"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'en'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#detecting a language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u"</a:t>
            </a:r>
            <a:r>
              <a:rPr kumimoji="0" lang="ar-SA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بسيط هو أفضل من مجمع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b.detect_language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78812" y="1577376"/>
            <a:ext cx="9225799" cy="145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Language detection and translation has a vide variety of application.</a:t>
            </a:r>
          </a:p>
          <a:p>
            <a:r>
              <a:rPr lang="en-IN" dirty="0" smtClean="0"/>
              <a:t>Offline and Online Translators are available though both have their pros and cons</a:t>
            </a:r>
          </a:p>
          <a:p>
            <a:endParaRPr lang="en-IN" dirty="0" smtClean="0"/>
          </a:p>
        </p:txBody>
      </p:sp>
      <p:sp>
        <p:nvSpPr>
          <p:cNvPr id="8" name="Right Arrow 7"/>
          <p:cNvSpPr/>
          <p:nvPr/>
        </p:nvSpPr>
        <p:spPr>
          <a:xfrm>
            <a:off x="7048767" y="4004099"/>
            <a:ext cx="641022" cy="24509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8744535" cy="3777622"/>
          </a:xfrm>
        </p:spPr>
        <p:txBody>
          <a:bodyPr/>
          <a:lstStyle/>
          <a:p>
            <a:r>
              <a:rPr lang="en-IN" b="1" dirty="0"/>
              <a:t>Machine learning</a:t>
            </a:r>
            <a:r>
              <a:rPr lang="en-IN" dirty="0"/>
              <a:t> is an application of artificial intelligence (AI) that provides systems the ability to automatically learn and improve from experience without being explicitly programmed</a:t>
            </a:r>
            <a:r>
              <a:rPr lang="en-IN" dirty="0" smtClean="0"/>
              <a:t>.</a:t>
            </a:r>
          </a:p>
          <a:p>
            <a:r>
              <a:rPr lang="en-IN" b="1" dirty="0"/>
              <a:t>Machine learning</a:t>
            </a:r>
            <a:r>
              <a:rPr lang="en-IN" dirty="0"/>
              <a:t> focuses on the development of computer programs that can access data and use it learn for themselves</a:t>
            </a:r>
            <a:r>
              <a:rPr lang="en-IN" dirty="0" smtClean="0"/>
              <a:t>.</a:t>
            </a:r>
          </a:p>
          <a:p>
            <a:r>
              <a:rPr lang="en-IN" dirty="0"/>
              <a:t>The basic premise of machine learning is to build </a:t>
            </a:r>
            <a:r>
              <a:rPr lang="en-IN" u="sng" dirty="0">
                <a:hlinkClick r:id="rId2"/>
              </a:rPr>
              <a:t>algorithms</a:t>
            </a:r>
            <a:r>
              <a:rPr lang="en-IN" dirty="0"/>
              <a:t> that can receive input data and use </a:t>
            </a:r>
            <a:r>
              <a:rPr lang="en-IN" u="sng" dirty="0">
                <a:hlinkClick r:id="rId3"/>
              </a:rPr>
              <a:t>statistical analysis</a:t>
            </a:r>
            <a:r>
              <a:rPr lang="en-IN" dirty="0"/>
              <a:t> to predict an output value within an acceptable range. </a:t>
            </a:r>
            <a:endParaRPr lang="en-IN" dirty="0" smtClean="0"/>
          </a:p>
          <a:p>
            <a:r>
              <a:rPr lang="en-IN" dirty="0"/>
              <a:t>Machine learning algorithms are often categorized as being </a:t>
            </a:r>
            <a:r>
              <a:rPr lang="en-IN" u="sng" dirty="0">
                <a:hlinkClick r:id="rId4"/>
              </a:rPr>
              <a:t>supervised</a:t>
            </a:r>
            <a:r>
              <a:rPr lang="en-IN" dirty="0"/>
              <a:t> or </a:t>
            </a:r>
            <a:r>
              <a:rPr lang="en-IN" u="sng" dirty="0">
                <a:hlinkClick r:id="rId5"/>
              </a:rPr>
              <a:t>unsupervised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7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638838" y="811086"/>
            <a:ext cx="5796799" cy="483209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classifiers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 = [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'Tom Holland is a terrible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spiderman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terrible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Javert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(Russell Crowe) ruined Les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Miserables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me...'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'The Dark Knight Rises is the greatest superhero movie ever!'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'Fantastic Four should have never been made.'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'Wes Anderson is my favorite director!'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'Captain America 2 is pretty awesome.'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'Lets pretend "Batman and Robin" never happened..'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testing = [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'Superman was never an interesting character.'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'Fantastic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Fox is an awesome film!'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Dragonball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Evolution is simply terrible!!'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classifier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classifiers.NaiveBayesClassifier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(training)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 Rate :: "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classifier.accuracy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(testing)))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classifier.show_informative_features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blob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tb.TextBlob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'the weather is terrible!'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classifier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=classifier)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"Prediction :: "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blob.classify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02722" y="1974009"/>
            <a:ext cx="4313864" cy="1787286"/>
          </a:xfr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b="1" dirty="0"/>
              <a:t>Error Rate :: 0.0</a:t>
            </a:r>
          </a:p>
          <a:p>
            <a:pPr marL="0" indent="0">
              <a:buNone/>
            </a:pPr>
            <a:r>
              <a:rPr lang="en-IN" sz="1100" b="1" dirty="0"/>
              <a:t>Most Informative Features</a:t>
            </a:r>
          </a:p>
          <a:p>
            <a:pPr marL="0" indent="0">
              <a:buNone/>
            </a:pPr>
            <a:r>
              <a:rPr lang="en-IN" sz="1100" b="1" dirty="0"/>
              <a:t>            contains(is) = True              </a:t>
            </a:r>
            <a:r>
              <a:rPr lang="en-IN" sz="1100" b="1" dirty="0" err="1"/>
              <a:t>neg</a:t>
            </a:r>
            <a:r>
              <a:rPr lang="en-IN" sz="1100" b="1" dirty="0"/>
              <a:t> : </a:t>
            </a:r>
            <a:r>
              <a:rPr lang="en-IN" sz="1100" b="1" dirty="0" err="1"/>
              <a:t>pos</a:t>
            </a:r>
            <a:r>
              <a:rPr lang="en-IN" sz="1100" b="1" dirty="0"/>
              <a:t>    =      2.9 : 1.0</a:t>
            </a:r>
          </a:p>
          <a:p>
            <a:pPr marL="0" indent="0">
              <a:buNone/>
            </a:pPr>
            <a:r>
              <a:rPr lang="en-IN" sz="1100" b="1" dirty="0"/>
              <a:t>      contains(terrible) = False             </a:t>
            </a:r>
            <a:r>
              <a:rPr lang="en-IN" sz="1100" b="1" dirty="0" err="1"/>
              <a:t>neg</a:t>
            </a:r>
            <a:r>
              <a:rPr lang="en-IN" sz="1100" b="1" dirty="0"/>
              <a:t> : </a:t>
            </a:r>
            <a:r>
              <a:rPr lang="en-IN" sz="1100" b="1" dirty="0" err="1"/>
              <a:t>pos</a:t>
            </a:r>
            <a:r>
              <a:rPr lang="en-IN" sz="1100" b="1" dirty="0"/>
              <a:t>    =      1.8 : 1.0</a:t>
            </a:r>
          </a:p>
          <a:p>
            <a:pPr marL="0" indent="0">
              <a:buNone/>
            </a:pPr>
            <a:r>
              <a:rPr lang="en-IN" sz="1100" b="1" dirty="0"/>
              <a:t>         contains(never) = False             </a:t>
            </a:r>
            <a:r>
              <a:rPr lang="en-IN" sz="1100" b="1" dirty="0" err="1"/>
              <a:t>neg</a:t>
            </a:r>
            <a:r>
              <a:rPr lang="en-IN" sz="1100" b="1" dirty="0"/>
              <a:t> : </a:t>
            </a:r>
            <a:r>
              <a:rPr lang="en-IN" sz="1100" b="1" dirty="0" err="1"/>
              <a:t>pos</a:t>
            </a:r>
            <a:r>
              <a:rPr lang="en-IN" sz="1100" b="1" dirty="0"/>
              <a:t>    =      1.8 : 1.0</a:t>
            </a:r>
          </a:p>
          <a:p>
            <a:pPr marL="0" indent="0">
              <a:buNone/>
            </a:pPr>
            <a:r>
              <a:rPr lang="en-IN" sz="1100" b="1" dirty="0"/>
              <a:t>Prediction :: </a:t>
            </a:r>
            <a:r>
              <a:rPr lang="en-IN" sz="1100" b="1" dirty="0" err="1"/>
              <a:t>neg</a:t>
            </a:r>
            <a:endParaRPr lang="en-IN" sz="1100" b="1" dirty="0"/>
          </a:p>
        </p:txBody>
      </p:sp>
      <p:sp>
        <p:nvSpPr>
          <p:cNvPr id="6" name="Right Arrow 5"/>
          <p:cNvSpPr/>
          <p:nvPr/>
        </p:nvSpPr>
        <p:spPr>
          <a:xfrm>
            <a:off x="7507663" y="2881394"/>
            <a:ext cx="281008" cy="130869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8608" y="3355278"/>
            <a:ext cx="8911687" cy="128089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0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ABC72-8ECF-49EA-A90C-73BB40FE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Text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DEE25E-63B0-4BD1-B21B-E4C42743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  <a:p>
            <a:r>
              <a:rPr lang="en-US" dirty="0" smtClean="0"/>
              <a:t>Why</a:t>
            </a:r>
            <a:endParaRPr lang="en-US" dirty="0"/>
          </a:p>
          <a:p>
            <a:r>
              <a:rPr lang="en-US" dirty="0" smtClean="0"/>
              <a:t>How</a:t>
            </a:r>
            <a:endParaRPr lang="en-US" dirty="0"/>
          </a:p>
          <a:p>
            <a:r>
              <a:rPr lang="en-US" dirty="0" smtClean="0"/>
              <a:t>Prospects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357760-D0D5-46FA-A07C-AC885F82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cap="small" dirty="0" smtClean="0"/>
              <a:t>Regular </a:t>
            </a:r>
            <a:r>
              <a:rPr lang="en-IN" cap="small" dirty="0"/>
              <a:t>Expressions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C9A95B-C7DB-4822-BEAF-EF881340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What is Regular Expressions </a:t>
            </a:r>
            <a:r>
              <a:rPr lang="en-IN" i="1" dirty="0" smtClean="0"/>
              <a:t>:-</a:t>
            </a:r>
            <a:r>
              <a:rPr lang="en-IN" dirty="0" smtClean="0">
                <a:solidFill>
                  <a:srgbClr val="6C6C6C"/>
                </a:solidFill>
                <a:latin typeface="NeueHaasGroteskText W01"/>
              </a:rPr>
              <a:t>It’s a way </a:t>
            </a:r>
            <a:r>
              <a:rPr lang="en-IN" dirty="0">
                <a:solidFill>
                  <a:srgbClr val="6C6C6C"/>
                </a:solidFill>
                <a:latin typeface="NeueHaasGroteskText W01"/>
              </a:rPr>
              <a:t>express how a computer program should look for a specified pattern in </a:t>
            </a:r>
            <a:r>
              <a:rPr lang="en-IN" u="sng" dirty="0" smtClean="0">
                <a:solidFill>
                  <a:srgbClr val="00B3AC"/>
                </a:solidFill>
                <a:latin typeface="NeueHaasGroteskText W01"/>
                <a:hlinkClick r:id="rId3"/>
              </a:rPr>
              <a:t>text</a:t>
            </a:r>
            <a:r>
              <a:rPr lang="en-IN" dirty="0" smtClean="0">
                <a:solidFill>
                  <a:srgbClr val="6C6C6C"/>
                </a:solidFill>
                <a:latin typeface="NeueHaasGroteskText W01"/>
              </a:rPr>
              <a:t> and then what the program is to do when each pattern match is found.</a:t>
            </a:r>
            <a:endParaRPr lang="en-IN" i="1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450B5CF5-5887-43A0-A31D-4B7F1421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707" y="3386026"/>
            <a:ext cx="3329450" cy="14465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 =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r"Cookie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= "Cookie“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(pattern, sequence):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print("Match!")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print("Not a match!")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81FD0-C9CD-443D-B8BB-B930CC3166AF}"/>
              </a:ext>
            </a:extLst>
          </p:cNvPr>
          <p:cNvSpPr txBox="1"/>
          <p:nvPr/>
        </p:nvSpPr>
        <p:spPr>
          <a:xfrm>
            <a:off x="6758505" y="3385459"/>
            <a:ext cx="3965171" cy="1446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100" dirty="0"/>
              <a:t>Import package for regular expression</a:t>
            </a:r>
          </a:p>
          <a:p>
            <a:endParaRPr lang="en-US" sz="1100" dirty="0"/>
          </a:p>
          <a:p>
            <a:r>
              <a:rPr lang="en-US" sz="1100" dirty="0"/>
              <a:t>Our regular expression</a:t>
            </a:r>
          </a:p>
          <a:p>
            <a:r>
              <a:rPr lang="en-US" sz="1100" dirty="0"/>
              <a:t>Our sequence in which we will search</a:t>
            </a:r>
          </a:p>
          <a:p>
            <a:r>
              <a:rPr lang="en-US" sz="1100" dirty="0"/>
              <a:t>Matching the condition with if and a match  function</a:t>
            </a:r>
          </a:p>
          <a:p>
            <a:endParaRPr lang="en-US" sz="1100" dirty="0"/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35064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F76A1B0E-604C-4CFB-BED6-89B41EB66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039" y="657225"/>
            <a:ext cx="6168044" cy="590931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 is a raw string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=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r"Cookie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sequence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"Cookie"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(pattern, sequence):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 a match!"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. A period. Matches any single character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r'Co.k.e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'Cookie'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).group())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Lowercase w. Matches any single letter, digit or underscore.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r'Co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wk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\we'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'Cookie'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).group())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#Uppercase W. Matches any character not part of \w (lowercase w)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r'C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Wke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C@ke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best'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).group())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#Lowercase s. Matches a single whitespace character like: space, newline, tab, return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r'Eat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scake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'Eat cake'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).group())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#Uppercase s. Matches any character not part of \s (lowercase s)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r'Cook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\Se'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'Cookie'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).group())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Lowercase d. Matches decimal digit 0-9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r'c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\d\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dkie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'c00kie'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).group())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Caret. Matches a pattern at the start of the string.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r'^Eat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'Eat cake'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).group())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$ Matches a pattern at the end of string.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r'cake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'Eat cake'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).group())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[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Matches a or b or c.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#[a-zA-Z0-9] - Matches any letter from (a to z) or (A to Z) or (0 to 9).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r'Number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[0-6]'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'Number: 5'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).group())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Matches any character except 5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r'Number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[^5]'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'Number: 0'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).group())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8DE610B-1019-43C6-AC44-C3C47804904A}"/>
              </a:ext>
            </a:extLst>
          </p:cNvPr>
          <p:cNvSpPr/>
          <p:nvPr/>
        </p:nvSpPr>
        <p:spPr>
          <a:xfrm>
            <a:off x="8975348" y="2550051"/>
            <a:ext cx="2884516" cy="212365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1002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200" b="1" i="1" dirty="0" smtClean="0"/>
              <a:t>Match</a:t>
            </a:r>
            <a:r>
              <a:rPr lang="en-IN" sz="1200" b="1" i="1" dirty="0"/>
              <a:t>!</a:t>
            </a:r>
          </a:p>
          <a:p>
            <a:r>
              <a:rPr lang="en-IN" sz="1200" b="1" i="1" dirty="0"/>
              <a:t>Cookie</a:t>
            </a:r>
          </a:p>
          <a:p>
            <a:r>
              <a:rPr lang="en-IN" sz="1200" b="1" i="1" dirty="0"/>
              <a:t>Cookie</a:t>
            </a:r>
          </a:p>
          <a:p>
            <a:r>
              <a:rPr lang="en-IN" sz="1200" b="1" i="1" dirty="0" err="1"/>
              <a:t>C@ke</a:t>
            </a:r>
            <a:endParaRPr lang="en-IN" sz="1200" b="1" i="1" dirty="0"/>
          </a:p>
          <a:p>
            <a:r>
              <a:rPr lang="en-IN" sz="1200" b="1" i="1" dirty="0"/>
              <a:t>Eat cake</a:t>
            </a:r>
          </a:p>
          <a:p>
            <a:r>
              <a:rPr lang="en-IN" sz="1200" b="1" i="1" dirty="0"/>
              <a:t>Cookie</a:t>
            </a:r>
          </a:p>
          <a:p>
            <a:r>
              <a:rPr lang="en-IN" sz="1200" b="1" i="1" dirty="0"/>
              <a:t>c00kie</a:t>
            </a:r>
          </a:p>
          <a:p>
            <a:r>
              <a:rPr lang="en-IN" sz="1200" b="1" i="1" dirty="0"/>
              <a:t>Eat</a:t>
            </a:r>
          </a:p>
          <a:p>
            <a:r>
              <a:rPr lang="en-IN" sz="1200" b="1" i="1" dirty="0"/>
              <a:t>cake</a:t>
            </a:r>
          </a:p>
          <a:p>
            <a:r>
              <a:rPr lang="en-IN" sz="1200" b="1" i="1" dirty="0"/>
              <a:t>Number: 5</a:t>
            </a:r>
          </a:p>
          <a:p>
            <a:r>
              <a:rPr lang="en-IN" sz="1200" b="1" i="1" dirty="0"/>
              <a:t>Number: 0</a:t>
            </a:r>
          </a:p>
        </p:txBody>
      </p:sp>
      <p:sp>
        <p:nvSpPr>
          <p:cNvPr id="3" name="Right Arrow 2"/>
          <p:cNvSpPr/>
          <p:nvPr/>
        </p:nvSpPr>
        <p:spPr>
          <a:xfrm>
            <a:off x="8144759" y="3374796"/>
            <a:ext cx="641022" cy="24509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3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F595AB9-5828-4C4A-9723-D1C6A342F701}"/>
              </a:ext>
            </a:extLst>
          </p:cNvPr>
          <p:cNvSpPr/>
          <p:nvPr/>
        </p:nvSpPr>
        <p:spPr>
          <a:xfrm>
            <a:off x="5874636" y="5312696"/>
            <a:ext cx="6233015" cy="127727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IN" sz="1100" b="1" dirty="0" smtClean="0"/>
              <a:t>&lt;</a:t>
            </a:r>
            <a:r>
              <a:rPr lang="en-IN" sz="1100" b="1" dirty="0"/>
              <a:t>h1&gt;TITLE&lt;/h1&gt;</a:t>
            </a:r>
          </a:p>
          <a:p>
            <a:r>
              <a:rPr lang="en-IN" sz="1100" b="1" dirty="0"/>
              <a:t>&lt;h1&gt;</a:t>
            </a:r>
          </a:p>
          <a:p>
            <a:r>
              <a:rPr lang="en-IN" sz="1100" b="1" dirty="0"/>
              <a:t>support@rezo.ai</a:t>
            </a:r>
          </a:p>
          <a:p>
            <a:r>
              <a:rPr lang="en-IN" sz="1100" b="1" dirty="0"/>
              <a:t>xyz@rezo.ai</a:t>
            </a:r>
          </a:p>
          <a:p>
            <a:r>
              <a:rPr lang="en-IN" sz="1100" b="1" dirty="0"/>
              <a:t>Please contact us at: </a:t>
            </a:r>
            <a:r>
              <a:rPr lang="en-IN" sz="1100" b="1" dirty="0" smtClean="0">
                <a:hlinkClick r:id="rId2"/>
              </a:rPr>
              <a:t>support@rezo.ai</a:t>
            </a:r>
            <a:endParaRPr lang="en-IN" sz="1100" b="1" dirty="0" smtClean="0"/>
          </a:p>
          <a:p>
            <a:endParaRPr lang="en-IN" sz="1100" b="1" dirty="0"/>
          </a:p>
          <a:p>
            <a:endParaRPr lang="en-IN" sz="1100" b="1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F3DDA9D9-9FAA-4DD8-80B2-5870B2B625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3998" y="401655"/>
            <a:ext cx="4626801" cy="4801314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+ - Checks for one or more characters to its left.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r'Co+kie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Cooookie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).group())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* - Checks for zero or more characters to its left.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r'Ca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*o*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'Cookie'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).group())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? - Checks for exactly zero or one character to its left.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r'Colou?r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'Color'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).group())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#check phone number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#{x} - Repeat exactly x number of times.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#{x,} - Repeat at least x times or more.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#{x, y} - Repeat at least x times but no more than y times.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r'\d{9,10}'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'0987654321'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).group())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#Parts of a regular expression pattern bounded by parenthesis() are called groups.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#match emails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email_address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'Please contact us at: support@rezo.ai'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r'([\w.-]+)@([\w.-]+)'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email_address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whole matched text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username (group 1)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host (group 2)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B1DF448-0C31-449A-80DF-D4FFDCF8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636" y="401655"/>
            <a:ext cx="6233015" cy="4801314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#Greedy vs Non-Greedy Matching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#When a special character matches as much of the search sequence (string) as possible, it is said to be a "Greedy Match".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heading 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r'&lt;h1&gt;TITLE&lt;/h1&gt;'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#greedy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r'&lt;.*&gt;'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heading).group())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#non-greedy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r'&lt;.*?&gt;'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heading).group())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#search() versus match()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#The match() function checks for a match only at the beginning of the string (by default)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whereas the search() function checks for a match anywhere in the string.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email_address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"Please contact us at: support@rezo.ai, xyz@rezo.ai"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#'addresses' is a list that stores all the possible match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addresses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r'[\w\.-]+@[\w\.-]+'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email_address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addresses: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(address)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#sub(pattern,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string)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email_address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"Please contact us at: xyz@rezo.ai"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new_email_address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r'([\w\.-]+)@([\w\.-]+)'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r'support@rezo.ai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email_address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new_email_address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1474610-981F-4BF8-A4E9-159FBB9B4B3C}"/>
              </a:ext>
            </a:extLst>
          </p:cNvPr>
          <p:cNvSpPr/>
          <p:nvPr/>
        </p:nvSpPr>
        <p:spPr>
          <a:xfrm>
            <a:off x="939364" y="5284416"/>
            <a:ext cx="4650865" cy="127727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IN" sz="1100" b="1" dirty="0" err="1" smtClean="0"/>
              <a:t>Cooookie</a:t>
            </a:r>
            <a:endParaRPr lang="en-IN" sz="1100" b="1" dirty="0"/>
          </a:p>
          <a:p>
            <a:r>
              <a:rPr lang="en-IN" sz="1100" b="1" dirty="0"/>
              <a:t>Cookie</a:t>
            </a:r>
          </a:p>
          <a:p>
            <a:r>
              <a:rPr lang="en-IN" sz="1100" b="1" dirty="0" err="1"/>
              <a:t>Color</a:t>
            </a:r>
            <a:endParaRPr lang="en-IN" sz="1100" b="1" dirty="0"/>
          </a:p>
          <a:p>
            <a:r>
              <a:rPr lang="en-IN" sz="1100" b="1" dirty="0"/>
              <a:t>0987654321</a:t>
            </a:r>
          </a:p>
          <a:p>
            <a:r>
              <a:rPr lang="en-IN" sz="1100" b="1" dirty="0"/>
              <a:t>support@rezo.ai</a:t>
            </a:r>
          </a:p>
          <a:p>
            <a:r>
              <a:rPr lang="en-IN" sz="1100" b="1" dirty="0"/>
              <a:t>support</a:t>
            </a:r>
          </a:p>
          <a:p>
            <a:r>
              <a:rPr lang="en-IN" sz="1100" b="1" dirty="0"/>
              <a:t>rezo.ai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6048968"/>
            <a:ext cx="1600000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CA4F1D-2531-413B-A107-2EEAECE1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TEXT PROCESSING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7AC6B-9B67-4C11-A05D-3BDA6F75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58153"/>
          </a:xfrm>
        </p:spPr>
        <p:txBody>
          <a:bodyPr/>
          <a:lstStyle/>
          <a:p>
            <a:r>
              <a:rPr lang="en-IN" dirty="0" smtClean="0"/>
              <a:t>Different medium of text need different kind of processing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 -  Social Media , Emails , Raw HTML etc…</a:t>
            </a:r>
          </a:p>
          <a:p>
            <a:r>
              <a:rPr lang="en-IN" dirty="0" smtClean="0"/>
              <a:t>There's no predefined rules in which the processing of text should be done. It varies from application to application</a:t>
            </a:r>
            <a:endParaRPr lang="en-IN" dirty="0"/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 – If we have to predict sentiment in text </a:t>
            </a:r>
            <a:r>
              <a:rPr lang="en-IN" dirty="0" err="1" smtClean="0"/>
              <a:t>emjis</a:t>
            </a:r>
            <a:r>
              <a:rPr lang="en-IN" dirty="0" smtClean="0"/>
              <a:t> ( smileys ) can help , for classification maybe not.</a:t>
            </a:r>
          </a:p>
          <a:p>
            <a:r>
              <a:rPr lang="en-IN" dirty="0" smtClean="0"/>
              <a:t>Every step used for computation makes a difference in final result</a:t>
            </a:r>
            <a:br>
              <a:rPr lang="en-IN" dirty="0" smtClean="0"/>
            </a:b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648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EB7E7E-A500-43A7-BBC9-EBA13B112A52}"/>
              </a:ext>
            </a:extLst>
          </p:cNvPr>
          <p:cNvSpPr txBox="1"/>
          <p:nvPr/>
        </p:nvSpPr>
        <p:spPr>
          <a:xfrm>
            <a:off x="7824248" y="1693491"/>
            <a:ext cx="4249256" cy="193899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200" b="1" dirty="0"/>
              <a:t>Input file:</a:t>
            </a:r>
          </a:p>
          <a:p>
            <a:r>
              <a:rPr lang="en-IN" sz="1200" b="1" dirty="0"/>
              <a:t> &lt;h1&gt; This is a sample text &lt;h1&gt;.</a:t>
            </a:r>
          </a:p>
          <a:p>
            <a:r>
              <a:rPr lang="en-IN" sz="1200" b="1" dirty="0"/>
              <a:t>@</a:t>
            </a:r>
            <a:r>
              <a:rPr lang="en-IN" sz="1200" b="1" dirty="0" err="1"/>
              <a:t>james</a:t>
            </a:r>
            <a:r>
              <a:rPr lang="en-IN" sz="1200" b="1" dirty="0"/>
              <a:t> looks happy after winning match #</a:t>
            </a:r>
            <a:r>
              <a:rPr lang="en-IN" sz="1200" b="1" dirty="0" err="1"/>
              <a:t>wonthematch</a:t>
            </a:r>
            <a:r>
              <a:rPr lang="en-IN" sz="1200" b="1" dirty="0"/>
              <a:t> 😂</a:t>
            </a:r>
          </a:p>
          <a:p>
            <a:endParaRPr lang="en-IN" sz="1200" b="1" dirty="0"/>
          </a:p>
          <a:p>
            <a:endParaRPr lang="en-IN" sz="1200" b="1" dirty="0"/>
          </a:p>
          <a:p>
            <a:endParaRPr lang="en-IN" sz="1200" b="1" dirty="0"/>
          </a:p>
          <a:p>
            <a:r>
              <a:rPr lang="en-US" sz="1200" b="1" dirty="0"/>
              <a:t>Output file:</a:t>
            </a:r>
            <a:endParaRPr lang="en-IN" sz="1200" b="1" dirty="0"/>
          </a:p>
          <a:p>
            <a:r>
              <a:rPr lang="en-IN" sz="1200" b="1" dirty="0"/>
              <a:t>This is a sample text </a:t>
            </a:r>
          </a:p>
          <a:p>
            <a:r>
              <a:rPr lang="en-IN" sz="1200" b="1" dirty="0"/>
              <a:t>looks happy after winning match </a:t>
            </a:r>
            <a:endParaRPr lang="en-US" sz="1200" b="1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666933" y="691831"/>
            <a:ext cx="5308902" cy="486287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coding: utf-8 -*-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=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input.txt'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removin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html tags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html_cleaner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'&lt;.*?&gt;'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at_tags_cleaner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'@.*? 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hash_tags_cleaner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'#.*? 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emoji_pattern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u"(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\ud83d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\ude00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\ude4f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])|" 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emoticons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u"(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\ud83c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\udf00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uffff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])|" 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symbols &amp; pictographs (1 of 2)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u"(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\ud83d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\u0000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uddff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])|" 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symbols &amp; pictographs (2 of 2)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u"(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\ud83d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\ude80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udeff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])|" 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transport &amp; map symbols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u"(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\ud83c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\udde0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uddff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])" 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flags (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"+"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re.UNICODE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remove_all_special_chars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'[^A-Za-z0-9 ]+'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html_cleaner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at_tags_cleaner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hash_tags_cleaner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emoji_pattern,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,line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remove_all_special_chars,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,line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file.close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079530" y="2670993"/>
            <a:ext cx="641022" cy="24509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5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15B6C0-3D7E-4914-8F5A-A00A5362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STOP 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6A74B2-B7F9-413E-B627-CB7C3833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computer search engines, a stop word is a commonly used word (such as “the” , “an”) that a search engine has been programmed to ignore</a:t>
            </a:r>
          </a:p>
          <a:p>
            <a:r>
              <a:rPr lang="en-IN" dirty="0"/>
              <a:t>Stop words are deemed irrelevant for searching purposes because they occur frequently in the language for which the indexing engine has been tuned. </a:t>
            </a:r>
            <a:endParaRPr lang="en-IN" dirty="0" smtClean="0"/>
          </a:p>
          <a:p>
            <a:r>
              <a:rPr lang="en-IN" dirty="0" smtClean="0"/>
              <a:t>But at the same time stop words important at other places like POS tagger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0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974</Words>
  <Application>Microsoft Office PowerPoint</Application>
  <PresentationFormat>Widescreen</PresentationFormat>
  <Paragraphs>163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Baskerville Old Face</vt:lpstr>
      <vt:lpstr>Bookman Old Style</vt:lpstr>
      <vt:lpstr>Calibri</vt:lpstr>
      <vt:lpstr>Century Gothic</vt:lpstr>
      <vt:lpstr>Courier New</vt:lpstr>
      <vt:lpstr>NeueHaasGroteskText W01</vt:lpstr>
      <vt:lpstr>Wingdings 3</vt:lpstr>
      <vt:lpstr>Wisp</vt:lpstr>
      <vt:lpstr>TEXT ANALYTICS</vt:lpstr>
      <vt:lpstr>Content</vt:lpstr>
      <vt:lpstr>Text analytics</vt:lpstr>
      <vt:lpstr>Regular Expressions</vt:lpstr>
      <vt:lpstr>PowerPoint Presentation</vt:lpstr>
      <vt:lpstr>PowerPoint Presentation</vt:lpstr>
      <vt:lpstr>TEXT PROCESSING</vt:lpstr>
      <vt:lpstr>PowerPoint Presentation</vt:lpstr>
      <vt:lpstr>STOP WORDS</vt:lpstr>
      <vt:lpstr>PowerPoint Presentation</vt:lpstr>
      <vt:lpstr>STEMMING</vt:lpstr>
      <vt:lpstr>PowerPoint Presentation</vt:lpstr>
      <vt:lpstr>POS Tagger</vt:lpstr>
      <vt:lpstr>PowerPoint Presentation</vt:lpstr>
      <vt:lpstr>PowerPoint Presentation</vt:lpstr>
      <vt:lpstr>TF-IDF</vt:lpstr>
      <vt:lpstr>PowerPoint Presentation</vt:lpstr>
      <vt:lpstr>Sentiment and Subjectivity</vt:lpstr>
      <vt:lpstr>PowerPoint Presentation</vt:lpstr>
      <vt:lpstr>PowerPoint Presentation</vt:lpstr>
      <vt:lpstr>Language Detection and Translation</vt:lpstr>
      <vt:lpstr>Machine Learning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ANALYTICS</dc:title>
  <dc:creator>Harsh Patni</dc:creator>
  <cp:keywords>Rezo Text Analytics</cp:keywords>
  <cp:lastModifiedBy>Harsh Patni</cp:lastModifiedBy>
  <cp:revision>53</cp:revision>
  <dcterms:created xsi:type="dcterms:W3CDTF">2018-02-16T05:21:41Z</dcterms:created>
  <dcterms:modified xsi:type="dcterms:W3CDTF">2018-02-17T18:03:36Z</dcterms:modified>
</cp:coreProperties>
</file>