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3" r:id="rId4"/>
  </p:sldMasterIdLst>
  <p:notesMasterIdLst>
    <p:notesMasterId r:id="rId23"/>
  </p:notesMasterIdLst>
  <p:sldIdLst>
    <p:sldId id="401" r:id="rId5"/>
    <p:sldId id="422" r:id="rId6"/>
    <p:sldId id="402" r:id="rId7"/>
    <p:sldId id="423" r:id="rId8"/>
    <p:sldId id="413" r:id="rId9"/>
    <p:sldId id="415" r:id="rId10"/>
    <p:sldId id="414" r:id="rId11"/>
    <p:sldId id="416" r:id="rId12"/>
    <p:sldId id="417" r:id="rId13"/>
    <p:sldId id="418" r:id="rId14"/>
    <p:sldId id="419" r:id="rId15"/>
    <p:sldId id="420" r:id="rId16"/>
    <p:sldId id="425" r:id="rId17"/>
    <p:sldId id="426" r:id="rId18"/>
    <p:sldId id="421" r:id="rId19"/>
    <p:sldId id="424" r:id="rId20"/>
    <p:sldId id="428" r:id="rId21"/>
    <p:sldId id="4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24" autoAdjust="0"/>
    <p:restoredTop sz="96208" autoAdjust="0"/>
  </p:normalViewPr>
  <p:slideViewPr>
    <p:cSldViewPr snapToGrid="0">
      <p:cViewPr varScale="1">
        <p:scale>
          <a:sx n="87" d="100"/>
          <a:sy n="87" d="100"/>
        </p:scale>
        <p:origin x="139" y="77"/>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9C6534A9-4C27-4998-80A5-DF23882CAE25}">
      <dgm:prSet phldrT="[Text]" custT="1"/>
      <dgm:spPr/>
      <dgm:t>
        <a:bodyPr/>
        <a:lstStyle/>
        <a:p>
          <a:r>
            <a:rPr lang="en-US" sz="1600" b="0" i="0" u="none" dirty="0"/>
            <a:t>Add 3 beads of each </a:t>
          </a:r>
          <a:r>
            <a:rPr lang="en-US" sz="1600" b="0" i="0" u="none" dirty="0" err="1"/>
            <a:t>colour</a:t>
          </a:r>
          <a:r>
            <a:rPr lang="en-US" sz="1600" b="0" i="0" u="none" dirty="0"/>
            <a:t> to the boxes. </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2400" dirty="0"/>
            <a:t>Draw</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dirty="0"/>
            <a:t>Add 1 bead of each </a:t>
          </a:r>
          <a:r>
            <a:rPr lang="en-US" sz="1600" dirty="0" err="1"/>
            <a:t>colour</a:t>
          </a:r>
          <a:r>
            <a:rPr lang="en-US" sz="1600" dirty="0"/>
            <a:t> to the boxes.</a:t>
          </a:r>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MENACE is beaten</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600" b="0" i="0" u="none" dirty="0"/>
            <a:t>Remove the selected beads from the boxes</a:t>
          </a:r>
          <a:r>
            <a:rPr lang="en-US" sz="1200" b="0" i="0" u="none" dirty="0"/>
            <a:t>. </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54A260F9-80FA-4E2A-BE87-2C0670B83857}">
      <dgm:prSet phldrT="[Text]" custT="1"/>
      <dgm:spPr/>
      <dgm:t>
        <a:bodyPr/>
        <a:lstStyle/>
        <a:p>
          <a:r>
            <a:rPr lang="en-US" sz="1200" b="0" i="0" u="none" dirty="0"/>
            <a:t>                         </a:t>
          </a:r>
          <a:r>
            <a:rPr lang="en-US" sz="2000" dirty="0"/>
            <a:t>MENACE wins</a:t>
          </a:r>
          <a:endParaRPr lang="en-US" sz="1800" dirty="0"/>
        </a:p>
      </dgm:t>
    </dgm:pt>
    <dgm:pt modelId="{BA9E60E0-CF2E-4096-A9F4-556713DB9AE4}" type="sibTrans" cxnId="{0D49E980-DE7B-46C8-A240-0AF3E38E1055}">
      <dgm:prSet/>
      <dgm:spPr/>
      <dgm:t>
        <a:bodyPr/>
        <a:lstStyle/>
        <a:p>
          <a:endParaRPr lang="en-US"/>
        </a:p>
      </dgm:t>
    </dgm:pt>
    <dgm:pt modelId="{3E4E3177-8F1B-40ED-B20A-6A6F0041E180}" type="parTrans" cxnId="{0D49E980-DE7B-46C8-A240-0AF3E38E1055}">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E5B3B3AA-62D1-49ED-9A39-3043B58B16A6}" type="pres">
      <dgm:prSet presAssocID="{54A260F9-80FA-4E2A-BE87-2C0670B83857}" presName="composite" presStyleCnt="0"/>
      <dgm:spPr/>
    </dgm:pt>
    <dgm:pt modelId="{E41D5100-A10E-4940-932E-C49473EFFC8A}" type="pres">
      <dgm:prSet presAssocID="{54A260F9-80FA-4E2A-BE87-2C0670B83857}" presName="ConnectorPoint" presStyleLbl="fgAcc1" presStyleIdx="0" presStyleCnt="3"/>
      <dgm:spPr/>
    </dgm:pt>
    <dgm:pt modelId="{21A45C94-D63A-4EE0-BBBE-9FDF28E28606}" type="pres">
      <dgm:prSet presAssocID="{54A260F9-80FA-4E2A-BE87-2C0670B83857}" presName="ConnectLine" presStyleLbl="alignNode1" presStyleIdx="0" presStyleCnt="3"/>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1DCD140-F599-404B-B241-F0F7423ACC85}" type="pres">
      <dgm:prSet presAssocID="{54A260F9-80FA-4E2A-BE87-2C0670B83857}" presName="FlexibleEmptyPlaceHolder" presStyleCnt="0"/>
      <dgm:spPr/>
    </dgm:pt>
    <dgm:pt modelId="{86D9126C-BD24-4275-B430-E3D9F5AE56F1}" type="pres">
      <dgm:prSet presAssocID="{54A260F9-80FA-4E2A-BE87-2C0670B83857}" presName="L2TextContainer" presStyleLbl="bgAcc1" presStyleIdx="0" presStyleCnt="3" custScaleY="116066">
        <dgm:presLayoutVars>
          <dgm:chMax val="0"/>
          <dgm:chPref val="0"/>
          <dgm:bulletEnabled val="1"/>
        </dgm:presLayoutVars>
      </dgm:prSet>
      <dgm:spPr/>
    </dgm:pt>
    <dgm:pt modelId="{E8D39ADF-69BD-4AB9-9AE7-8DFCC38F520C}" type="pres">
      <dgm:prSet presAssocID="{54A260F9-80FA-4E2A-BE87-2C0670B83857}" presName="L1TextContainer" presStyleLbl="revTx" presStyleIdx="0" presStyleCnt="3">
        <dgm:presLayoutVars>
          <dgm:chMax val="1"/>
          <dgm:chPref val="1"/>
          <dgm:bulletEnabled val="1"/>
        </dgm:presLayoutVars>
      </dgm:prSet>
      <dgm:spPr/>
    </dgm:pt>
    <dgm:pt modelId="{9B7DE15B-5CB8-4DC5-A0D3-82EC0363CE8E}" type="pres">
      <dgm:prSet presAssocID="{54A260F9-80FA-4E2A-BE87-2C0670B83857}" presName="EmptyPlaceHolder" presStyleCnt="0"/>
      <dgm:spPr/>
    </dgm:pt>
    <dgm:pt modelId="{22F23FE2-A8AB-41C0-9C3A-DE9C704B46A0}" type="pres">
      <dgm:prSet presAssocID="{BA9E60E0-CF2E-4096-A9F4-556713DB9AE4}"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1" presStyleCnt="3"/>
      <dgm:spPr/>
    </dgm:pt>
    <dgm:pt modelId="{F1C3FD7B-71E0-4012-B7CE-2C80433ED975}" type="pres">
      <dgm:prSet presAssocID="{03738E35-4243-4E7D-A93F-C07DA3901E78}" presName="ConnectLine" presStyleLbl="alignNode1" presStyleIdx="1" presStyleCnt="3"/>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1" presStyleCnt="3" custScaleX="110000" custScaleY="110000">
        <dgm:presLayoutVars>
          <dgm:chMax val="0"/>
          <dgm:chPref val="0"/>
          <dgm:bulletEnabled val="1"/>
        </dgm:presLayoutVars>
      </dgm:prSet>
      <dgm:spPr/>
    </dgm:pt>
    <dgm:pt modelId="{7605329C-2B32-4CD7-9B69-1B3DAB88562E}" type="pres">
      <dgm:prSet presAssocID="{03738E35-4243-4E7D-A93F-C07DA3901E78}" presName="L1TextContainer" presStyleLbl="revTx" presStyleIdx="1" presStyleCnt="3">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2" presStyleCnt="3"/>
      <dgm:spPr/>
    </dgm:pt>
    <dgm:pt modelId="{49B749E6-BF6B-43D3-BC78-61C4A55E8F98}" type="pres">
      <dgm:prSet presAssocID="{06FDC3BC-D033-45AB-9EB6-A7C45BCB6B38}" presName="ConnectLine" presStyleLbl="alignNode1" presStyleIdx="2" presStyleCnt="3"/>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2" presStyleCnt="3" custScaleX="110000" custScaleY="110000">
        <dgm:presLayoutVars>
          <dgm:chMax val="0"/>
          <dgm:chPref val="0"/>
          <dgm:bulletEnabled val="1"/>
        </dgm:presLayoutVars>
      </dgm:prSet>
      <dgm:spPr/>
    </dgm:pt>
    <dgm:pt modelId="{4C592FDC-E0AC-4F61-ACEF-1C00BD20E463}" type="pres">
      <dgm:prSet presAssocID="{06FDC3BC-D033-45AB-9EB6-A7C45BCB6B38}" presName="L1TextContainer" presStyleLbl="revTx" presStyleIdx="2" presStyleCnt="3">
        <dgm:presLayoutVars>
          <dgm:chMax val="1"/>
          <dgm:chPref val="1"/>
          <dgm:bulletEnabled val="1"/>
        </dgm:presLayoutVars>
      </dgm:prSet>
      <dgm:spPr/>
    </dgm:pt>
    <dgm:pt modelId="{36256BC0-1AE2-4345-A906-E5061A4DB427}" type="pres">
      <dgm:prSet presAssocID="{06FDC3BC-D033-45AB-9EB6-A7C45BCB6B3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7F17C71C-B893-439D-9C19-726E87643D18}" srcId="{44D67ED0-6EEA-48F6-A9C1-BE754AABC76A}" destId="{06FDC3BC-D033-45AB-9EB6-A7C45BCB6B38}" srcOrd="2"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54A260F9-80FA-4E2A-BE87-2C0670B83857}"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E315BA6F-BF89-4CB3-9363-7968B9CBE59D}" type="presOf" srcId="{9C6534A9-4C27-4998-80A5-DF23882CAE25}" destId="{86D9126C-BD24-4275-B430-E3D9F5AE56F1}" srcOrd="0" destOrd="0" presId="urn:microsoft.com/office/officeart/2017/3/layout/HorizontalPathTimeline#2"/>
    <dgm:cxn modelId="{0D49E980-DE7B-46C8-A240-0AF3E38E1055}" srcId="{44D67ED0-6EEA-48F6-A9C1-BE754AABC76A}" destId="{54A260F9-80FA-4E2A-BE87-2C0670B83857}" srcOrd="0" destOrd="0" parTransId="{3E4E3177-8F1B-40ED-B20A-6A6F0041E180}" sibTransId="{BA9E60E0-CF2E-4096-A9F4-556713DB9AE4}"/>
    <dgm:cxn modelId="{E41AD5BE-76F3-4A9E-8059-7FC968661703}" srcId="{44D67ED0-6EEA-48F6-A9C1-BE754AABC76A}" destId="{03738E35-4243-4E7D-A93F-C07DA3901E78}" srcOrd="1" destOrd="0" parTransId="{DABBAF6C-D1C9-42E1-B928-5ACDE3D21AB0}" sibTransId="{6BF5896A-A334-45B0-B451-09159F55B184}"/>
    <dgm:cxn modelId="{F02F5BC1-ADCB-49B8-8B9B-A880FE3F3007}" type="presOf" srcId="{03738E35-4243-4E7D-A93F-C07DA3901E78}" destId="{7605329C-2B32-4CD7-9B69-1B3DAB88562E}" srcOrd="0" destOrd="0" presId="urn:microsoft.com/office/officeart/2017/3/layout/HorizontalPathTimeline#2"/>
    <dgm:cxn modelId="{8B22CAC4-50C4-49FF-9FBB-3928257695F0}" type="presOf" srcId="{500431A8-10F8-49D1-8B45-612B3E1A8B7E}" destId="{98D787F2-3566-4B4B-934F-5C8EBFBD3E56}" srcOrd="0" destOrd="0" presId="urn:microsoft.com/office/officeart/2017/3/layout/HorizontalPathTimeline#2"/>
    <dgm:cxn modelId="{ADF236D1-8195-4879-952D-CE0859AFC1B6}" type="presOf" srcId="{54A260F9-80FA-4E2A-BE87-2C0670B83857}" destId="{E8D39ADF-69BD-4AB9-9AE7-8DFCC38F520C}"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0D5C82BB-0BBC-4A7D-B4DC-36EC13541997}" type="presParOf" srcId="{EE6F6E1A-AC88-44BD-8034-0C2734A7943C}" destId="{E5B3B3AA-62D1-49ED-9A39-3043B58B16A6}" srcOrd="0" destOrd="0" presId="urn:microsoft.com/office/officeart/2017/3/layout/HorizontalPathTimeline#2"/>
    <dgm:cxn modelId="{BD019CB7-11CD-4B59-8E04-38DC3139685E}" type="presParOf" srcId="{E5B3B3AA-62D1-49ED-9A39-3043B58B16A6}" destId="{E41D5100-A10E-4940-932E-C49473EFFC8A}" srcOrd="0" destOrd="0" presId="urn:microsoft.com/office/officeart/2017/3/layout/HorizontalPathTimeline#2"/>
    <dgm:cxn modelId="{5B93E5A2-AD5E-42DA-A775-F0E0ED6A5D91}" type="presParOf" srcId="{E5B3B3AA-62D1-49ED-9A39-3043B58B16A6}" destId="{21A45C94-D63A-4EE0-BBBE-9FDF28E28606}" srcOrd="1" destOrd="0" presId="urn:microsoft.com/office/officeart/2017/3/layout/HorizontalPathTimeline#2"/>
    <dgm:cxn modelId="{ADF2A3E7-96FC-49C4-AEB3-85F6C9DFD483}" type="presParOf" srcId="{E5B3B3AA-62D1-49ED-9A39-3043B58B16A6}" destId="{81DCD140-F599-404B-B241-F0F7423ACC85}" srcOrd="2" destOrd="0" presId="urn:microsoft.com/office/officeart/2017/3/layout/HorizontalPathTimeline#2"/>
    <dgm:cxn modelId="{1F53DFF3-0F07-4D05-9FEA-4C7E98A4175C}" type="presParOf" srcId="{E5B3B3AA-62D1-49ED-9A39-3043B58B16A6}" destId="{86D9126C-BD24-4275-B430-E3D9F5AE56F1}" srcOrd="3" destOrd="0" presId="urn:microsoft.com/office/officeart/2017/3/layout/HorizontalPathTimeline#2"/>
    <dgm:cxn modelId="{351B3C99-DE6D-42C7-B1C7-1C6E13D264F8}" type="presParOf" srcId="{E5B3B3AA-62D1-49ED-9A39-3043B58B16A6}" destId="{E8D39ADF-69BD-4AB9-9AE7-8DFCC38F520C}" srcOrd="4" destOrd="0" presId="urn:microsoft.com/office/officeart/2017/3/layout/HorizontalPathTimeline#2"/>
    <dgm:cxn modelId="{78768570-F0DE-45BE-8819-F0B1E1A003F8}" type="presParOf" srcId="{E5B3B3AA-62D1-49ED-9A39-3043B58B16A6}" destId="{9B7DE15B-5CB8-4DC5-A0D3-82EC0363CE8E}" srcOrd="5" destOrd="0" presId="urn:microsoft.com/office/officeart/2017/3/layout/HorizontalPathTimeline#2"/>
    <dgm:cxn modelId="{3B914AA7-7A63-42AE-A9E4-E99A08842E77}" type="presParOf" srcId="{EE6F6E1A-AC88-44BD-8034-0C2734A7943C}" destId="{22F23FE2-A8AB-41C0-9C3A-DE9C704B46A0}" srcOrd="1" destOrd="0" presId="urn:microsoft.com/office/officeart/2017/3/layout/HorizontalPathTimeline#2"/>
    <dgm:cxn modelId="{DDACE856-1745-4149-B5B3-4C4B7FF09D1D}" type="presParOf" srcId="{EE6F6E1A-AC88-44BD-8034-0C2734A7943C}" destId="{8D6C0F72-35C7-4FDF-BDAC-4FF565A33A17}" srcOrd="2"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3" destOrd="0" presId="urn:microsoft.com/office/officeart/2017/3/layout/HorizontalPathTimeline#2"/>
    <dgm:cxn modelId="{C060EC36-2D52-4E74-B2FF-D6AEDCEA39CF}" type="presParOf" srcId="{EE6F6E1A-AC88-44BD-8034-0C2734A7943C}" destId="{6DBCD425-4B34-4A04-996A-F488EA345CEB}" srcOrd="4"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882079"/>
          <a:ext cx="10515600" cy="1568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45C94-D63A-4EE0-BBBE-9FDF28E28606}">
      <dsp:nvSpPr>
        <dsp:cNvPr id="0" name=""/>
        <dsp:cNvSpPr/>
      </dsp:nvSpPr>
      <dsp:spPr>
        <a:xfrm>
          <a:off x="2628899" y="1155664"/>
          <a:ext cx="0" cy="86467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6D9126C-BD24-4275-B430-E3D9F5AE56F1}">
      <dsp:nvSpPr>
        <dsp:cNvPr id="0" name=""/>
        <dsp:cNvSpPr/>
      </dsp:nvSpPr>
      <dsp:spPr>
        <a:xfrm>
          <a:off x="315467" y="580113"/>
          <a:ext cx="4626864" cy="68264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516" tIns="35273" rIns="228516" bIns="35273" numCol="1" spcCol="1270" anchor="ctr" anchorCtr="0">
          <a:noAutofit/>
        </a:bodyPr>
        <a:lstStyle/>
        <a:p>
          <a:pPr marL="0" lvl="0" indent="0" algn="l" defTabSz="711200">
            <a:lnSpc>
              <a:spcPct val="90000"/>
            </a:lnSpc>
            <a:spcBef>
              <a:spcPct val="0"/>
            </a:spcBef>
            <a:spcAft>
              <a:spcPct val="35000"/>
            </a:spcAft>
            <a:buNone/>
          </a:pPr>
          <a:r>
            <a:rPr lang="en-US" sz="1600" b="0" i="0" u="none" kern="1200" dirty="0"/>
            <a:t>Add 3 beads of each </a:t>
          </a:r>
          <a:r>
            <a:rPr lang="en-US" sz="1600" b="0" i="0" u="none" kern="1200" dirty="0" err="1"/>
            <a:t>colour</a:t>
          </a:r>
          <a:r>
            <a:rPr lang="en-US" sz="1600" b="0" i="0" u="none" kern="1200" dirty="0"/>
            <a:t> to the boxes. </a:t>
          </a:r>
          <a:endParaRPr lang="en-US" sz="1600" kern="1200" dirty="0"/>
        </a:p>
      </dsp:txBody>
      <dsp:txXfrm>
        <a:off x="315467" y="580113"/>
        <a:ext cx="4626864" cy="682641"/>
      </dsp:txXfrm>
    </dsp:sp>
    <dsp:sp modelId="{E8D39ADF-69BD-4AB9-9AE7-8DFCC38F520C}">
      <dsp:nvSpPr>
        <dsp:cNvPr id="0" name=""/>
        <dsp:cNvSpPr/>
      </dsp:nvSpPr>
      <dsp:spPr>
        <a:xfrm>
          <a:off x="525779" y="2105575"/>
          <a:ext cx="4206240" cy="44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533400">
            <a:lnSpc>
              <a:spcPct val="90000"/>
            </a:lnSpc>
            <a:spcBef>
              <a:spcPct val="0"/>
            </a:spcBef>
            <a:spcAft>
              <a:spcPct val="35000"/>
            </a:spcAft>
            <a:buNone/>
          </a:pPr>
          <a:r>
            <a:rPr lang="en-US" sz="1200" b="0" i="0" u="none" kern="1200" dirty="0"/>
            <a:t>                         </a:t>
          </a:r>
          <a:r>
            <a:rPr lang="en-US" sz="2000" kern="1200" dirty="0"/>
            <a:t>MENACE wins</a:t>
          </a:r>
          <a:endParaRPr lang="en-US" sz="1800" kern="1200" dirty="0"/>
        </a:p>
      </dsp:txBody>
      <dsp:txXfrm>
        <a:off x="525779" y="2105575"/>
        <a:ext cx="4206240" cy="443072"/>
      </dsp:txXfrm>
    </dsp:sp>
    <dsp:sp modelId="{E41D5100-A10E-4940-932E-C49473EFFC8A}">
      <dsp:nvSpPr>
        <dsp:cNvPr id="0" name=""/>
        <dsp:cNvSpPr/>
      </dsp:nvSpPr>
      <dsp:spPr>
        <a:xfrm>
          <a:off x="2579887" y="1903612"/>
          <a:ext cx="98024" cy="11377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799" y="1923249"/>
          <a:ext cx="0" cy="819488"/>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713024" y="2676081"/>
          <a:ext cx="5089550" cy="64696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516" tIns="35273" rIns="228516" bIns="35273" numCol="1" spcCol="1270" anchor="ctr" anchorCtr="0">
          <a:noAutofit/>
        </a:bodyPr>
        <a:lstStyle/>
        <a:p>
          <a:pPr marL="0" lvl="0" indent="0" algn="l" defTabSz="711200">
            <a:lnSpc>
              <a:spcPct val="90000"/>
            </a:lnSpc>
            <a:spcBef>
              <a:spcPct val="0"/>
            </a:spcBef>
            <a:spcAft>
              <a:spcPct val="35000"/>
            </a:spcAft>
            <a:buNone/>
          </a:pPr>
          <a:r>
            <a:rPr lang="en-US" sz="1600" kern="1200" dirty="0"/>
            <a:t>Add 1 bead of each </a:t>
          </a:r>
          <a:r>
            <a:rPr lang="en-US" sz="1600" kern="1200" dirty="0" err="1"/>
            <a:t>colour</a:t>
          </a:r>
          <a:r>
            <a:rPr lang="en-US" sz="1600" kern="1200" dirty="0"/>
            <a:t> to the boxes.</a:t>
          </a:r>
        </a:p>
      </dsp:txBody>
      <dsp:txXfrm>
        <a:off x="2713024" y="2676081"/>
        <a:ext cx="5089550" cy="646964"/>
      </dsp:txXfrm>
    </dsp:sp>
    <dsp:sp modelId="{7605329C-2B32-4CD7-9B69-1B3DAB88562E}">
      <dsp:nvSpPr>
        <dsp:cNvPr id="0" name=""/>
        <dsp:cNvSpPr/>
      </dsp:nvSpPr>
      <dsp:spPr>
        <a:xfrm>
          <a:off x="3154680" y="1372349"/>
          <a:ext cx="4206240" cy="44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pPr>
          <a:r>
            <a:rPr lang="en-US" sz="2400" kern="1200" dirty="0"/>
            <a:t>Draw</a:t>
          </a:r>
        </a:p>
      </dsp:txBody>
      <dsp:txXfrm>
        <a:off x="3154680" y="1372349"/>
        <a:ext cx="4206240" cy="443072"/>
      </dsp:txXfrm>
    </dsp:sp>
    <dsp:sp modelId="{79B0CEDC-0005-4ACE-AB25-DB9533DC85C2}">
      <dsp:nvSpPr>
        <dsp:cNvPr id="0" name=""/>
        <dsp:cNvSpPr/>
      </dsp:nvSpPr>
      <dsp:spPr>
        <a:xfrm>
          <a:off x="5203886" y="1906585"/>
          <a:ext cx="107827" cy="10782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7886700" y="1178259"/>
          <a:ext cx="0" cy="819488"/>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5341924" y="597952"/>
          <a:ext cx="5089550" cy="64696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516" tIns="35273" rIns="228516" bIns="35273" numCol="1" spcCol="1270" anchor="ctr" anchorCtr="0">
          <a:noAutofit/>
        </a:bodyPr>
        <a:lstStyle/>
        <a:p>
          <a:pPr marL="0" lvl="0" indent="0" algn="l" defTabSz="711200">
            <a:lnSpc>
              <a:spcPct val="90000"/>
            </a:lnSpc>
            <a:spcBef>
              <a:spcPct val="0"/>
            </a:spcBef>
            <a:spcAft>
              <a:spcPct val="35000"/>
            </a:spcAft>
            <a:buNone/>
          </a:pPr>
          <a:r>
            <a:rPr lang="en-US" sz="1600" b="0" i="0" u="none" kern="1200" dirty="0"/>
            <a:t>Remove the selected beads from the boxes</a:t>
          </a:r>
          <a:r>
            <a:rPr lang="en-US" sz="1200" b="0" i="0" u="none" kern="1200" dirty="0"/>
            <a:t>. </a:t>
          </a:r>
          <a:endParaRPr lang="en-US" sz="1200" kern="1200" dirty="0"/>
        </a:p>
      </dsp:txBody>
      <dsp:txXfrm>
        <a:off x="5341924" y="597952"/>
        <a:ext cx="5089550" cy="646964"/>
      </dsp:txXfrm>
    </dsp:sp>
    <dsp:sp modelId="{4C592FDC-E0AC-4F61-ACEF-1C00BD20E463}">
      <dsp:nvSpPr>
        <dsp:cNvPr id="0" name=""/>
        <dsp:cNvSpPr/>
      </dsp:nvSpPr>
      <dsp:spPr>
        <a:xfrm>
          <a:off x="5783580" y="2105575"/>
          <a:ext cx="4206240" cy="443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MENACE is beaten</a:t>
          </a:r>
        </a:p>
      </dsp:txBody>
      <dsp:txXfrm>
        <a:off x="5783580" y="2105575"/>
        <a:ext cx="4206240" cy="443072"/>
      </dsp:txXfrm>
    </dsp:sp>
    <dsp:sp modelId="{3FE75B81-9D06-4F9F-BD87-C2A832B06693}">
      <dsp:nvSpPr>
        <dsp:cNvPr id="0" name=""/>
        <dsp:cNvSpPr/>
      </dsp:nvSpPr>
      <dsp:spPr>
        <a:xfrm>
          <a:off x="7832786" y="1906585"/>
          <a:ext cx="107827" cy="10782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3/22/2023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a:t>
            </a:fld>
            <a:endParaRPr lang="en-US" dirty="0"/>
          </a:p>
        </p:txBody>
      </p:sp>
    </p:spTree>
    <p:extLst>
      <p:ext uri="{BB962C8B-B14F-4D97-AF65-F5344CB8AC3E}">
        <p14:creationId xmlns:p14="http://schemas.microsoft.com/office/powerpoint/2010/main" val="3748634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391508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2696242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0150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77047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4</a:t>
            </a:fld>
            <a:endParaRPr lang="en-US" dirty="0"/>
          </a:p>
        </p:txBody>
      </p:sp>
    </p:spTree>
    <p:extLst>
      <p:ext uri="{BB962C8B-B14F-4D97-AF65-F5344CB8AC3E}">
        <p14:creationId xmlns:p14="http://schemas.microsoft.com/office/powerpoint/2010/main" val="236142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72252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6</a:t>
            </a:fld>
            <a:endParaRPr lang="en-US" dirty="0"/>
          </a:p>
        </p:txBody>
      </p:sp>
    </p:spTree>
    <p:extLst>
      <p:ext uri="{BB962C8B-B14F-4D97-AF65-F5344CB8AC3E}">
        <p14:creationId xmlns:p14="http://schemas.microsoft.com/office/powerpoint/2010/main" val="10383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53919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1243982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332487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3429706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153857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dirty="0"/>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dirty="0"/>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dirty="0"/>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dirty="0"/>
              <a:t>Click to edit Master title style</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endParaRPr lang="en-US"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people.csail.mit.edu/brooks/idocs/matchbox.pdf" TargetMode="External"/><Relationship Id="rId2" Type="http://schemas.openxmlformats.org/officeDocument/2006/relationships/hyperlink" Target="https://www.mscroggs.co.uk/blog/19" TargetMode="External"/><Relationship Id="rId1" Type="http://schemas.openxmlformats.org/officeDocument/2006/relationships/slideLayout" Target="../slideLayouts/slideLayout14.xml"/><Relationship Id="rId6" Type="http://schemas.openxmlformats.org/officeDocument/2006/relationships/hyperlink" Target="https://chalkdustmagazine.com/features/menace-machine-educable-noughts-crosses-engine/" TargetMode="External"/><Relationship Id="rId5" Type="http://schemas.openxmlformats.org/officeDocument/2006/relationships/hyperlink" Target="https://www.mscroggs.co.uk/menace/" TargetMode="External"/><Relationship Id="rId4" Type="http://schemas.openxmlformats.org/officeDocument/2006/relationships/hyperlink" Target="https://we-make-money-not-art.com/menace-2-an-artificial-intelligence-made-of-wooden-drawers-and-coloured-bead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563880" y="1673352"/>
            <a:ext cx="5964936" cy="3511296"/>
          </a:xfrm>
        </p:spPr>
        <p:txBody>
          <a:bodyPr>
            <a:normAutofit fontScale="90000"/>
          </a:bodyPr>
          <a:lstStyle/>
          <a:p>
            <a:r>
              <a:rPr lang="en-US" i="0" dirty="0">
                <a:solidFill>
                  <a:schemeClr val="tx1"/>
                </a:solidFill>
              </a:rPr>
              <a:t>AI LAB ASSIGNMENT</a:t>
            </a:r>
            <a:br>
              <a:rPr lang="en-US" i="0" dirty="0">
                <a:solidFill>
                  <a:schemeClr val="tx1"/>
                </a:solidFill>
              </a:rPr>
            </a:br>
            <a:r>
              <a:rPr lang="en-US" i="0" dirty="0">
                <a:solidFill>
                  <a:schemeClr val="tx1"/>
                </a:solidFill>
              </a:rPr>
              <a:t>WEEK-10 ASSIGNMENT(8)</a:t>
            </a:r>
            <a:br>
              <a:rPr lang="en-US" i="0" dirty="0">
                <a:solidFill>
                  <a:schemeClr val="tx1"/>
                </a:solidFill>
              </a:rPr>
            </a:br>
            <a:endParaRPr lang="en-US" i="0" dirty="0">
              <a:solidFill>
                <a:schemeClr val="tx1"/>
              </a:solidFill>
            </a:endParaRP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normAutofit/>
          </a:bodyPr>
          <a:lstStyle/>
          <a:p>
            <a:r>
              <a:rPr lang="en-US" sz="2800" dirty="0"/>
              <a:t>By-AI_GROUP: </a:t>
            </a:r>
            <a:r>
              <a:rPr lang="en-US" sz="1600" dirty="0"/>
              <a:t>202051084 - Hemant </a:t>
            </a:r>
            <a:r>
              <a:rPr lang="en-US" sz="1600" dirty="0" err="1"/>
              <a:t>Jat</a:t>
            </a:r>
            <a:endParaRPr lang="en-US" sz="1600" dirty="0"/>
          </a:p>
          <a:p>
            <a:r>
              <a:rPr lang="en-US" sz="1600" dirty="0"/>
              <a:t>202051123 - </a:t>
            </a:r>
            <a:r>
              <a:rPr lang="en-US" sz="1600" dirty="0" err="1"/>
              <a:t>Nagpure</a:t>
            </a:r>
            <a:r>
              <a:rPr lang="en-US" sz="1600" dirty="0"/>
              <a:t> Atharva</a:t>
            </a:r>
          </a:p>
          <a:p>
            <a:r>
              <a:rPr lang="en-US" sz="1600" dirty="0"/>
              <a:t>202051045 - Gagan Chandra</a:t>
            </a:r>
          </a:p>
          <a:p>
            <a:r>
              <a:rPr lang="en-US" sz="1600" dirty="0"/>
              <a:t>202051049 - </a:t>
            </a:r>
            <a:r>
              <a:rPr lang="en-US" sz="1600" dirty="0" err="1"/>
              <a:t>Bhukya</a:t>
            </a:r>
            <a:r>
              <a:rPr lang="en-US" sz="1600" dirty="0"/>
              <a:t> Vivek </a:t>
            </a:r>
            <a:endParaRPr lang="en-IN" sz="1600" dirty="0"/>
          </a:p>
          <a:p>
            <a:endParaRPr lang="en-US" dirty="0"/>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a:xfrm>
            <a:off x="0" y="533336"/>
            <a:ext cx="10515600" cy="832739"/>
          </a:xfrm>
        </p:spPr>
        <p:txBody>
          <a:bodyPr>
            <a:normAutofit fontScale="90000"/>
          </a:bodyPr>
          <a:lstStyle/>
          <a:p>
            <a:r>
              <a:rPr lang="en-IN" sz="4000" i="0" dirty="0"/>
              <a:t>State space representation of problem</a:t>
            </a:r>
            <a:br>
              <a:rPr lang="en-US" sz="4000" dirty="0">
                <a:solidFill>
                  <a:schemeClr val="accent6">
                    <a:lumMod val="75000"/>
                  </a:schemeClr>
                </a:solidFill>
              </a:rPr>
            </a:br>
            <a:endParaRPr lang="en-US" dirty="0"/>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259080" y="1611311"/>
            <a:ext cx="10515600" cy="5110163"/>
          </a:xfrm>
        </p:spPr>
        <p:txBody>
          <a:bodyPr>
            <a:normAutofit/>
          </a:bodyPr>
          <a:lstStyle/>
          <a:p>
            <a:pPr algn="l">
              <a:buFont typeface="+mj-lt"/>
              <a:buAutoNum type="arabicPeriod"/>
            </a:pPr>
            <a:r>
              <a:rPr lang="en-IN" b="0" i="0" dirty="0">
                <a:solidFill>
                  <a:srgbClr val="000000"/>
                </a:solidFill>
                <a:effectLst/>
                <a:latin typeface="Georgia" panose="02040502050405020303" pitchFamily="18" charset="0"/>
              </a:rPr>
              <a:t>All the states the system can be in are represented as </a:t>
            </a:r>
            <a:r>
              <a:rPr lang="en-IN" b="0" i="1" dirty="0">
                <a:solidFill>
                  <a:srgbClr val="000000"/>
                </a:solidFill>
                <a:effectLst/>
                <a:latin typeface="Georgia" panose="02040502050405020303" pitchFamily="18" charset="0"/>
              </a:rPr>
              <a:t>nodes </a:t>
            </a:r>
            <a:r>
              <a:rPr lang="en-IN" b="0" i="0" dirty="0">
                <a:solidFill>
                  <a:srgbClr val="000000"/>
                </a:solidFill>
                <a:effectLst/>
                <a:latin typeface="Georgia" panose="02040502050405020303" pitchFamily="18" charset="0"/>
              </a:rPr>
              <a:t>of a graph.</a:t>
            </a:r>
          </a:p>
          <a:p>
            <a:pPr algn="l">
              <a:buFont typeface="+mj-lt"/>
              <a:buAutoNum type="arabicPeriod"/>
            </a:pPr>
            <a:r>
              <a:rPr lang="en-IN" b="0" i="0" dirty="0">
                <a:solidFill>
                  <a:srgbClr val="000000"/>
                </a:solidFill>
                <a:effectLst/>
                <a:latin typeface="Georgia" panose="02040502050405020303" pitchFamily="18" charset="0"/>
              </a:rPr>
              <a:t>An action that can change the system from one state to another (e.g. a move in a game) is represented by a </a:t>
            </a:r>
            <a:r>
              <a:rPr lang="en-IN" b="0" i="1" dirty="0">
                <a:solidFill>
                  <a:srgbClr val="000000"/>
                </a:solidFill>
                <a:effectLst/>
                <a:latin typeface="Georgia" panose="02040502050405020303" pitchFamily="18" charset="0"/>
              </a:rPr>
              <a:t>link </a:t>
            </a:r>
            <a:r>
              <a:rPr lang="en-IN" b="0" i="0" dirty="0">
                <a:solidFill>
                  <a:srgbClr val="000000"/>
                </a:solidFill>
                <a:effectLst/>
                <a:latin typeface="Georgia" panose="02040502050405020303" pitchFamily="18" charset="0"/>
              </a:rPr>
              <a:t>from one node to another.</a:t>
            </a:r>
          </a:p>
          <a:p>
            <a:pPr algn="l">
              <a:buFont typeface="+mj-lt"/>
              <a:buAutoNum type="arabicPeriod"/>
            </a:pPr>
            <a:r>
              <a:rPr lang="en-IN" b="0" i="0" dirty="0">
                <a:solidFill>
                  <a:srgbClr val="000000"/>
                </a:solidFill>
                <a:effectLst/>
                <a:latin typeface="Georgia" panose="02040502050405020303" pitchFamily="18" charset="0"/>
              </a:rPr>
              <a:t>Links may be </a:t>
            </a:r>
            <a:r>
              <a:rPr lang="en-IN" b="0" i="1" dirty="0">
                <a:solidFill>
                  <a:srgbClr val="000000"/>
                </a:solidFill>
                <a:effectLst/>
                <a:latin typeface="Georgia" panose="02040502050405020303" pitchFamily="18" charset="0"/>
              </a:rPr>
              <a:t>unidirectional </a:t>
            </a:r>
            <a:r>
              <a:rPr lang="en-IN" b="0" i="0" dirty="0">
                <a:solidFill>
                  <a:srgbClr val="000000"/>
                </a:solidFill>
                <a:effectLst/>
                <a:latin typeface="Georgia" panose="02040502050405020303" pitchFamily="18" charset="0"/>
              </a:rPr>
              <a:t>(e.g. </a:t>
            </a:r>
            <a:r>
              <a:rPr lang="en-IN" b="0" i="0" dirty="0" err="1">
                <a:solidFill>
                  <a:srgbClr val="000000"/>
                </a:solidFill>
                <a:effectLst/>
                <a:latin typeface="Georgia" panose="02040502050405020303" pitchFamily="18" charset="0"/>
              </a:rPr>
              <a:t>Xs</a:t>
            </a:r>
            <a:r>
              <a:rPr lang="en-IN" b="0" i="0" dirty="0">
                <a:solidFill>
                  <a:srgbClr val="000000"/>
                </a:solidFill>
                <a:effectLst/>
                <a:latin typeface="Georgia" panose="02040502050405020303" pitchFamily="18" charset="0"/>
              </a:rPr>
              <a:t> and </a:t>
            </a:r>
            <a:r>
              <a:rPr lang="en-IN" b="0" i="0" dirty="0" err="1">
                <a:solidFill>
                  <a:srgbClr val="000000"/>
                </a:solidFill>
                <a:effectLst/>
                <a:latin typeface="Georgia" panose="02040502050405020303" pitchFamily="18" charset="0"/>
              </a:rPr>
              <a:t>Os</a:t>
            </a:r>
            <a:r>
              <a:rPr lang="en-IN" b="0" i="0" dirty="0">
                <a:solidFill>
                  <a:srgbClr val="000000"/>
                </a:solidFill>
                <a:effectLst/>
                <a:latin typeface="Georgia" panose="02040502050405020303" pitchFamily="18" charset="0"/>
              </a:rPr>
              <a:t>, can't go back) or </a:t>
            </a:r>
            <a:r>
              <a:rPr lang="en-IN" b="0" i="1" dirty="0">
                <a:solidFill>
                  <a:srgbClr val="000000"/>
                </a:solidFill>
                <a:effectLst/>
                <a:latin typeface="Georgia" panose="02040502050405020303" pitchFamily="18" charset="0"/>
              </a:rPr>
              <a:t>bi-directional</a:t>
            </a:r>
            <a:r>
              <a:rPr lang="en-IN" b="0" i="0" dirty="0">
                <a:solidFill>
                  <a:srgbClr val="000000"/>
                </a:solidFill>
                <a:effectLst/>
                <a:latin typeface="Georgia" panose="02040502050405020303" pitchFamily="18" charset="0"/>
              </a:rPr>
              <a:t> (e.g. geographic move).</a:t>
            </a:r>
          </a:p>
          <a:p>
            <a:pPr algn="l">
              <a:buFont typeface="+mj-lt"/>
              <a:buAutoNum type="arabicPeriod"/>
            </a:pPr>
            <a:r>
              <a:rPr lang="en-IN" b="0" i="0" dirty="0">
                <a:solidFill>
                  <a:srgbClr val="000000"/>
                </a:solidFill>
                <a:effectLst/>
                <a:latin typeface="Georgia" panose="02040502050405020303" pitchFamily="18" charset="0"/>
              </a:rPr>
              <a:t>Search for a solution.</a:t>
            </a:r>
          </a:p>
          <a:p>
            <a:pPr algn="l">
              <a:buFont typeface="+mj-lt"/>
              <a:buAutoNum type="arabicPeriod"/>
            </a:pPr>
            <a:r>
              <a:rPr lang="en-IN" b="0" i="0" dirty="0">
                <a:solidFill>
                  <a:srgbClr val="000000"/>
                </a:solidFill>
                <a:effectLst/>
                <a:latin typeface="Georgia" panose="02040502050405020303" pitchFamily="18" charset="0"/>
              </a:rPr>
              <a:t>A solution might be:</a:t>
            </a:r>
          </a:p>
          <a:p>
            <a:pPr marL="742950" lvl="1" indent="-285750" algn="l">
              <a:buFont typeface="+mj-lt"/>
              <a:buAutoNum type="arabicPeriod"/>
            </a:pPr>
            <a:r>
              <a:rPr lang="en-IN" b="0" i="1" dirty="0">
                <a:solidFill>
                  <a:srgbClr val="000000"/>
                </a:solidFill>
                <a:effectLst/>
                <a:latin typeface="Georgia" panose="02040502050405020303" pitchFamily="18" charset="0"/>
              </a:rPr>
              <a:t>Any </a:t>
            </a:r>
            <a:r>
              <a:rPr lang="en-IN" b="0" i="0" dirty="0">
                <a:solidFill>
                  <a:srgbClr val="000000"/>
                </a:solidFill>
                <a:effectLst/>
                <a:latin typeface="Georgia" panose="02040502050405020303" pitchFamily="18" charset="0"/>
              </a:rPr>
              <a:t>path from start state to goal state.</a:t>
            </a:r>
          </a:p>
          <a:p>
            <a:pPr marL="742950" lvl="1" indent="-285750" algn="l">
              <a:buFont typeface="+mj-lt"/>
              <a:buAutoNum type="arabicPeriod"/>
            </a:pPr>
            <a:r>
              <a:rPr lang="en-IN" b="0" i="0" dirty="0">
                <a:solidFill>
                  <a:srgbClr val="000000"/>
                </a:solidFill>
                <a:effectLst/>
                <a:latin typeface="Georgia" panose="02040502050405020303" pitchFamily="18" charset="0"/>
              </a:rPr>
              <a:t>The </a:t>
            </a:r>
            <a:r>
              <a:rPr lang="en-IN" b="0" i="1" dirty="0">
                <a:solidFill>
                  <a:srgbClr val="000000"/>
                </a:solidFill>
                <a:effectLst/>
                <a:latin typeface="Georgia" panose="02040502050405020303" pitchFamily="18" charset="0"/>
              </a:rPr>
              <a:t>best </a:t>
            </a:r>
            <a:r>
              <a:rPr lang="en-IN" b="0" i="0" dirty="0">
                <a:solidFill>
                  <a:srgbClr val="000000"/>
                </a:solidFill>
                <a:effectLst/>
                <a:latin typeface="Georgia" panose="02040502050405020303" pitchFamily="18" charset="0"/>
              </a:rPr>
              <a:t>(e.g. lowest cost) path from start state to goal state</a:t>
            </a:r>
          </a:p>
          <a:p>
            <a:pPr algn="l">
              <a:buFont typeface="+mj-lt"/>
              <a:buAutoNum type="arabicPeriod"/>
            </a:pPr>
            <a:r>
              <a:rPr lang="en-IN" b="0" i="0" dirty="0">
                <a:solidFill>
                  <a:srgbClr val="000000"/>
                </a:solidFill>
                <a:effectLst/>
                <a:latin typeface="Georgia" panose="02040502050405020303" pitchFamily="18" charset="0"/>
              </a:rPr>
              <a:t>It may be possible to reach the same state through many </a:t>
            </a:r>
            <a:r>
              <a:rPr lang="en-IN" b="0" i="1" dirty="0">
                <a:solidFill>
                  <a:srgbClr val="000000"/>
                </a:solidFill>
                <a:effectLst/>
                <a:latin typeface="Georgia" panose="02040502050405020303" pitchFamily="18" charset="0"/>
              </a:rPr>
              <a:t>different </a:t>
            </a:r>
            <a:r>
              <a:rPr lang="en-IN" b="0" i="0" dirty="0">
                <a:solidFill>
                  <a:srgbClr val="000000"/>
                </a:solidFill>
                <a:effectLst/>
                <a:latin typeface="Georgia" panose="02040502050405020303" pitchFamily="18" charset="0"/>
              </a:rPr>
              <a:t>paths (obviously true in </a:t>
            </a:r>
            <a:r>
              <a:rPr lang="en-IN" b="0" i="0" dirty="0" err="1">
                <a:solidFill>
                  <a:srgbClr val="000000"/>
                </a:solidFill>
                <a:effectLst/>
                <a:latin typeface="Georgia" panose="02040502050405020303" pitchFamily="18" charset="0"/>
              </a:rPr>
              <a:t>Xs</a:t>
            </a:r>
            <a:r>
              <a:rPr lang="en-IN" b="0" i="0" dirty="0">
                <a:solidFill>
                  <a:srgbClr val="000000"/>
                </a:solidFill>
                <a:effectLst/>
                <a:latin typeface="Georgia" panose="02040502050405020303" pitchFamily="18" charset="0"/>
              </a:rPr>
              <a:t> and </a:t>
            </a:r>
            <a:r>
              <a:rPr lang="en-IN" b="0" i="0" dirty="0" err="1">
                <a:solidFill>
                  <a:srgbClr val="000000"/>
                </a:solidFill>
                <a:effectLst/>
                <a:latin typeface="Georgia" panose="02040502050405020303" pitchFamily="18" charset="0"/>
              </a:rPr>
              <a:t>Os</a:t>
            </a:r>
            <a:r>
              <a:rPr lang="en-IN" b="0" i="0" dirty="0">
                <a:solidFill>
                  <a:srgbClr val="000000"/>
                </a:solidFill>
                <a:effectLst/>
                <a:latin typeface="Georgia" panose="02040502050405020303" pitchFamily="18" charset="0"/>
              </a:rPr>
              <a:t>).</a:t>
            </a:r>
          </a:p>
          <a:p>
            <a:pPr algn="l">
              <a:buFont typeface="+mj-lt"/>
              <a:buAutoNum type="arabicPeriod"/>
            </a:pPr>
            <a:r>
              <a:rPr lang="en-IN" b="0" i="0" dirty="0">
                <a:solidFill>
                  <a:srgbClr val="000000"/>
                </a:solidFill>
                <a:effectLst/>
                <a:latin typeface="Georgia" panose="02040502050405020303" pitchFamily="18" charset="0"/>
              </a:rPr>
              <a:t>There may be </a:t>
            </a:r>
            <a:r>
              <a:rPr lang="en-IN" b="0" i="1" dirty="0">
                <a:solidFill>
                  <a:srgbClr val="000000"/>
                </a:solidFill>
                <a:effectLst/>
                <a:latin typeface="Georgia" panose="02040502050405020303" pitchFamily="18" charset="0"/>
              </a:rPr>
              <a:t>loops </a:t>
            </a:r>
            <a:r>
              <a:rPr lang="en-IN" b="0" i="0" dirty="0">
                <a:solidFill>
                  <a:srgbClr val="000000"/>
                </a:solidFill>
                <a:effectLst/>
                <a:latin typeface="Georgia" panose="02040502050405020303" pitchFamily="18" charset="0"/>
              </a:rPr>
              <a:t>in the graph (can go round in circle). No loops in </a:t>
            </a:r>
            <a:r>
              <a:rPr lang="en-IN" b="0" i="0" dirty="0" err="1">
                <a:solidFill>
                  <a:srgbClr val="000000"/>
                </a:solidFill>
                <a:effectLst/>
                <a:latin typeface="Georgia" panose="02040502050405020303" pitchFamily="18" charset="0"/>
              </a:rPr>
              <a:t>Xs</a:t>
            </a:r>
            <a:r>
              <a:rPr lang="en-IN" b="0" i="0" dirty="0">
                <a:solidFill>
                  <a:srgbClr val="000000"/>
                </a:solidFill>
                <a:effectLst/>
                <a:latin typeface="Georgia" panose="02040502050405020303" pitchFamily="18" charset="0"/>
              </a:rPr>
              <a:t> and </a:t>
            </a:r>
            <a:r>
              <a:rPr lang="en-IN" b="0" i="0" dirty="0" err="1">
                <a:solidFill>
                  <a:srgbClr val="000000"/>
                </a:solidFill>
                <a:effectLst/>
                <a:latin typeface="Georgia" panose="02040502050405020303" pitchFamily="18" charset="0"/>
              </a:rPr>
              <a:t>Os</a:t>
            </a:r>
            <a:r>
              <a:rPr lang="en-IN" b="0" i="0" dirty="0">
                <a:solidFill>
                  <a:srgbClr val="000000"/>
                </a:solidFill>
                <a:effectLst/>
                <a:latin typeface="Georgia" panose="02040502050405020303" pitchFamily="18" charset="0"/>
              </a:rPr>
              <a:t>.</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10</a:t>
            </a:fld>
            <a:endParaRPr lang="en-US" dirty="0"/>
          </a:p>
        </p:txBody>
      </p:sp>
    </p:spTree>
    <p:extLst>
      <p:ext uri="{BB962C8B-B14F-4D97-AF65-F5344CB8AC3E}">
        <p14:creationId xmlns:p14="http://schemas.microsoft.com/office/powerpoint/2010/main" val="83551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11</a:t>
            </a:fld>
            <a:endParaRPr lang="en-US" dirty="0"/>
          </a:p>
        </p:txBody>
      </p:sp>
      <p:pic>
        <p:nvPicPr>
          <p:cNvPr id="8" name="Picture 7">
            <a:extLst>
              <a:ext uri="{FF2B5EF4-FFF2-40B4-BE49-F238E27FC236}">
                <a16:creationId xmlns:a16="http://schemas.microsoft.com/office/drawing/2014/main" id="{04769F86-488E-B595-9027-F3332003397E}"/>
              </a:ext>
            </a:extLst>
          </p:cNvPr>
          <p:cNvPicPr>
            <a:picLocks noChangeAspect="1"/>
          </p:cNvPicPr>
          <p:nvPr/>
        </p:nvPicPr>
        <p:blipFill rotWithShape="1">
          <a:blip r:embed="rId3"/>
          <a:srcRect l="6933" t="16667" r="30104" b="59778"/>
          <a:stretch/>
        </p:blipFill>
        <p:spPr>
          <a:xfrm>
            <a:off x="579119" y="2011680"/>
            <a:ext cx="9282025" cy="3657600"/>
          </a:xfrm>
          <a:prstGeom prst="rect">
            <a:avLst/>
          </a:prstGeom>
        </p:spPr>
      </p:pic>
      <p:sp>
        <p:nvSpPr>
          <p:cNvPr id="10" name="TextBox 9">
            <a:extLst>
              <a:ext uri="{FF2B5EF4-FFF2-40B4-BE49-F238E27FC236}">
                <a16:creationId xmlns:a16="http://schemas.microsoft.com/office/drawing/2014/main" id="{F619F644-1F8E-52D2-B38B-C75813E31218}"/>
              </a:ext>
            </a:extLst>
          </p:cNvPr>
          <p:cNvSpPr txBox="1"/>
          <p:nvPr/>
        </p:nvSpPr>
        <p:spPr>
          <a:xfrm>
            <a:off x="1417320" y="5892581"/>
            <a:ext cx="6248400" cy="646331"/>
          </a:xfrm>
          <a:prstGeom prst="rect">
            <a:avLst/>
          </a:prstGeom>
          <a:noFill/>
        </p:spPr>
        <p:txBody>
          <a:bodyPr wrap="square" rtlCol="0">
            <a:spAutoFit/>
          </a:bodyPr>
          <a:lstStyle/>
          <a:p>
            <a:r>
              <a:rPr lang="en-IN" dirty="0"/>
              <a:t>Example: Representing </a:t>
            </a:r>
            <a:r>
              <a:rPr lang="en-IN" dirty="0" err="1"/>
              <a:t>Xs</a:t>
            </a:r>
            <a:r>
              <a:rPr lang="en-IN" dirty="0"/>
              <a:t> and </a:t>
            </a:r>
            <a:r>
              <a:rPr lang="en-IN" dirty="0" err="1"/>
              <a:t>Os</a:t>
            </a:r>
            <a:r>
              <a:rPr lang="en-IN" dirty="0"/>
              <a:t> as the state space problem.</a:t>
            </a:r>
          </a:p>
        </p:txBody>
      </p:sp>
      <p:sp>
        <p:nvSpPr>
          <p:cNvPr id="11" name="TextBox 10">
            <a:extLst>
              <a:ext uri="{FF2B5EF4-FFF2-40B4-BE49-F238E27FC236}">
                <a16:creationId xmlns:a16="http://schemas.microsoft.com/office/drawing/2014/main" id="{7187EF18-4EED-3971-9CE4-D2DDFC474F0C}"/>
              </a:ext>
            </a:extLst>
          </p:cNvPr>
          <p:cNvSpPr txBox="1"/>
          <p:nvPr/>
        </p:nvSpPr>
        <p:spPr>
          <a:xfrm>
            <a:off x="579118" y="442020"/>
            <a:ext cx="9282025" cy="1569660"/>
          </a:xfrm>
          <a:prstGeom prst="rect">
            <a:avLst/>
          </a:prstGeom>
          <a:noFill/>
        </p:spPr>
        <p:txBody>
          <a:bodyPr wrap="square" rtlCol="0">
            <a:spAutoFit/>
          </a:bodyPr>
          <a:lstStyle/>
          <a:p>
            <a:r>
              <a:rPr lang="en-IN" sz="2400" dirty="0"/>
              <a:t>A state is a time snapshot representing some aspect of the problem</a:t>
            </a:r>
          </a:p>
          <a:p>
            <a:r>
              <a:rPr lang="en-IN" sz="2400" dirty="0"/>
              <a:t>In artificial intelligence, this process known as state space search is used</a:t>
            </a:r>
          </a:p>
        </p:txBody>
      </p:sp>
    </p:spTree>
    <p:extLst>
      <p:ext uri="{BB962C8B-B14F-4D97-AF65-F5344CB8AC3E}">
        <p14:creationId xmlns:p14="http://schemas.microsoft.com/office/powerpoint/2010/main" val="27225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a:xfrm>
            <a:off x="428308" y="584581"/>
            <a:ext cx="10515600" cy="1325563"/>
          </a:xfrm>
        </p:spPr>
        <p:txBody>
          <a:bodyPr>
            <a:normAutofit fontScale="90000"/>
          </a:bodyPr>
          <a:lstStyle/>
          <a:p>
            <a:r>
              <a:rPr lang="en-US" sz="4000" i="0" dirty="0"/>
              <a:t>RL(</a:t>
            </a:r>
            <a:r>
              <a:rPr lang="en-IN" sz="4000" i="0" dirty="0"/>
              <a:t>Reinforcement Learning):</a:t>
            </a:r>
            <a:br>
              <a:rPr lang="en-IN" sz="4000" dirty="0">
                <a:solidFill>
                  <a:schemeClr val="accent6">
                    <a:lumMod val="75000"/>
                  </a:schemeClr>
                </a:solidFill>
              </a:rPr>
            </a:br>
            <a:br>
              <a:rPr lang="en-US" sz="4000" dirty="0">
                <a:solidFill>
                  <a:schemeClr val="accent6">
                    <a:lumMod val="75000"/>
                  </a:schemeClr>
                </a:solidFill>
              </a:rPr>
            </a:br>
            <a:endParaRPr lang="en-US" dirty="0"/>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563880" y="1856550"/>
            <a:ext cx="10515600" cy="4499800"/>
          </a:xfrm>
        </p:spPr>
        <p:txBody>
          <a:bodyPr>
            <a:normAutofit/>
          </a:bodyPr>
          <a:lstStyle/>
          <a:p>
            <a:pPr marL="0" indent="0">
              <a:buNone/>
            </a:pPr>
            <a:endParaRPr lang="en-IN" sz="2800" dirty="0"/>
          </a:p>
          <a:p>
            <a:pPr marL="0" indent="0">
              <a:buNone/>
            </a:pPr>
            <a:r>
              <a:rPr lang="en-IN" sz="2800" b="0" i="0" dirty="0">
                <a:solidFill>
                  <a:srgbClr val="BDC1C6"/>
                </a:solidFill>
                <a:effectLst/>
                <a:latin typeface="arial" panose="020B0604020202020204" pitchFamily="34" charset="0"/>
              </a:rPr>
              <a:t> </a:t>
            </a:r>
            <a:r>
              <a:rPr lang="en-IN" sz="2800" b="0" i="0" dirty="0">
                <a:effectLst/>
                <a:latin typeface="arial" panose="020B0604020202020204" pitchFamily="34" charset="0"/>
              </a:rPr>
              <a:t>Reinforcement Learning (RL) is </a:t>
            </a:r>
            <a:r>
              <a:rPr lang="en-IN" sz="2800" b="1" i="0" dirty="0">
                <a:effectLst/>
                <a:latin typeface="arial" panose="020B0604020202020204" pitchFamily="34" charset="0"/>
              </a:rPr>
              <a:t>the science of decision making</a:t>
            </a:r>
            <a:r>
              <a:rPr lang="en-IN" sz="2800" b="0" i="0" dirty="0">
                <a:effectLst/>
                <a:latin typeface="arial" panose="020B0604020202020204" pitchFamily="34" charset="0"/>
              </a:rPr>
              <a:t>. It is about learning the optimal </a:t>
            </a:r>
            <a:r>
              <a:rPr lang="en-IN" sz="2800" b="0" i="0" dirty="0" err="1">
                <a:effectLst/>
                <a:latin typeface="arial" panose="020B0604020202020204" pitchFamily="34" charset="0"/>
              </a:rPr>
              <a:t>behavior</a:t>
            </a:r>
            <a:r>
              <a:rPr lang="en-IN" sz="2800" b="0" i="0" dirty="0">
                <a:effectLst/>
                <a:latin typeface="arial" panose="020B0604020202020204" pitchFamily="34" charset="0"/>
              </a:rPr>
              <a:t> in an environment to obtain maximum reward</a:t>
            </a:r>
          </a:p>
          <a:p>
            <a:pPr marL="0" indent="0">
              <a:buNone/>
            </a:pPr>
            <a:r>
              <a:rPr lang="en-IN" sz="2800" dirty="0"/>
              <a:t>Example: The problem is as follows: We have an agent and a reward, with many hurdles in between. The agent is supposed to find the best possible path to reach the reward. In our case we can say that the agent is us and the reward is to win the game.</a:t>
            </a:r>
            <a:endParaRPr lang="en-US" sz="2800" dirty="0"/>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12</a:t>
            </a:fld>
            <a:endParaRPr lang="en-US" dirty="0"/>
          </a:p>
        </p:txBody>
      </p:sp>
    </p:spTree>
    <p:extLst>
      <p:ext uri="{BB962C8B-B14F-4D97-AF65-F5344CB8AC3E}">
        <p14:creationId xmlns:p14="http://schemas.microsoft.com/office/powerpoint/2010/main" val="190057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233082" y="412376"/>
            <a:ext cx="11707906" cy="6445624"/>
          </a:xfrm>
        </p:spPr>
        <p:txBody>
          <a:bodyPr>
            <a:normAutofit/>
          </a:bodyPr>
          <a:lstStyle/>
          <a:p>
            <a:pPr marL="0" indent="0">
              <a:buNone/>
            </a:pPr>
            <a:r>
              <a:rPr lang="en-IN" sz="2800" dirty="0"/>
              <a:t>The reinforcement learning process can be broken down into four main components:</a:t>
            </a:r>
          </a:p>
          <a:p>
            <a:pPr marL="0" indent="0">
              <a:buNone/>
            </a:pPr>
            <a:r>
              <a:rPr lang="en-IN" sz="2800" dirty="0"/>
              <a:t>Agent: The decision maker that interacts with the environment and takes actions.</a:t>
            </a:r>
          </a:p>
          <a:p>
            <a:pPr marL="0" indent="0">
              <a:buNone/>
            </a:pPr>
            <a:r>
              <a:rPr lang="en-IN" sz="2800" dirty="0"/>
              <a:t>Environment: The external system with which the agent interacts, and which provides the agent with information about its actions and the resulting states.</a:t>
            </a:r>
          </a:p>
          <a:p>
            <a:pPr marL="0" indent="0">
              <a:buNone/>
            </a:pPr>
            <a:r>
              <a:rPr lang="en-IN" sz="2800" dirty="0"/>
              <a:t>Actions: The actions that the agent can take in the environment. These actions may have different effects depending on the state of the environment.</a:t>
            </a:r>
          </a:p>
          <a:p>
            <a:pPr marL="0" indent="0">
              <a:buNone/>
            </a:pPr>
            <a:r>
              <a:rPr lang="en-IN" sz="2800" dirty="0"/>
              <a:t>Rewards: The feedback signal that the agent receives from the environment in response to its actions. The reward signal is used to guide the agent towards better decision making.</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13</a:t>
            </a:fld>
            <a:endParaRPr lang="en-US" dirty="0"/>
          </a:p>
        </p:txBody>
      </p:sp>
    </p:spTree>
    <p:extLst>
      <p:ext uri="{BB962C8B-B14F-4D97-AF65-F5344CB8AC3E}">
        <p14:creationId xmlns:p14="http://schemas.microsoft.com/office/powerpoint/2010/main" val="393297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396240" y="430306"/>
            <a:ext cx="10957560" cy="6427694"/>
          </a:xfrm>
        </p:spPr>
        <p:txBody>
          <a:bodyPr>
            <a:normAutofit/>
          </a:bodyPr>
          <a:lstStyle/>
          <a:p>
            <a:pPr marL="0" indent="0">
              <a:buNone/>
            </a:pPr>
            <a:r>
              <a:rPr lang="en-IN" sz="2800" dirty="0"/>
              <a:t>The reinforcement learning process typically involves the agent selecting an action based on the current state of the environment, receiving a reward signal from the environment in response to its action, and using this reward signal to update its policy for making future decisions. The agent's policy is updated using an iterative process known as the reinforcement learning algorithm, which seeks to optimize the agent's actions over time to maximize the expected cumulative reward.</a:t>
            </a:r>
          </a:p>
          <a:p>
            <a:pPr marL="0" indent="0">
              <a:buNone/>
            </a:pPr>
            <a:r>
              <a:rPr lang="en-IN" sz="2800" dirty="0"/>
              <a:t>Reinforcement learning has been successfully applied in a variety of domains, including robotics, game playing, and recommendation systems. It is a powerful approach for training agents to make complex decisions in complex environments.</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14</a:t>
            </a:fld>
            <a:endParaRPr lang="en-US" dirty="0"/>
          </a:p>
        </p:txBody>
      </p:sp>
    </p:spTree>
    <p:extLst>
      <p:ext uri="{BB962C8B-B14F-4D97-AF65-F5344CB8AC3E}">
        <p14:creationId xmlns:p14="http://schemas.microsoft.com/office/powerpoint/2010/main" val="371006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a:xfrm>
            <a:off x="428308" y="584581"/>
            <a:ext cx="10515600" cy="1325563"/>
          </a:xfrm>
        </p:spPr>
        <p:txBody>
          <a:bodyPr>
            <a:normAutofit fontScale="90000"/>
          </a:bodyPr>
          <a:lstStyle/>
          <a:p>
            <a:r>
              <a:rPr lang="en-IN" sz="4000" i="0" dirty="0"/>
              <a:t>MDP(Markov Decision Process):</a:t>
            </a:r>
            <a:br>
              <a:rPr lang="en-IN" sz="4000" dirty="0">
                <a:solidFill>
                  <a:schemeClr val="accent6">
                    <a:lumMod val="75000"/>
                  </a:schemeClr>
                </a:solidFill>
              </a:rPr>
            </a:br>
            <a:br>
              <a:rPr lang="en-US" sz="4000" dirty="0">
                <a:solidFill>
                  <a:schemeClr val="accent6">
                    <a:lumMod val="75000"/>
                  </a:schemeClr>
                </a:solidFill>
              </a:rPr>
            </a:br>
            <a:endParaRPr lang="en-US" dirty="0"/>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563880" y="1263192"/>
            <a:ext cx="10515600" cy="5093158"/>
          </a:xfrm>
        </p:spPr>
        <p:txBody>
          <a:bodyPr>
            <a:normAutofit fontScale="85000" lnSpcReduction="20000"/>
          </a:bodyPr>
          <a:lstStyle/>
          <a:p>
            <a:pPr marL="0" indent="0">
              <a:buNone/>
            </a:pPr>
            <a:endParaRPr lang="en-IN" sz="2800" dirty="0"/>
          </a:p>
          <a:p>
            <a:pPr marL="0" indent="0">
              <a:buNone/>
            </a:pPr>
            <a:r>
              <a:rPr lang="en-IN" sz="2800" dirty="0"/>
              <a:t>Its a stochastic decision-making process that uses a mathematical framework to model the decision-making of a dynamic system. It is used in scenarios where the results are either random or controlled by a decision maker, which makes sequential decisions over time</a:t>
            </a:r>
          </a:p>
          <a:p>
            <a:pPr marL="0" indent="0">
              <a:buNone/>
            </a:pPr>
            <a:r>
              <a:rPr lang="en-IN" sz="2800" dirty="0"/>
              <a:t>The key elements of an MDP are:</a:t>
            </a:r>
          </a:p>
          <a:p>
            <a:pPr marL="0" indent="0">
              <a:buNone/>
            </a:pPr>
            <a:r>
              <a:rPr lang="en-IN" sz="2800" dirty="0"/>
              <a:t>States: The set of possible situations or states that the decision maker can be in.</a:t>
            </a:r>
          </a:p>
          <a:p>
            <a:pPr marL="0" indent="0">
              <a:buNone/>
            </a:pPr>
            <a:r>
              <a:rPr lang="en-IN" sz="2800" dirty="0"/>
              <a:t>Actions: The set of possible actions that the decision maker can take in each state.</a:t>
            </a:r>
          </a:p>
          <a:p>
            <a:pPr marL="0" indent="0">
              <a:buNone/>
            </a:pPr>
            <a:r>
              <a:rPr lang="en-IN" sz="2800" dirty="0"/>
              <a:t>Transition probabilities: The probabilities of moving from one state to another when a particular action is taken. These probabilities are often represented by a transition function that takes the current state and action as inputs and returns the probabilities of the next state.</a:t>
            </a:r>
          </a:p>
          <a:p>
            <a:pPr marL="0" indent="0">
              <a:buNone/>
            </a:pPr>
            <a:endParaRPr lang="en-US" sz="2800" dirty="0"/>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15</a:t>
            </a:fld>
            <a:endParaRPr lang="en-US" dirty="0"/>
          </a:p>
        </p:txBody>
      </p:sp>
    </p:spTree>
    <p:extLst>
      <p:ext uri="{BB962C8B-B14F-4D97-AF65-F5344CB8AC3E}">
        <p14:creationId xmlns:p14="http://schemas.microsoft.com/office/powerpoint/2010/main" val="264601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396240" y="430306"/>
            <a:ext cx="10957560" cy="6427694"/>
          </a:xfrm>
        </p:spPr>
        <p:txBody>
          <a:bodyPr>
            <a:normAutofit/>
          </a:bodyPr>
          <a:lstStyle/>
          <a:p>
            <a:pPr marL="0" indent="0">
              <a:buNone/>
            </a:pPr>
            <a:r>
              <a:rPr lang="en-IN" sz="2800" dirty="0"/>
              <a:t>Rewards: The rewards or costs associated with each state-action pair. These rewards are typically represented by a reward function that takes the current state and action as inputs and returns the associated reward or cost.</a:t>
            </a:r>
          </a:p>
          <a:p>
            <a:pPr marL="0" indent="0">
              <a:buNone/>
            </a:pPr>
            <a:r>
              <a:rPr lang="en-IN" sz="2800" dirty="0"/>
              <a:t>Discount factor: A parameter that determines the importance of immediate rewards versus future rewards. It is used to discount future rewards to account for the time value of money or the uncertainty of future outcomes.</a:t>
            </a:r>
          </a:p>
          <a:p>
            <a:pPr marL="0" indent="0">
              <a:buNone/>
            </a:pPr>
            <a:r>
              <a:rPr lang="en-IN" sz="2800" dirty="0"/>
              <a:t>By defining these elements, an MDP can be used to find an optimal policy, which is a mapping from states to actions that maximizes the expected sum of rewards over time. Solving an MDP involves finding the value function or the Q-function, which gives the expected sum of rewards starting from a given state or state-action pair, respectively.</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16</a:t>
            </a:fld>
            <a:endParaRPr lang="en-US" dirty="0"/>
          </a:p>
        </p:txBody>
      </p:sp>
    </p:spTree>
    <p:extLst>
      <p:ext uri="{BB962C8B-B14F-4D97-AF65-F5344CB8AC3E}">
        <p14:creationId xmlns:p14="http://schemas.microsoft.com/office/powerpoint/2010/main" val="295125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464BB5-5D7D-39DD-3B1B-5A214218E3F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F4DCF02A-62E0-7D8F-947F-07987D96D0E2}"/>
              </a:ext>
            </a:extLst>
          </p:cNvPr>
          <p:cNvSpPr>
            <a:spLocks noGrp="1"/>
          </p:cNvSpPr>
          <p:nvPr>
            <p:ph type="sldNum" sz="quarter" idx="12"/>
          </p:nvPr>
        </p:nvSpPr>
        <p:spPr/>
        <p:txBody>
          <a:bodyPr/>
          <a:lstStyle/>
          <a:p>
            <a:fld id="{B9713C8C-8E70-45D5-AE59-23E60168254E}" type="slidenum">
              <a:rPr lang="en-US" smtClean="0"/>
              <a:t>17</a:t>
            </a:fld>
            <a:endParaRPr lang="en-US" dirty="0"/>
          </a:p>
        </p:txBody>
      </p:sp>
      <p:sp>
        <p:nvSpPr>
          <p:cNvPr id="5" name="TextBox 4">
            <a:extLst>
              <a:ext uri="{FF2B5EF4-FFF2-40B4-BE49-F238E27FC236}">
                <a16:creationId xmlns:a16="http://schemas.microsoft.com/office/drawing/2014/main" id="{8D075A99-5786-D37C-F5D8-4AB24C7553CE}"/>
              </a:ext>
            </a:extLst>
          </p:cNvPr>
          <p:cNvSpPr txBox="1"/>
          <p:nvPr/>
        </p:nvSpPr>
        <p:spPr>
          <a:xfrm>
            <a:off x="826478" y="703385"/>
            <a:ext cx="11043138" cy="4062651"/>
          </a:xfrm>
          <a:prstGeom prst="rect">
            <a:avLst/>
          </a:prstGeom>
          <a:noFill/>
        </p:spPr>
        <p:txBody>
          <a:bodyPr wrap="square">
            <a:spAutoFit/>
          </a:bodyPr>
          <a:lstStyle/>
          <a:p>
            <a:pPr rtl="0">
              <a:spcBef>
                <a:spcPts val="0"/>
              </a:spcBef>
              <a:spcAft>
                <a:spcPts val="0"/>
              </a:spcAft>
            </a:pPr>
            <a:endParaRPr lang="en-IN" b="0" dirty="0">
              <a:effectLst/>
            </a:endParaRPr>
          </a:p>
          <a:p>
            <a:pPr rtl="0">
              <a:spcBef>
                <a:spcPts val="0"/>
              </a:spcBef>
              <a:spcAft>
                <a:spcPts val="0"/>
              </a:spcAft>
            </a:pPr>
            <a:r>
              <a:rPr lang="en-IN" b="1" u="sng" dirty="0"/>
              <a:t>Reference:</a:t>
            </a:r>
          </a:p>
          <a:p>
            <a:pPr rtl="0">
              <a:spcBef>
                <a:spcPts val="0"/>
              </a:spcBef>
              <a:spcAft>
                <a:spcPts val="0"/>
              </a:spcAft>
            </a:pPr>
            <a:endParaRPr lang="en-IN" b="0" dirty="0">
              <a:effectLst/>
            </a:endParaRPr>
          </a:p>
          <a:p>
            <a:pPr rtl="0">
              <a:spcBef>
                <a:spcPts val="0"/>
              </a:spcBef>
              <a:spcAft>
                <a:spcPts val="0"/>
              </a:spcAft>
            </a:pPr>
            <a:br>
              <a:rPr lang="en-IN" b="0" dirty="0">
                <a:effectLst/>
              </a:rPr>
            </a:br>
            <a:r>
              <a:rPr lang="en-IN" sz="1800" b="0" i="0" u="sng" strike="noStrike" dirty="0">
                <a:solidFill>
                  <a:srgbClr val="FFD966"/>
                </a:solidFill>
                <a:effectLst/>
                <a:latin typeface="Average"/>
                <a:hlinkClick r:id="rId2"/>
              </a:rPr>
              <a:t>https://www.mscroggs.co.uk/blog/19</a:t>
            </a:r>
            <a:endParaRPr lang="en-IN" sz="1800" b="0" i="0" u="sng" strike="noStrike" dirty="0">
              <a:solidFill>
                <a:srgbClr val="FFD966"/>
              </a:solidFill>
              <a:effectLst/>
              <a:latin typeface="Average"/>
            </a:endParaRPr>
          </a:p>
          <a:p>
            <a:pPr rtl="0">
              <a:spcBef>
                <a:spcPts val="0"/>
              </a:spcBef>
              <a:spcAft>
                <a:spcPts val="0"/>
              </a:spcAft>
            </a:pPr>
            <a:endParaRPr lang="en-IN" b="0" dirty="0">
              <a:effectLst/>
            </a:endParaRPr>
          </a:p>
          <a:p>
            <a:pPr rtl="0">
              <a:spcBef>
                <a:spcPts val="0"/>
              </a:spcBef>
              <a:spcAft>
                <a:spcPts val="0"/>
              </a:spcAft>
            </a:pPr>
            <a:r>
              <a:rPr lang="en-IN" sz="1800" b="0" i="0" u="sng" strike="noStrike" dirty="0">
                <a:solidFill>
                  <a:srgbClr val="FFD966"/>
                </a:solidFill>
                <a:effectLst/>
                <a:latin typeface="Average"/>
                <a:hlinkClick r:id="rId3"/>
              </a:rPr>
              <a:t>http://people.csail.mit.edu/brooks/idocs/matchbox.pdf</a:t>
            </a:r>
            <a:endParaRPr lang="en-IN" sz="1800" b="0" i="0" u="sng" strike="noStrike" dirty="0">
              <a:solidFill>
                <a:srgbClr val="FFD966"/>
              </a:solidFill>
              <a:effectLst/>
              <a:latin typeface="Average"/>
            </a:endParaRPr>
          </a:p>
          <a:p>
            <a:pPr rtl="0">
              <a:spcBef>
                <a:spcPts val="0"/>
              </a:spcBef>
              <a:spcAft>
                <a:spcPts val="0"/>
              </a:spcAft>
            </a:pPr>
            <a:endParaRPr lang="en-IN" b="0" dirty="0">
              <a:effectLst/>
            </a:endParaRPr>
          </a:p>
          <a:p>
            <a:r>
              <a:rPr lang="en-IN" sz="1600" dirty="0">
                <a:hlinkClick r:id="rId4"/>
              </a:rPr>
              <a:t>https://we-make-money-not-art.com/menace-2-an-artificial-intelligence-made-of-wooden-drawers-and-coloured-beads/</a:t>
            </a:r>
            <a:endParaRPr lang="en-IN" sz="1600" dirty="0"/>
          </a:p>
          <a:p>
            <a:endParaRPr lang="en-IN" sz="1600" dirty="0"/>
          </a:p>
          <a:p>
            <a:r>
              <a:rPr lang="en-IN" sz="1600" b="0" i="0" u="sng" strike="noStrike" dirty="0">
                <a:solidFill>
                  <a:srgbClr val="FFD966"/>
                </a:solidFill>
                <a:effectLst/>
                <a:latin typeface="Average"/>
                <a:hlinkClick r:id="rId5"/>
              </a:rPr>
              <a:t>https://www.mscroggs.co.uk/menace/</a:t>
            </a:r>
            <a:endParaRPr lang="en-IN" sz="1600" b="0" i="0" u="sng" strike="noStrike" dirty="0">
              <a:solidFill>
                <a:srgbClr val="FFD966"/>
              </a:solidFill>
              <a:effectLst/>
              <a:latin typeface="Average"/>
            </a:endParaRPr>
          </a:p>
          <a:p>
            <a:endParaRPr lang="en-IN" sz="1600" dirty="0"/>
          </a:p>
          <a:p>
            <a:r>
              <a:rPr lang="en-IN" sz="1600" dirty="0">
                <a:hlinkClick r:id="rId6"/>
              </a:rPr>
              <a:t>https://chalkdustmagazine.com/features/menace-machine-educable-noughts-crosses-engine/</a:t>
            </a:r>
            <a:br>
              <a:rPr lang="en-IN" dirty="0"/>
            </a:br>
            <a:endParaRPr lang="en-IN" dirty="0"/>
          </a:p>
        </p:txBody>
      </p:sp>
    </p:spTree>
    <p:extLst>
      <p:ext uri="{BB962C8B-B14F-4D97-AF65-F5344CB8AC3E}">
        <p14:creationId xmlns:p14="http://schemas.microsoft.com/office/powerpoint/2010/main" val="152954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normAutofit/>
          </a:bodyPr>
          <a:lstStyle/>
          <a:p>
            <a:r>
              <a:rPr lang="en-US" sz="4800" dirty="0">
                <a:solidFill>
                  <a:schemeClr val="tx1"/>
                </a:solidFill>
              </a:rPr>
              <a:t>Thank you</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pPr/>
              <a:t>18</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2</a:t>
            </a:fld>
            <a:endParaRPr lang="en-US" dirty="0"/>
          </a:p>
        </p:txBody>
      </p:sp>
      <p:sp>
        <p:nvSpPr>
          <p:cNvPr id="5" name="Title 4">
            <a:extLst>
              <a:ext uri="{FF2B5EF4-FFF2-40B4-BE49-F238E27FC236}">
                <a16:creationId xmlns:a16="http://schemas.microsoft.com/office/drawing/2014/main" id="{2FAF9733-239B-3F9C-B63E-ADEBF695EC37}"/>
              </a:ext>
            </a:extLst>
          </p:cNvPr>
          <p:cNvSpPr>
            <a:spLocks noGrp="1"/>
          </p:cNvSpPr>
          <p:nvPr>
            <p:ph type="title"/>
          </p:nvPr>
        </p:nvSpPr>
        <p:spPr>
          <a:xfrm>
            <a:off x="839788" y="365125"/>
            <a:ext cx="10515600" cy="6356350"/>
          </a:xfrm>
        </p:spPr>
        <p:txBody>
          <a:bodyPr>
            <a:normAutofit/>
          </a:bodyPr>
          <a:lstStyle/>
          <a:p>
            <a:r>
              <a:rPr lang="en-IN" sz="2800" i="0" dirty="0"/>
              <a:t>Basics of data structure needed for state-space search tasks and use of random numbers required for MDP and RL</a:t>
            </a:r>
            <a:br>
              <a:rPr lang="en-IN" sz="2800" i="0" dirty="0"/>
            </a:br>
            <a:r>
              <a:rPr lang="en-IN" sz="2800" i="0" dirty="0"/>
              <a:t>Title: Matchbox Educable </a:t>
            </a:r>
            <a:r>
              <a:rPr lang="en-IN" sz="2800" i="0" dirty="0" err="1"/>
              <a:t>Naughts</a:t>
            </a:r>
            <a:r>
              <a:rPr lang="en-IN" sz="2800" i="0" dirty="0"/>
              <a:t> and Crosses Engine</a:t>
            </a:r>
            <a:br>
              <a:rPr lang="en-IN" sz="2800" i="0" dirty="0"/>
            </a:br>
            <a:r>
              <a:rPr lang="en-IN" sz="2800" i="0" u="sng" dirty="0"/>
              <a:t>Problem Statement:</a:t>
            </a:r>
            <a:br>
              <a:rPr lang="en-IN" sz="2800" i="0" u="sng" dirty="0"/>
            </a:br>
            <a:r>
              <a:rPr lang="en-IN" sz="2800" i="0" dirty="0">
                <a:solidFill>
                  <a:schemeClr val="accent6"/>
                </a:solidFill>
              </a:rPr>
              <a:t>Read the reference on MENACE by Michie and check for its implementations. Pick the one that you like the most and go through the code carefully. Highlight the parts that you feel are crucial. If possible, try to code the MENACE in any programming language of your liking</a:t>
            </a:r>
          </a:p>
        </p:txBody>
      </p:sp>
    </p:spTree>
    <p:extLst>
      <p:ext uri="{BB962C8B-B14F-4D97-AF65-F5344CB8AC3E}">
        <p14:creationId xmlns:p14="http://schemas.microsoft.com/office/powerpoint/2010/main" val="297344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sz="3200" i="0" dirty="0">
                <a:solidFill>
                  <a:schemeClr val="tx1"/>
                </a:solidFill>
              </a:rPr>
              <a:t>LEARINING OBJECTIVE:</a:t>
            </a:r>
            <a:br>
              <a:rPr lang="en-IN" sz="4000" dirty="0"/>
            </a:br>
            <a:r>
              <a:rPr lang="en-US" dirty="0"/>
              <a:t> </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pPr/>
              <a:t>3</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normAutofit/>
          </a:bodyPr>
          <a:lstStyle/>
          <a:p>
            <a:pPr marL="457200" indent="-457200">
              <a:buAutoNum type="arabicPeriod"/>
            </a:pPr>
            <a:endParaRPr lang="en-US" sz="2000" dirty="0">
              <a:solidFill>
                <a:schemeClr val="accent6">
                  <a:lumMod val="75000"/>
                </a:schemeClr>
              </a:solidFill>
            </a:endParaRPr>
          </a:p>
          <a:p>
            <a:pPr marL="457200" indent="-457200">
              <a:buAutoNum type="arabicPeriod"/>
            </a:pPr>
            <a:r>
              <a:rPr lang="en-IN" sz="2000" dirty="0">
                <a:solidFill>
                  <a:schemeClr val="accent6">
                    <a:lumMod val="75000"/>
                  </a:schemeClr>
                </a:solidFill>
              </a:rPr>
              <a:t>What is Matchbox Educable Noughts and Crosses Engine</a:t>
            </a:r>
            <a:endParaRPr lang="en-US" sz="2000" dirty="0">
              <a:solidFill>
                <a:schemeClr val="accent6">
                  <a:lumMod val="75000"/>
                </a:schemeClr>
              </a:solidFill>
            </a:endParaRPr>
          </a:p>
          <a:p>
            <a:pPr marL="457200" indent="-457200">
              <a:buAutoNum type="arabicPeriod"/>
            </a:pPr>
            <a:r>
              <a:rPr lang="en-US" sz="2000" dirty="0">
                <a:solidFill>
                  <a:schemeClr val="accent6">
                    <a:lumMod val="75000"/>
                  </a:schemeClr>
                </a:solidFill>
              </a:rPr>
              <a:t>State-Space search</a:t>
            </a:r>
          </a:p>
          <a:p>
            <a:pPr marL="457200" indent="-457200">
              <a:buAutoNum type="arabicPeriod"/>
            </a:pPr>
            <a:r>
              <a:rPr lang="en-US" sz="2000" dirty="0">
                <a:solidFill>
                  <a:schemeClr val="accent6">
                    <a:lumMod val="75000"/>
                  </a:schemeClr>
                </a:solidFill>
              </a:rPr>
              <a:t>RL(</a:t>
            </a:r>
            <a:r>
              <a:rPr lang="en-IN" sz="2000" dirty="0">
                <a:solidFill>
                  <a:schemeClr val="accent6">
                    <a:lumMod val="75000"/>
                  </a:schemeClr>
                </a:solidFill>
              </a:rPr>
              <a:t>Reinforcement Learning):</a:t>
            </a:r>
          </a:p>
          <a:p>
            <a:pPr marL="457200" indent="-457200">
              <a:buAutoNum type="arabicPeriod"/>
            </a:pPr>
            <a:r>
              <a:rPr lang="en-IN" sz="2000" dirty="0">
                <a:solidFill>
                  <a:schemeClr val="accent6">
                    <a:lumMod val="75000"/>
                  </a:schemeClr>
                </a:solidFill>
              </a:rPr>
              <a:t>MDP(Markov Decision Process):</a:t>
            </a:r>
          </a:p>
          <a:p>
            <a:pPr marL="457200" indent="-457200">
              <a:buAutoNum type="arabicPeriod"/>
            </a:pPr>
            <a:r>
              <a:rPr lang="en-IN" sz="2000" dirty="0">
                <a:solidFill>
                  <a:schemeClr val="accent6">
                    <a:lumMod val="75000"/>
                  </a:schemeClr>
                </a:solidFill>
              </a:rPr>
              <a:t>MENACE Code</a:t>
            </a:r>
            <a:endParaRPr lang="en-US" sz="2000" dirty="0">
              <a:solidFill>
                <a:schemeClr val="accent6">
                  <a:lumMod val="75000"/>
                </a:schemeClr>
              </a:solidFill>
            </a:endParaRPr>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4</a:t>
            </a:fld>
            <a:endParaRPr lang="en-US" dirty="0"/>
          </a:p>
        </p:txBody>
      </p:sp>
      <p:sp>
        <p:nvSpPr>
          <p:cNvPr id="5" name="Title 4">
            <a:extLst>
              <a:ext uri="{FF2B5EF4-FFF2-40B4-BE49-F238E27FC236}">
                <a16:creationId xmlns:a16="http://schemas.microsoft.com/office/drawing/2014/main" id="{2FAF9733-239B-3F9C-B63E-ADEBF695EC37}"/>
              </a:ext>
            </a:extLst>
          </p:cNvPr>
          <p:cNvSpPr>
            <a:spLocks noGrp="1"/>
          </p:cNvSpPr>
          <p:nvPr>
            <p:ph type="title"/>
          </p:nvPr>
        </p:nvSpPr>
        <p:spPr>
          <a:xfrm>
            <a:off x="839788" y="365125"/>
            <a:ext cx="10515600" cy="1326515"/>
          </a:xfrm>
        </p:spPr>
        <p:txBody>
          <a:bodyPr>
            <a:normAutofit/>
          </a:bodyPr>
          <a:lstStyle/>
          <a:p>
            <a:r>
              <a:rPr lang="en-IN" dirty="0"/>
              <a:t>Basics of data structure: </a:t>
            </a:r>
          </a:p>
        </p:txBody>
      </p:sp>
      <p:pic>
        <p:nvPicPr>
          <p:cNvPr id="3" name="Picture 2">
            <a:extLst>
              <a:ext uri="{FF2B5EF4-FFF2-40B4-BE49-F238E27FC236}">
                <a16:creationId xmlns:a16="http://schemas.microsoft.com/office/drawing/2014/main" id="{E7B2CA26-1B90-0ACD-EF8B-E1C6DA658C36}"/>
              </a:ext>
            </a:extLst>
          </p:cNvPr>
          <p:cNvPicPr>
            <a:picLocks noChangeAspect="1"/>
          </p:cNvPicPr>
          <p:nvPr/>
        </p:nvPicPr>
        <p:blipFill>
          <a:blip r:embed="rId3"/>
          <a:stretch>
            <a:fillRect/>
          </a:stretch>
        </p:blipFill>
        <p:spPr>
          <a:xfrm>
            <a:off x="1780832" y="1874385"/>
            <a:ext cx="8880035" cy="3916815"/>
          </a:xfrm>
          <a:prstGeom prst="rect">
            <a:avLst/>
          </a:prstGeom>
        </p:spPr>
      </p:pic>
    </p:spTree>
    <p:extLst>
      <p:ext uri="{BB962C8B-B14F-4D97-AF65-F5344CB8AC3E}">
        <p14:creationId xmlns:p14="http://schemas.microsoft.com/office/powerpoint/2010/main" val="106302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a:xfrm>
            <a:off x="428308" y="584581"/>
            <a:ext cx="10515600" cy="1325563"/>
          </a:xfrm>
        </p:spPr>
        <p:txBody>
          <a:bodyPr>
            <a:normAutofit fontScale="90000"/>
          </a:bodyPr>
          <a:lstStyle/>
          <a:p>
            <a:r>
              <a:rPr lang="en-IN" sz="4000" i="0" dirty="0"/>
              <a:t>Matchbox Educable Noughts and Crosses Engine</a:t>
            </a:r>
            <a:br>
              <a:rPr lang="en-US" sz="4000" dirty="0">
                <a:solidFill>
                  <a:schemeClr val="accent6">
                    <a:lumMod val="75000"/>
                  </a:schemeClr>
                </a:solidFill>
              </a:rPr>
            </a:br>
            <a:endParaRPr lang="en-US" dirty="0"/>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563880" y="1910144"/>
            <a:ext cx="9982200" cy="4446206"/>
          </a:xfrm>
        </p:spPr>
        <p:txBody>
          <a:bodyPr>
            <a:normAutofit/>
          </a:bodyPr>
          <a:lstStyle/>
          <a:p>
            <a:pPr marL="0" indent="0">
              <a:buNone/>
            </a:pPr>
            <a:endParaRPr lang="en-IN" sz="2800" dirty="0"/>
          </a:p>
          <a:p>
            <a:pPr marL="0" indent="0">
              <a:buNone/>
            </a:pPr>
            <a:r>
              <a:rPr lang="en-IN" sz="2800" dirty="0"/>
              <a:t>The Matchbox Educable Noughts and Crosses Engine (sometimes called the Machine Educable Noughts and Crosses Engine or MENACE) was a mechanical computer made from 304 matchboxes designed and built by artificial intelligence researcher “Donald Michie” in 1961.</a:t>
            </a:r>
            <a:r>
              <a:rPr lang="en-US" sz="2800" dirty="0"/>
              <a:t> </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5</a:t>
            </a:fld>
            <a:endParaRPr lang="en-US" dirty="0"/>
          </a:p>
        </p:txBody>
      </p:sp>
    </p:spTree>
    <p:extLst>
      <p:ext uri="{BB962C8B-B14F-4D97-AF65-F5344CB8AC3E}">
        <p14:creationId xmlns:p14="http://schemas.microsoft.com/office/powerpoint/2010/main" val="423450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6</a:t>
            </a:fld>
            <a:endParaRPr lang="en-US" dirty="0"/>
          </a:p>
        </p:txBody>
      </p:sp>
      <p:sp>
        <p:nvSpPr>
          <p:cNvPr id="7" name="Text Placeholder 2">
            <a:extLst>
              <a:ext uri="{FF2B5EF4-FFF2-40B4-BE49-F238E27FC236}">
                <a16:creationId xmlns:a16="http://schemas.microsoft.com/office/drawing/2014/main" id="{0D3BFB8C-8248-F986-D5F2-337B1F8FA4F8}"/>
              </a:ext>
            </a:extLst>
          </p:cNvPr>
          <p:cNvSpPr>
            <a:spLocks noGrp="1"/>
          </p:cNvSpPr>
          <p:nvPr>
            <p:ph sz="half" idx="2"/>
          </p:nvPr>
        </p:nvSpPr>
        <p:spPr>
          <a:xfrm>
            <a:off x="931228" y="1676401"/>
            <a:ext cx="4937125" cy="3904614"/>
          </a:xfrm>
        </p:spPr>
        <p:txBody>
          <a:bodyPr>
            <a:normAutofit/>
          </a:bodyPr>
          <a:lstStyle/>
          <a:p>
            <a:r>
              <a:rPr lang="en-US" sz="2800" dirty="0"/>
              <a:t>MENACE is a made of 304 match boxes which contains </a:t>
            </a:r>
            <a:r>
              <a:rPr lang="en-US" sz="2800" dirty="0" err="1"/>
              <a:t>coloured</a:t>
            </a:r>
            <a:r>
              <a:rPr lang="en-US" sz="2800" dirty="0"/>
              <a:t> beads.</a:t>
            </a:r>
          </a:p>
          <a:p>
            <a:pPr marL="0" indent="0">
              <a:buNone/>
            </a:pPr>
            <a:endParaRPr lang="en-US" sz="2800" dirty="0"/>
          </a:p>
          <a:p>
            <a:r>
              <a:rPr lang="en-US" sz="2800" dirty="0"/>
              <a:t>Each match box in 304 match boxes printed different game state.</a:t>
            </a:r>
          </a:p>
          <a:p>
            <a:endParaRPr lang="en-IN" sz="2800" dirty="0"/>
          </a:p>
        </p:txBody>
      </p:sp>
      <p:pic>
        <p:nvPicPr>
          <p:cNvPr id="12" name="Picture 11">
            <a:extLst>
              <a:ext uri="{FF2B5EF4-FFF2-40B4-BE49-F238E27FC236}">
                <a16:creationId xmlns:a16="http://schemas.microsoft.com/office/drawing/2014/main" id="{8D377295-F360-DF1E-5742-960CBF98AC33}"/>
              </a:ext>
            </a:extLst>
          </p:cNvPr>
          <p:cNvPicPr>
            <a:picLocks noChangeAspect="1"/>
          </p:cNvPicPr>
          <p:nvPr/>
        </p:nvPicPr>
        <p:blipFill>
          <a:blip r:embed="rId3"/>
          <a:stretch>
            <a:fillRect/>
          </a:stretch>
        </p:blipFill>
        <p:spPr>
          <a:xfrm>
            <a:off x="6572073" y="2226628"/>
            <a:ext cx="4781727" cy="2804160"/>
          </a:xfrm>
          <a:prstGeom prst="rect">
            <a:avLst/>
          </a:prstGeom>
        </p:spPr>
      </p:pic>
      <p:sp>
        <p:nvSpPr>
          <p:cNvPr id="13" name="Oval 12">
            <a:extLst>
              <a:ext uri="{FF2B5EF4-FFF2-40B4-BE49-F238E27FC236}">
                <a16:creationId xmlns:a16="http://schemas.microsoft.com/office/drawing/2014/main" id="{00FAE8C8-FDD4-720E-0616-7419D6695486}"/>
              </a:ext>
            </a:extLst>
          </p:cNvPr>
          <p:cNvSpPr/>
          <p:nvPr/>
        </p:nvSpPr>
        <p:spPr>
          <a:xfrm>
            <a:off x="6572073" y="5215889"/>
            <a:ext cx="396240" cy="3651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4101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396240" y="584899"/>
            <a:ext cx="10515600" cy="4154741"/>
          </a:xfrm>
        </p:spPr>
        <p:txBody>
          <a:bodyPr>
            <a:normAutofit lnSpcReduction="10000"/>
          </a:bodyPr>
          <a:lstStyle/>
          <a:p>
            <a:pPr marL="0" indent="0">
              <a:buNone/>
            </a:pPr>
            <a:r>
              <a:rPr lang="en-US" sz="2800" dirty="0"/>
              <a:t>The front of each matchbox has a game of  noughts and crosses printed on it. Each </a:t>
            </a:r>
            <a:r>
              <a:rPr lang="en-US" sz="2800" dirty="0" err="1"/>
              <a:t>coloured</a:t>
            </a:r>
            <a:r>
              <a:rPr lang="en-US" sz="2800" dirty="0"/>
              <a:t> bead inside the matchbox represents the next move MENACE could make.</a:t>
            </a:r>
          </a:p>
          <a:p>
            <a:pPr marL="0" indent="0">
              <a:buNone/>
            </a:pPr>
            <a:endParaRPr lang="en-US" sz="2800" dirty="0"/>
          </a:p>
          <a:p>
            <a:pPr marL="0" indent="0">
              <a:buNone/>
            </a:pPr>
            <a:r>
              <a:rPr lang="en-US" sz="2800" dirty="0"/>
              <a:t>To find out what move MENACE wants to make locate the matchbox which matches the current state of your game. Then shake the box and take out a bead at random. MENACE plays in the position corresponding to the </a:t>
            </a:r>
            <a:r>
              <a:rPr lang="en-US" sz="2800" dirty="0" err="1"/>
              <a:t>coloured</a:t>
            </a:r>
            <a:r>
              <a:rPr lang="en-US" sz="2800" dirty="0"/>
              <a:t> bead came out.</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7</a:t>
            </a:fld>
            <a:endParaRPr lang="en-US" dirty="0"/>
          </a:p>
        </p:txBody>
      </p:sp>
      <p:pic>
        <p:nvPicPr>
          <p:cNvPr id="11" name="Picture 10">
            <a:extLst>
              <a:ext uri="{FF2B5EF4-FFF2-40B4-BE49-F238E27FC236}">
                <a16:creationId xmlns:a16="http://schemas.microsoft.com/office/drawing/2014/main" id="{B43633AF-E9EC-1658-5E12-D4BAA29995CD}"/>
              </a:ext>
            </a:extLst>
          </p:cNvPr>
          <p:cNvPicPr>
            <a:picLocks noChangeAspect="1"/>
          </p:cNvPicPr>
          <p:nvPr/>
        </p:nvPicPr>
        <p:blipFill>
          <a:blip r:embed="rId3"/>
          <a:stretch>
            <a:fillRect/>
          </a:stretch>
        </p:blipFill>
        <p:spPr>
          <a:xfrm>
            <a:off x="1295400" y="4739640"/>
            <a:ext cx="7802880" cy="1737359"/>
          </a:xfrm>
          <a:prstGeom prst="rect">
            <a:avLst/>
          </a:prstGeom>
        </p:spPr>
      </p:pic>
      <p:pic>
        <p:nvPicPr>
          <p:cNvPr id="2" name="Picture 1">
            <a:extLst>
              <a:ext uri="{FF2B5EF4-FFF2-40B4-BE49-F238E27FC236}">
                <a16:creationId xmlns:a16="http://schemas.microsoft.com/office/drawing/2014/main" id="{60AA5A07-FDF7-7620-AD2C-34556F8B1022}"/>
              </a:ext>
            </a:extLst>
          </p:cNvPr>
          <p:cNvPicPr>
            <a:picLocks noChangeAspect="1"/>
          </p:cNvPicPr>
          <p:nvPr/>
        </p:nvPicPr>
        <p:blipFill>
          <a:blip r:embed="rId4"/>
          <a:stretch>
            <a:fillRect/>
          </a:stretch>
        </p:blipFill>
        <p:spPr>
          <a:xfrm>
            <a:off x="9440523" y="3639466"/>
            <a:ext cx="2191591" cy="1420214"/>
          </a:xfrm>
          <a:prstGeom prst="rect">
            <a:avLst/>
          </a:prstGeom>
        </p:spPr>
      </p:pic>
    </p:spTree>
    <p:extLst>
      <p:ext uri="{BB962C8B-B14F-4D97-AF65-F5344CB8AC3E}">
        <p14:creationId xmlns:p14="http://schemas.microsoft.com/office/powerpoint/2010/main" val="52157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normAutofit fontScale="90000"/>
          </a:bodyPr>
          <a:lstStyle/>
          <a:p>
            <a:r>
              <a:rPr lang="en-US" i="0" dirty="0"/>
              <a:t>Learning: </a:t>
            </a:r>
            <a:r>
              <a:rPr lang="en-US" sz="2700" i="0" dirty="0">
                <a:solidFill>
                  <a:schemeClr val="tx1">
                    <a:lumMod val="75000"/>
                    <a:lumOff val="25000"/>
                  </a:schemeClr>
                </a:solidFill>
              </a:rPr>
              <a:t>At the end of the game, it is time for MENACE to learn. Based on the outcome of the game, the following actions are performed:-</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pPr/>
              <a:t>8</a:t>
            </a:fld>
            <a:endParaRPr lang="en-US" dirty="0"/>
          </a:p>
        </p:txBody>
      </p:sp>
      <p:graphicFrame>
        <p:nvGraphicFramePr>
          <p:cNvPr id="16" name="Content Placeholder 3" descr="Timeline SmartArt graphic">
            <a:extLst>
              <a:ext uri="{FF2B5EF4-FFF2-40B4-BE49-F238E27FC236}">
                <a16:creationId xmlns:a16="http://schemas.microsoft.com/office/drawing/2014/main" id="{06F18670-AE9A-441F-B173-8595795DDC26}"/>
              </a:ext>
            </a:extLst>
          </p:cNvPr>
          <p:cNvGraphicFramePr>
            <a:graphicFrameLocks noGrp="1"/>
          </p:cNvGraphicFramePr>
          <p:nvPr>
            <p:ph idx="1"/>
            <p:extLst>
              <p:ext uri="{D42A27DB-BD31-4B8C-83A1-F6EECF244321}">
                <p14:modId xmlns:p14="http://schemas.microsoft.com/office/powerpoint/2010/main" val="379188126"/>
              </p:ext>
            </p:extLst>
          </p:nvPr>
        </p:nvGraphicFramePr>
        <p:xfrm>
          <a:off x="274320" y="2252472"/>
          <a:ext cx="10515600" cy="3920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58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37187F-D166-43ED-8E27-C7B4508E5C45}"/>
              </a:ext>
            </a:extLst>
          </p:cNvPr>
          <p:cNvSpPr>
            <a:spLocks noGrp="1"/>
          </p:cNvSpPr>
          <p:nvPr>
            <p:ph sz="half" idx="2"/>
          </p:nvPr>
        </p:nvSpPr>
        <p:spPr>
          <a:xfrm>
            <a:off x="289560" y="508699"/>
            <a:ext cx="5501640" cy="6212776"/>
          </a:xfrm>
        </p:spPr>
        <p:txBody>
          <a:bodyPr>
            <a:normAutofit/>
          </a:bodyPr>
          <a:lstStyle/>
          <a:p>
            <a:pPr marL="0" indent="0">
              <a:buNone/>
            </a:pPr>
            <a:endParaRPr lang="en-US" sz="2400" dirty="0"/>
          </a:p>
          <a:p>
            <a:pPr marL="0" indent="0">
              <a:buNone/>
            </a:pPr>
            <a:r>
              <a:rPr lang="en-US" sz="2400" dirty="0"/>
              <a:t>In this way, MENACE is encouraged to repeat moves that leads to winning and draws, and not repeat mistakes that leads to losing. Over the course of multiple games, MENACE learns to be a better noughts and crosses player.</a:t>
            </a:r>
          </a:p>
          <a:p>
            <a:pPr marL="0" indent="0">
              <a:buNone/>
            </a:pPr>
            <a:endParaRPr lang="en-US" sz="2400" dirty="0"/>
          </a:p>
          <a:p>
            <a:pPr marL="0" indent="0">
              <a:buNone/>
            </a:pPr>
            <a:r>
              <a:rPr lang="en-US" sz="2400" dirty="0"/>
              <a:t> We will be playing hundreds of games of noughts and crosses; check back to see the statistics of how good MENACE is getting. Is MENACE already better at noughts and crosses than you? </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lstStyle/>
          <a:p>
            <a:fld id="{590024A9-0184-448B-881E-CC722A916CB1}" type="slidenum">
              <a:rPr lang="en-US" smtClean="0"/>
              <a:pPr/>
              <a:t>9</a:t>
            </a:fld>
            <a:endParaRPr lang="en-US" dirty="0"/>
          </a:p>
        </p:txBody>
      </p:sp>
      <p:pic>
        <p:nvPicPr>
          <p:cNvPr id="3" name="Picture 2">
            <a:extLst>
              <a:ext uri="{FF2B5EF4-FFF2-40B4-BE49-F238E27FC236}">
                <a16:creationId xmlns:a16="http://schemas.microsoft.com/office/drawing/2014/main" id="{735AFFFD-7CF6-5F5E-507B-5E37A64EC891}"/>
              </a:ext>
            </a:extLst>
          </p:cNvPr>
          <p:cNvPicPr>
            <a:picLocks noChangeAspect="1"/>
          </p:cNvPicPr>
          <p:nvPr/>
        </p:nvPicPr>
        <p:blipFill rotWithShape="1">
          <a:blip r:embed="rId3"/>
          <a:srcRect l="9741" t="21832" r="13252" b="15126"/>
          <a:stretch/>
        </p:blipFill>
        <p:spPr>
          <a:xfrm>
            <a:off x="5791200" y="508699"/>
            <a:ext cx="5501640" cy="4559196"/>
          </a:xfrm>
          <a:prstGeom prst="rect">
            <a:avLst/>
          </a:prstGeom>
        </p:spPr>
      </p:pic>
      <p:sp>
        <p:nvSpPr>
          <p:cNvPr id="5" name="TextBox 4">
            <a:extLst>
              <a:ext uri="{FF2B5EF4-FFF2-40B4-BE49-F238E27FC236}">
                <a16:creationId xmlns:a16="http://schemas.microsoft.com/office/drawing/2014/main" id="{4C33A674-9F1B-3B90-A08A-17CD5730BAAA}"/>
              </a:ext>
            </a:extLst>
          </p:cNvPr>
          <p:cNvSpPr txBox="1"/>
          <p:nvPr/>
        </p:nvSpPr>
        <p:spPr>
          <a:xfrm>
            <a:off x="6347459" y="5433020"/>
            <a:ext cx="4526281" cy="923330"/>
          </a:xfrm>
          <a:prstGeom prst="rect">
            <a:avLst/>
          </a:prstGeom>
          <a:noFill/>
        </p:spPr>
        <p:txBody>
          <a:bodyPr wrap="square" rtlCol="0">
            <a:spAutoFit/>
          </a:bodyPr>
          <a:lstStyle/>
          <a:p>
            <a:r>
              <a:rPr lang="en-IN" dirty="0"/>
              <a:t>The progress of MENACE'S maiden tournament against a human opponent</a:t>
            </a:r>
          </a:p>
        </p:txBody>
      </p:sp>
    </p:spTree>
    <p:extLst>
      <p:ext uri="{BB962C8B-B14F-4D97-AF65-F5344CB8AC3E}">
        <p14:creationId xmlns:p14="http://schemas.microsoft.com/office/powerpoint/2010/main" val="2051421860"/>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563CEF-D140-44C5-9563-E20FF9496DCB}">
  <ds:schemaRefs>
    <ds:schemaRef ds:uri="http://schemas.microsoft.com/sharepoint/v3/contenttype/forms"/>
  </ds:schemaRefs>
</ds:datastoreItem>
</file>

<file path=customXml/itemProps2.xml><?xml version="1.0" encoding="utf-8"?>
<ds:datastoreItem xmlns:ds="http://schemas.openxmlformats.org/officeDocument/2006/customXml" ds:itemID="{82D62371-ADEA-418E-8E24-008BFB8468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5E5DDD7-51B5-4930-B64B-01C58CE538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TM89080264</Template>
  <TotalTime>0</TotalTime>
  <Words>1350</Words>
  <Application>Microsoft Office PowerPoint</Application>
  <PresentationFormat>Widescreen</PresentationFormat>
  <Paragraphs>113</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Average</vt:lpstr>
      <vt:lpstr>Calibri</vt:lpstr>
      <vt:lpstr>Century Gothic</vt:lpstr>
      <vt:lpstr>Elephant</vt:lpstr>
      <vt:lpstr>Georgia</vt:lpstr>
      <vt:lpstr>Brush</vt:lpstr>
      <vt:lpstr>AI LAB ASSIGNMENT WEEK-10 ASSIGNMENT(8) </vt:lpstr>
      <vt:lpstr>Basics of data structure needed for state-space search tasks and use of random numbers required for MDP and RL Title: Matchbox Educable Naughts and Crosses Engine Problem Statement: Read the reference on MENACE by Michie and check for its implementations. Pick the one that you like the most and go through the code carefully. Highlight the parts that you feel are crucial. If possible, try to code the MENACE in any programming language of your liking</vt:lpstr>
      <vt:lpstr>LEARINING OBJECTIVE:  </vt:lpstr>
      <vt:lpstr>Basics of data structure: </vt:lpstr>
      <vt:lpstr>Matchbox Educable Noughts and Crosses Engine </vt:lpstr>
      <vt:lpstr>PowerPoint Presentation</vt:lpstr>
      <vt:lpstr>PowerPoint Presentation</vt:lpstr>
      <vt:lpstr>Learning: At the end of the game, it is time for MENACE to learn. Based on the outcome of the game, the following actions are performed:-</vt:lpstr>
      <vt:lpstr>PowerPoint Presentation</vt:lpstr>
      <vt:lpstr>State space representation of problem </vt:lpstr>
      <vt:lpstr>PowerPoint Presentation</vt:lpstr>
      <vt:lpstr>RL(Reinforcement Learning):  </vt:lpstr>
      <vt:lpstr>PowerPoint Presentation</vt:lpstr>
      <vt:lpstr>PowerPoint Presentation</vt:lpstr>
      <vt:lpstr>MDP(Markov Decision Process):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2020-09-01T21:14:45Z</dcterms:created>
  <dcterms:modified xsi:type="dcterms:W3CDTF">2023-03-22T08:41:54Z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