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j7f+yX/swPqGqIG07cjyRzacjO4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1E10523-B635-4DB8-990F-09C8382BD246}">
  <a:tblStyle styleId="{91E10523-B635-4DB8-990F-09C8382BD24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4" name="Shape 14"/>
        <p:cNvGrpSpPr/>
        <p:nvPr/>
      </p:nvGrpSpPr>
      <p:grpSpPr>
        <a:xfrm>
          <a:off x="0" y="0"/>
          <a:ext cx="0" cy="0"/>
          <a:chOff x="0" y="0"/>
          <a:chExt cx="0" cy="0"/>
        </a:xfrm>
      </p:grpSpPr>
      <p:grpSp>
        <p:nvGrpSpPr>
          <p:cNvPr id="15" name="Google Shape;15;p22"/>
          <p:cNvGrpSpPr/>
          <p:nvPr/>
        </p:nvGrpSpPr>
        <p:grpSpPr>
          <a:xfrm>
            <a:off x="-21770" y="0"/>
            <a:ext cx="12213771" cy="6858000"/>
            <a:chOff x="-21770" y="0"/>
            <a:chExt cx="12213771" cy="6858000"/>
          </a:xfrm>
        </p:grpSpPr>
        <p:pic>
          <p:nvPicPr>
            <p:cNvPr descr="Tech Background&quot; Images – Browse 8,227 Stock Photos, Vectors, and Video |  Adobe Stock" id="16" name="Google Shape;16;p22"/>
            <p:cNvPicPr preferRelativeResize="0"/>
            <p:nvPr/>
          </p:nvPicPr>
          <p:blipFill rotWithShape="1">
            <a:blip r:embed="rId2">
              <a:alphaModFix/>
            </a:blip>
            <a:srcRect b="1249" l="2352" r="1953" t="2332"/>
            <a:stretch/>
          </p:blipFill>
          <p:spPr>
            <a:xfrm>
              <a:off x="-21770" y="0"/>
              <a:ext cx="12213771" cy="6858000"/>
            </a:xfrm>
            <a:custGeom>
              <a:rect b="b" l="l" r="r" t="t"/>
              <a:pathLst>
                <a:path extrusionOk="0" h="6858000" w="12213771">
                  <a:moveTo>
                    <a:pt x="0" y="0"/>
                  </a:moveTo>
                  <a:lnTo>
                    <a:pt x="12213771" y="0"/>
                  </a:lnTo>
                  <a:lnTo>
                    <a:pt x="12213771" y="6858000"/>
                  </a:lnTo>
                  <a:lnTo>
                    <a:pt x="0" y="6858000"/>
                  </a:lnTo>
                  <a:close/>
                </a:path>
              </a:pathLst>
            </a:custGeom>
            <a:noFill/>
            <a:ln>
              <a:noFill/>
            </a:ln>
          </p:spPr>
        </p:pic>
        <p:pic>
          <p:nvPicPr>
            <p:cNvPr id="17" name="Google Shape;17;p22"/>
            <p:cNvPicPr preferRelativeResize="0"/>
            <p:nvPr/>
          </p:nvPicPr>
          <p:blipFill rotWithShape="1">
            <a:blip r:embed="rId3">
              <a:alphaModFix/>
            </a:blip>
            <a:srcRect b="0" l="0" r="0" t="0"/>
            <a:stretch/>
          </p:blipFill>
          <p:spPr>
            <a:xfrm>
              <a:off x="4017794" y="913775"/>
              <a:ext cx="5159490" cy="1423752"/>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ne Third">
  <p:cSld name="3_One Third">
    <p:spTree>
      <p:nvGrpSpPr>
        <p:cNvPr id="52" name="Shape 52"/>
        <p:cNvGrpSpPr/>
        <p:nvPr/>
      </p:nvGrpSpPr>
      <p:grpSpPr>
        <a:xfrm>
          <a:off x="0" y="0"/>
          <a:ext cx="0" cy="0"/>
          <a:chOff x="0" y="0"/>
          <a:chExt cx="0" cy="0"/>
        </a:xfrm>
      </p:grpSpPr>
      <p:sp>
        <p:nvSpPr>
          <p:cNvPr id="53" name="Google Shape;53;p31"/>
          <p:cNvSpPr txBox="1"/>
          <p:nvPr>
            <p:ph type="title"/>
          </p:nvPr>
        </p:nvSpPr>
        <p:spPr>
          <a:xfrm>
            <a:off x="678882" y="603666"/>
            <a:ext cx="6687118"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1"/>
          <p:cNvSpPr txBox="1"/>
          <p:nvPr>
            <p:ph idx="1" type="body"/>
          </p:nvPr>
        </p:nvSpPr>
        <p:spPr>
          <a:xfrm>
            <a:off x="678882" y="1659835"/>
            <a:ext cx="6687118"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1"/>
          <p:cNvSpPr txBox="1"/>
          <p:nvPr/>
        </p:nvSpPr>
        <p:spPr>
          <a:xfrm>
            <a:off x="8567565" y="3064248"/>
            <a:ext cx="3314556" cy="6127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400"/>
              <a:buFont typeface="Calibri"/>
              <a:buNone/>
            </a:pPr>
            <a:r>
              <a:rPr b="1" lang="en-US" sz="3400">
                <a:solidFill>
                  <a:schemeClr val="lt1"/>
                </a:solidFill>
                <a:latin typeface="Calibri"/>
                <a:ea typeface="Calibri"/>
                <a:cs typeface="Calibri"/>
                <a:sym typeface="Calibri"/>
              </a:rPr>
              <a:t>Click to edit Master title style</a:t>
            </a:r>
            <a:endParaRPr/>
          </a:p>
        </p:txBody>
      </p:sp>
      <p:sp>
        <p:nvSpPr>
          <p:cNvPr id="56" name="Google Shape;56;p31"/>
          <p:cNvSpPr/>
          <p:nvPr/>
        </p:nvSpPr>
        <p:spPr>
          <a:xfrm>
            <a:off x="7543800" y="0"/>
            <a:ext cx="4648201" cy="6858000"/>
          </a:xfrm>
          <a:custGeom>
            <a:rect b="b" l="l" r="r" t="t"/>
            <a:pathLst>
              <a:path extrusionOk="0" h="6858000" w="3818882">
                <a:moveTo>
                  <a:pt x="0" y="0"/>
                </a:moveTo>
                <a:lnTo>
                  <a:pt x="3818882" y="0"/>
                </a:lnTo>
                <a:lnTo>
                  <a:pt x="3818882" y="6858000"/>
                </a:lnTo>
                <a:lnTo>
                  <a:pt x="0" y="6858000"/>
                </a:lnTo>
                <a:lnTo>
                  <a:pt x="796282" y="3429000"/>
                </a:lnTo>
                <a:lnTo>
                  <a:pt x="0" y="0"/>
                </a:lnTo>
                <a:close/>
              </a:path>
            </a:pathLst>
          </a:custGeom>
          <a:solidFill>
            <a:srgbClr val="1D1B5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57" name="Google Shape;57;p31"/>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8" name="Shape 58"/>
        <p:cNvGrpSpPr/>
        <p:nvPr/>
      </p:nvGrpSpPr>
      <p:grpSpPr>
        <a:xfrm>
          <a:off x="0" y="0"/>
          <a:ext cx="0" cy="0"/>
          <a:chOff x="0" y="0"/>
          <a:chExt cx="0" cy="0"/>
        </a:xfrm>
      </p:grpSpPr>
      <p:sp>
        <p:nvSpPr>
          <p:cNvPr id="59" name="Google Shape;59;p32"/>
          <p:cNvSpPr txBox="1"/>
          <p:nvPr>
            <p:ph type="title"/>
          </p:nvPr>
        </p:nvSpPr>
        <p:spPr>
          <a:xfrm>
            <a:off x="678881" y="603666"/>
            <a:ext cx="10834233"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678881" y="1659835"/>
            <a:ext cx="5340919" cy="43994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32"/>
          <p:cNvSpPr txBox="1"/>
          <p:nvPr>
            <p:ph idx="2" type="body"/>
          </p:nvPr>
        </p:nvSpPr>
        <p:spPr>
          <a:xfrm>
            <a:off x="6172199" y="1659835"/>
            <a:ext cx="5340917" cy="4399442"/>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2" name="Shape 62"/>
        <p:cNvGrpSpPr/>
        <p:nvPr/>
      </p:nvGrpSpPr>
      <p:grpSpPr>
        <a:xfrm>
          <a:off x="0" y="0"/>
          <a:ext cx="0" cy="0"/>
          <a:chOff x="0" y="0"/>
          <a:chExt cx="0" cy="0"/>
        </a:xfrm>
      </p:grpSpPr>
      <p:sp>
        <p:nvSpPr>
          <p:cNvPr id="63" name="Google Shape;63;p33"/>
          <p:cNvSpPr txBox="1"/>
          <p:nvPr>
            <p:ph type="title"/>
          </p:nvPr>
        </p:nvSpPr>
        <p:spPr>
          <a:xfrm>
            <a:off x="678881" y="603665"/>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33"/>
          <p:cNvSpPr txBox="1"/>
          <p:nvPr>
            <p:ph idx="1" type="body"/>
          </p:nvPr>
        </p:nvSpPr>
        <p:spPr>
          <a:xfrm>
            <a:off x="678881" y="1659834"/>
            <a:ext cx="5318693" cy="6553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2400"/>
              <a:buNone/>
              <a:defRPr b="1" sz="2400"/>
            </a:lvl1pPr>
            <a:lvl2pPr indent="-228600" lvl="1" marL="914400" algn="l">
              <a:lnSpc>
                <a:spcPct val="90000"/>
              </a:lnSpc>
              <a:spcBef>
                <a:spcPts val="500"/>
              </a:spcBef>
              <a:spcAft>
                <a:spcPts val="0"/>
              </a:spcAft>
              <a:buClr>
                <a:srgbClr val="171616"/>
              </a:buClr>
              <a:buSzPts val="2000"/>
              <a:buNone/>
              <a:defRPr b="1" sz="2000"/>
            </a:lvl2pPr>
            <a:lvl3pPr indent="-228600" lvl="2" marL="1371600" algn="l">
              <a:lnSpc>
                <a:spcPct val="90000"/>
              </a:lnSpc>
              <a:spcBef>
                <a:spcPts val="500"/>
              </a:spcBef>
              <a:spcAft>
                <a:spcPts val="0"/>
              </a:spcAft>
              <a:buClr>
                <a:srgbClr val="171616"/>
              </a:buClr>
              <a:buSzPts val="1800"/>
              <a:buNone/>
              <a:defRPr b="1" sz="1800"/>
            </a:lvl3pPr>
            <a:lvl4pPr indent="-228600" lvl="3" marL="1828800" algn="l">
              <a:lnSpc>
                <a:spcPct val="90000"/>
              </a:lnSpc>
              <a:spcBef>
                <a:spcPts val="500"/>
              </a:spcBef>
              <a:spcAft>
                <a:spcPts val="0"/>
              </a:spcAft>
              <a:buClr>
                <a:srgbClr val="171616"/>
              </a:buClr>
              <a:buSzPts val="1600"/>
              <a:buNone/>
              <a:defRPr b="1" sz="1600"/>
            </a:lvl4pPr>
            <a:lvl5pPr indent="-228600" lvl="4" marL="2286000" algn="l">
              <a:lnSpc>
                <a:spcPct val="90000"/>
              </a:lnSpc>
              <a:spcBef>
                <a:spcPts val="500"/>
              </a:spcBef>
              <a:spcAft>
                <a:spcPts val="0"/>
              </a:spcAft>
              <a:buClr>
                <a:srgbClr val="17161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33"/>
          <p:cNvSpPr txBox="1"/>
          <p:nvPr>
            <p:ph idx="2" type="body"/>
          </p:nvPr>
        </p:nvSpPr>
        <p:spPr>
          <a:xfrm>
            <a:off x="678881" y="2505075"/>
            <a:ext cx="5318693" cy="355282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3"/>
          <p:cNvSpPr txBox="1"/>
          <p:nvPr>
            <p:ph idx="3" type="body"/>
          </p:nvPr>
        </p:nvSpPr>
        <p:spPr>
          <a:xfrm>
            <a:off x="6172202" y="1659834"/>
            <a:ext cx="5340914" cy="6553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2400"/>
              <a:buNone/>
              <a:defRPr b="1" sz="2400"/>
            </a:lvl1pPr>
            <a:lvl2pPr indent="-228600" lvl="1" marL="914400" algn="l">
              <a:lnSpc>
                <a:spcPct val="90000"/>
              </a:lnSpc>
              <a:spcBef>
                <a:spcPts val="500"/>
              </a:spcBef>
              <a:spcAft>
                <a:spcPts val="0"/>
              </a:spcAft>
              <a:buClr>
                <a:srgbClr val="171616"/>
              </a:buClr>
              <a:buSzPts val="2000"/>
              <a:buNone/>
              <a:defRPr b="1" sz="2000"/>
            </a:lvl2pPr>
            <a:lvl3pPr indent="-228600" lvl="2" marL="1371600" algn="l">
              <a:lnSpc>
                <a:spcPct val="90000"/>
              </a:lnSpc>
              <a:spcBef>
                <a:spcPts val="500"/>
              </a:spcBef>
              <a:spcAft>
                <a:spcPts val="0"/>
              </a:spcAft>
              <a:buClr>
                <a:srgbClr val="171616"/>
              </a:buClr>
              <a:buSzPts val="1800"/>
              <a:buNone/>
              <a:defRPr b="1" sz="1800"/>
            </a:lvl3pPr>
            <a:lvl4pPr indent="-228600" lvl="3" marL="1828800" algn="l">
              <a:lnSpc>
                <a:spcPct val="90000"/>
              </a:lnSpc>
              <a:spcBef>
                <a:spcPts val="500"/>
              </a:spcBef>
              <a:spcAft>
                <a:spcPts val="0"/>
              </a:spcAft>
              <a:buClr>
                <a:srgbClr val="171616"/>
              </a:buClr>
              <a:buSzPts val="1600"/>
              <a:buNone/>
              <a:defRPr b="1" sz="1600"/>
            </a:lvl4pPr>
            <a:lvl5pPr indent="-228600" lvl="4" marL="2286000" algn="l">
              <a:lnSpc>
                <a:spcPct val="90000"/>
              </a:lnSpc>
              <a:spcBef>
                <a:spcPts val="500"/>
              </a:spcBef>
              <a:spcAft>
                <a:spcPts val="0"/>
              </a:spcAft>
              <a:buClr>
                <a:srgbClr val="171616"/>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7" name="Google Shape;67;p33"/>
          <p:cNvSpPr txBox="1"/>
          <p:nvPr>
            <p:ph idx="4" type="body"/>
          </p:nvPr>
        </p:nvSpPr>
        <p:spPr>
          <a:xfrm>
            <a:off x="6172202" y="2505075"/>
            <a:ext cx="5340914" cy="355282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8" name="Shape 68"/>
        <p:cNvGrpSpPr/>
        <p:nvPr/>
      </p:nvGrpSpPr>
      <p:grpSpPr>
        <a:xfrm>
          <a:off x="0" y="0"/>
          <a:ext cx="0" cy="0"/>
          <a:chOff x="0" y="0"/>
          <a:chExt cx="0" cy="0"/>
        </a:xfrm>
      </p:grpSpPr>
      <p:sp>
        <p:nvSpPr>
          <p:cNvPr id="69" name="Google Shape;69;p34"/>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71" name="Shape 71"/>
        <p:cNvGrpSpPr/>
        <p:nvPr/>
      </p:nvGrpSpPr>
      <p:grpSpPr>
        <a:xfrm>
          <a:off x="0" y="0"/>
          <a:ext cx="0" cy="0"/>
          <a:chOff x="0" y="0"/>
          <a:chExt cx="0" cy="0"/>
        </a:xfrm>
      </p:grpSpPr>
      <p:sp>
        <p:nvSpPr>
          <p:cNvPr id="72" name="Google Shape;72;p36"/>
          <p:cNvSpPr txBox="1"/>
          <p:nvPr>
            <p:ph type="title"/>
          </p:nvPr>
        </p:nvSpPr>
        <p:spPr>
          <a:xfrm>
            <a:off x="678881" y="603666"/>
            <a:ext cx="4093145" cy="145373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6"/>
          <p:cNvSpPr txBox="1"/>
          <p:nvPr>
            <p:ph idx="1" type="body"/>
          </p:nvPr>
        </p:nvSpPr>
        <p:spPr>
          <a:xfrm>
            <a:off x="5183189" y="1659835"/>
            <a:ext cx="6329928" cy="420121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171616"/>
              </a:buClr>
              <a:buSzPts val="3200"/>
              <a:buChar char="•"/>
              <a:defRPr sz="3200">
                <a:solidFill>
                  <a:srgbClr val="171616"/>
                </a:solidFill>
              </a:defRPr>
            </a:lvl1pPr>
            <a:lvl2pPr indent="-406400" lvl="1" marL="914400" algn="l">
              <a:lnSpc>
                <a:spcPct val="90000"/>
              </a:lnSpc>
              <a:spcBef>
                <a:spcPts val="500"/>
              </a:spcBef>
              <a:spcAft>
                <a:spcPts val="0"/>
              </a:spcAft>
              <a:buClr>
                <a:srgbClr val="171616"/>
              </a:buClr>
              <a:buSzPts val="2800"/>
              <a:buChar char="•"/>
              <a:defRPr sz="2800">
                <a:solidFill>
                  <a:srgbClr val="171616"/>
                </a:solidFill>
              </a:defRPr>
            </a:lvl2pPr>
            <a:lvl3pPr indent="-381000" lvl="2" marL="1371600" algn="l">
              <a:lnSpc>
                <a:spcPct val="90000"/>
              </a:lnSpc>
              <a:spcBef>
                <a:spcPts val="500"/>
              </a:spcBef>
              <a:spcAft>
                <a:spcPts val="0"/>
              </a:spcAft>
              <a:buClr>
                <a:srgbClr val="171616"/>
              </a:buClr>
              <a:buSzPts val="2400"/>
              <a:buChar char="•"/>
              <a:defRPr sz="2400">
                <a:solidFill>
                  <a:srgbClr val="171616"/>
                </a:solidFill>
              </a:defRPr>
            </a:lvl3pPr>
            <a:lvl4pPr indent="-355600" lvl="3" marL="1828800" algn="l">
              <a:lnSpc>
                <a:spcPct val="90000"/>
              </a:lnSpc>
              <a:spcBef>
                <a:spcPts val="500"/>
              </a:spcBef>
              <a:spcAft>
                <a:spcPts val="0"/>
              </a:spcAft>
              <a:buClr>
                <a:srgbClr val="171616"/>
              </a:buClr>
              <a:buSzPts val="2000"/>
              <a:buChar char="•"/>
              <a:defRPr sz="2000">
                <a:solidFill>
                  <a:srgbClr val="171616"/>
                </a:solidFill>
              </a:defRPr>
            </a:lvl4pPr>
            <a:lvl5pPr indent="-355600" lvl="4" marL="2286000" algn="l">
              <a:lnSpc>
                <a:spcPct val="90000"/>
              </a:lnSpc>
              <a:spcBef>
                <a:spcPts val="500"/>
              </a:spcBef>
              <a:spcAft>
                <a:spcPts val="0"/>
              </a:spcAft>
              <a:buClr>
                <a:srgbClr val="171616"/>
              </a:buClr>
              <a:buSzPts val="2000"/>
              <a:buChar char="•"/>
              <a:defRPr sz="2000">
                <a:solidFill>
                  <a:srgbClr val="171616"/>
                </a:solidFill>
              </a:defRPr>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6"/>
          <p:cNvSpPr txBox="1"/>
          <p:nvPr>
            <p:ph idx="2" type="body"/>
          </p:nvPr>
        </p:nvSpPr>
        <p:spPr>
          <a:xfrm>
            <a:off x="678881" y="2315183"/>
            <a:ext cx="4093145" cy="355380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171616"/>
              </a:buClr>
              <a:buSzPts val="1600"/>
              <a:buNone/>
              <a:defRPr sz="1600"/>
            </a:lvl1pPr>
            <a:lvl2pPr indent="-228600" lvl="1" marL="914400" algn="l">
              <a:lnSpc>
                <a:spcPct val="90000"/>
              </a:lnSpc>
              <a:spcBef>
                <a:spcPts val="500"/>
              </a:spcBef>
              <a:spcAft>
                <a:spcPts val="0"/>
              </a:spcAft>
              <a:buClr>
                <a:srgbClr val="171616"/>
              </a:buClr>
              <a:buSzPts val="1400"/>
              <a:buNone/>
              <a:defRPr sz="1400"/>
            </a:lvl2pPr>
            <a:lvl3pPr indent="-228600" lvl="2" marL="1371600" algn="l">
              <a:lnSpc>
                <a:spcPct val="90000"/>
              </a:lnSpc>
              <a:spcBef>
                <a:spcPts val="500"/>
              </a:spcBef>
              <a:spcAft>
                <a:spcPts val="0"/>
              </a:spcAft>
              <a:buClr>
                <a:srgbClr val="171616"/>
              </a:buClr>
              <a:buSzPts val="1200"/>
              <a:buNone/>
              <a:defRPr sz="1200"/>
            </a:lvl3pPr>
            <a:lvl4pPr indent="-228600" lvl="3" marL="1828800" algn="l">
              <a:lnSpc>
                <a:spcPct val="90000"/>
              </a:lnSpc>
              <a:spcBef>
                <a:spcPts val="500"/>
              </a:spcBef>
              <a:spcAft>
                <a:spcPts val="0"/>
              </a:spcAft>
              <a:buClr>
                <a:srgbClr val="171616"/>
              </a:buClr>
              <a:buSzPts val="1000"/>
              <a:buNone/>
              <a:defRPr sz="1000"/>
            </a:lvl4pPr>
            <a:lvl5pPr indent="-228600" lvl="4" marL="2286000" algn="l">
              <a:lnSpc>
                <a:spcPct val="90000"/>
              </a:lnSpc>
              <a:spcBef>
                <a:spcPts val="500"/>
              </a:spcBef>
              <a:spcAft>
                <a:spcPts val="0"/>
              </a:spcAft>
              <a:buClr>
                <a:srgbClr val="17161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75" name="Shape 75"/>
        <p:cNvGrpSpPr/>
        <p:nvPr/>
      </p:nvGrpSpPr>
      <p:grpSpPr>
        <a:xfrm>
          <a:off x="0" y="0"/>
          <a:ext cx="0" cy="0"/>
          <a:chOff x="0" y="0"/>
          <a:chExt cx="0" cy="0"/>
        </a:xfrm>
      </p:grpSpPr>
      <p:sp>
        <p:nvSpPr>
          <p:cNvPr id="76" name="Google Shape;76;p37"/>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37"/>
          <p:cNvSpPr txBox="1"/>
          <p:nvPr>
            <p:ph idx="1" type="body"/>
          </p:nvPr>
        </p:nvSpPr>
        <p:spPr>
          <a:xfrm rot="5400000">
            <a:off x="4012534" y="-1673816"/>
            <a:ext cx="4166933" cy="10834234"/>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23"/>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23"/>
          <p:cNvSpPr txBox="1"/>
          <p:nvPr>
            <p:ph idx="1" type="body"/>
          </p:nvPr>
        </p:nvSpPr>
        <p:spPr>
          <a:xfrm>
            <a:off x="678884" y="1675075"/>
            <a:ext cx="10834234"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1" name="Shape 21"/>
        <p:cNvGrpSpPr/>
        <p:nvPr/>
      </p:nvGrpSpPr>
      <p:grpSpPr>
        <a:xfrm>
          <a:off x="0" y="0"/>
          <a:ext cx="0" cy="0"/>
          <a:chOff x="0" y="0"/>
          <a:chExt cx="0" cy="0"/>
        </a:xfrm>
      </p:grpSpPr>
      <p:sp>
        <p:nvSpPr>
          <p:cNvPr id="22" name="Google Shape;22;p24"/>
          <p:cNvSpPr txBox="1"/>
          <p:nvPr>
            <p:ph type="title"/>
          </p:nvPr>
        </p:nvSpPr>
        <p:spPr>
          <a:xfrm>
            <a:off x="678883" y="1709738"/>
            <a:ext cx="10834234" cy="2852737"/>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4"/>
          <p:cNvSpPr txBox="1"/>
          <p:nvPr>
            <p:ph idx="1" type="body"/>
          </p:nvPr>
        </p:nvSpPr>
        <p:spPr>
          <a:xfrm>
            <a:off x="678883" y="4589464"/>
            <a:ext cx="10834234"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98990"/>
              </a:buClr>
              <a:buSzPts val="2400"/>
              <a:buNone/>
              <a:defRPr sz="2400">
                <a:solidFill>
                  <a:srgbClr val="898990"/>
                </a:solidFill>
              </a:defRPr>
            </a:lvl1pPr>
            <a:lvl2pPr indent="-228600" lvl="1" marL="914400" algn="l">
              <a:lnSpc>
                <a:spcPct val="90000"/>
              </a:lnSpc>
              <a:spcBef>
                <a:spcPts val="500"/>
              </a:spcBef>
              <a:spcAft>
                <a:spcPts val="0"/>
              </a:spcAft>
              <a:buClr>
                <a:srgbClr val="898990"/>
              </a:buClr>
              <a:buSzPts val="2000"/>
              <a:buNone/>
              <a:defRPr sz="2000">
                <a:solidFill>
                  <a:srgbClr val="898990"/>
                </a:solidFill>
              </a:defRPr>
            </a:lvl2pPr>
            <a:lvl3pPr indent="-228600" lvl="2" marL="1371600" algn="l">
              <a:lnSpc>
                <a:spcPct val="90000"/>
              </a:lnSpc>
              <a:spcBef>
                <a:spcPts val="500"/>
              </a:spcBef>
              <a:spcAft>
                <a:spcPts val="0"/>
              </a:spcAft>
              <a:buClr>
                <a:srgbClr val="898990"/>
              </a:buClr>
              <a:buSzPts val="1800"/>
              <a:buNone/>
              <a:defRPr sz="1800">
                <a:solidFill>
                  <a:srgbClr val="898990"/>
                </a:solidFill>
              </a:defRPr>
            </a:lvl3pPr>
            <a:lvl4pPr indent="-228600" lvl="3" marL="1828800" algn="l">
              <a:lnSpc>
                <a:spcPct val="90000"/>
              </a:lnSpc>
              <a:spcBef>
                <a:spcPts val="500"/>
              </a:spcBef>
              <a:spcAft>
                <a:spcPts val="0"/>
              </a:spcAft>
              <a:buClr>
                <a:srgbClr val="898990"/>
              </a:buClr>
              <a:buSzPts val="1600"/>
              <a:buNone/>
              <a:defRPr sz="1600">
                <a:solidFill>
                  <a:srgbClr val="898990"/>
                </a:solidFill>
              </a:defRPr>
            </a:lvl4pPr>
            <a:lvl5pPr indent="-228600" lvl="4" marL="2286000" algn="l">
              <a:lnSpc>
                <a:spcPct val="90000"/>
              </a:lnSpc>
              <a:spcBef>
                <a:spcPts val="500"/>
              </a:spcBef>
              <a:spcAft>
                <a:spcPts val="0"/>
              </a:spcAft>
              <a:buClr>
                <a:srgbClr val="898990"/>
              </a:buClr>
              <a:buSzPts val="1600"/>
              <a:buNone/>
              <a:defRPr sz="1600">
                <a:solidFill>
                  <a:srgbClr val="898990"/>
                </a:solidFill>
              </a:defRPr>
            </a:lvl5pPr>
            <a:lvl6pPr indent="-228600" lvl="5" marL="2743200" algn="l">
              <a:lnSpc>
                <a:spcPct val="90000"/>
              </a:lnSpc>
              <a:spcBef>
                <a:spcPts val="500"/>
              </a:spcBef>
              <a:spcAft>
                <a:spcPts val="0"/>
              </a:spcAft>
              <a:buClr>
                <a:srgbClr val="898990"/>
              </a:buClr>
              <a:buSzPts val="1600"/>
              <a:buNone/>
              <a:defRPr sz="1600">
                <a:solidFill>
                  <a:srgbClr val="898990"/>
                </a:solidFill>
              </a:defRPr>
            </a:lvl6pPr>
            <a:lvl7pPr indent="-228600" lvl="6" marL="3200400" algn="l">
              <a:lnSpc>
                <a:spcPct val="90000"/>
              </a:lnSpc>
              <a:spcBef>
                <a:spcPts val="500"/>
              </a:spcBef>
              <a:spcAft>
                <a:spcPts val="0"/>
              </a:spcAft>
              <a:buClr>
                <a:srgbClr val="898990"/>
              </a:buClr>
              <a:buSzPts val="1600"/>
              <a:buNone/>
              <a:defRPr sz="1600">
                <a:solidFill>
                  <a:srgbClr val="898990"/>
                </a:solidFill>
              </a:defRPr>
            </a:lvl7pPr>
            <a:lvl8pPr indent="-228600" lvl="7" marL="3657600" algn="l">
              <a:lnSpc>
                <a:spcPct val="90000"/>
              </a:lnSpc>
              <a:spcBef>
                <a:spcPts val="500"/>
              </a:spcBef>
              <a:spcAft>
                <a:spcPts val="0"/>
              </a:spcAft>
              <a:buClr>
                <a:srgbClr val="898990"/>
              </a:buClr>
              <a:buSzPts val="1600"/>
              <a:buNone/>
              <a:defRPr sz="1600">
                <a:solidFill>
                  <a:srgbClr val="898990"/>
                </a:solidFill>
              </a:defRPr>
            </a:lvl8pPr>
            <a:lvl9pPr indent="-228600" lvl="8" marL="4114800" algn="l">
              <a:lnSpc>
                <a:spcPct val="90000"/>
              </a:lnSpc>
              <a:spcBef>
                <a:spcPts val="500"/>
              </a:spcBef>
              <a:spcAft>
                <a:spcPts val="0"/>
              </a:spcAft>
              <a:buClr>
                <a:srgbClr val="898990"/>
              </a:buClr>
              <a:buSzPts val="1600"/>
              <a:buNone/>
              <a:defRPr sz="1600">
                <a:solidFill>
                  <a:srgbClr val="898990"/>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24" name="Shape 24"/>
        <p:cNvGrpSpPr/>
        <p:nvPr/>
      </p:nvGrpSpPr>
      <p:grpSpPr>
        <a:xfrm>
          <a:off x="0" y="0"/>
          <a:ext cx="0" cy="0"/>
          <a:chOff x="0" y="0"/>
          <a:chExt cx="0" cy="0"/>
        </a:xfrm>
      </p:grpSpPr>
      <p:pic>
        <p:nvPicPr>
          <p:cNvPr descr="Tech Background&quot; Images – Browse 8,227 Stock Photos, Vectors, and Video |  Adobe Stock" id="25" name="Google Shape;25;p25"/>
          <p:cNvPicPr preferRelativeResize="0"/>
          <p:nvPr/>
        </p:nvPicPr>
        <p:blipFill rotWithShape="1">
          <a:blip r:embed="rId2">
            <a:alphaModFix/>
          </a:blip>
          <a:srcRect b="1249" l="2352" r="1953" t="2332"/>
          <a:stretch/>
        </p:blipFill>
        <p:spPr>
          <a:xfrm>
            <a:off x="-21770" y="0"/>
            <a:ext cx="12213771" cy="6858000"/>
          </a:xfrm>
          <a:custGeom>
            <a:rect b="b" l="l" r="r" t="t"/>
            <a:pathLst>
              <a:path extrusionOk="0" h="6858000" w="12213771">
                <a:moveTo>
                  <a:pt x="0" y="0"/>
                </a:moveTo>
                <a:lnTo>
                  <a:pt x="12213771" y="0"/>
                </a:lnTo>
                <a:lnTo>
                  <a:pt x="12213771" y="6858000"/>
                </a:lnTo>
                <a:lnTo>
                  <a:pt x="0" y="6858000"/>
                </a:lnTo>
                <a:close/>
              </a:path>
            </a:pathLst>
          </a:custGeom>
          <a:noFill/>
          <a:ln>
            <a:noFill/>
          </a:ln>
        </p:spPr>
      </p:pic>
      <p:sp>
        <p:nvSpPr>
          <p:cNvPr id="26" name="Google Shape;26;p25"/>
          <p:cNvSpPr txBox="1"/>
          <p:nvPr>
            <p:ph type="title"/>
          </p:nvPr>
        </p:nvSpPr>
        <p:spPr>
          <a:xfrm>
            <a:off x="-21771" y="1832442"/>
            <a:ext cx="12213771" cy="2628900"/>
          </a:xfrm>
          <a:prstGeom prst="rect">
            <a:avLst/>
          </a:prstGeom>
          <a:noFill/>
          <a:ln>
            <a:noFill/>
          </a:ln>
        </p:spPr>
        <p:txBody>
          <a:bodyPr anchorCtr="0" anchor="ctr" bIns="0" lIns="0" spcFirstLastPara="1" rIns="0" wrap="square" tIns="0">
            <a:normAutofit/>
          </a:bodyPr>
          <a:lstStyle>
            <a:lvl1pPr lvl="0" algn="ctr">
              <a:lnSpc>
                <a:spcPct val="90000"/>
              </a:lnSpc>
              <a:spcBef>
                <a:spcPts val="0"/>
              </a:spcBef>
              <a:spcAft>
                <a:spcPts val="0"/>
              </a:spcAft>
              <a:buClr>
                <a:schemeClr val="lt1"/>
              </a:buClr>
              <a:buSzPts val="8000"/>
              <a:buFont typeface="Calibri"/>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Third">
  <p:cSld name="One Third">
    <p:spTree>
      <p:nvGrpSpPr>
        <p:cNvPr id="27" name="Shape 27"/>
        <p:cNvGrpSpPr/>
        <p:nvPr/>
      </p:nvGrpSpPr>
      <p:grpSpPr>
        <a:xfrm>
          <a:off x="0" y="0"/>
          <a:ext cx="0" cy="0"/>
          <a:chOff x="0" y="0"/>
          <a:chExt cx="0" cy="0"/>
        </a:xfrm>
      </p:grpSpPr>
      <p:sp>
        <p:nvSpPr>
          <p:cNvPr id="28" name="Google Shape;28;p26"/>
          <p:cNvSpPr txBox="1"/>
          <p:nvPr>
            <p:ph idx="1" type="body"/>
          </p:nvPr>
        </p:nvSpPr>
        <p:spPr>
          <a:xfrm>
            <a:off x="4455269" y="603666"/>
            <a:ext cx="7057847" cy="5454235"/>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6"/>
          <p:cNvSpPr/>
          <p:nvPr/>
        </p:nvSpPr>
        <p:spPr>
          <a:xfrm>
            <a:off x="1" y="0"/>
            <a:ext cx="4114800" cy="6858000"/>
          </a:xfrm>
          <a:prstGeom prst="rect">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 name="Google Shape;30;p26"/>
          <p:cNvSpPr txBox="1"/>
          <p:nvPr>
            <p:ph type="title"/>
          </p:nvPr>
        </p:nvSpPr>
        <p:spPr>
          <a:xfrm>
            <a:off x="838202" y="2049670"/>
            <a:ext cx="2743200" cy="2562226"/>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One Third">
  <p:cSld name="1_One Third">
    <p:spTree>
      <p:nvGrpSpPr>
        <p:cNvPr id="31" name="Shape 31"/>
        <p:cNvGrpSpPr/>
        <p:nvPr/>
      </p:nvGrpSpPr>
      <p:grpSpPr>
        <a:xfrm>
          <a:off x="0" y="0"/>
          <a:ext cx="0" cy="0"/>
          <a:chOff x="0" y="0"/>
          <a:chExt cx="0" cy="0"/>
        </a:xfrm>
      </p:grpSpPr>
      <p:sp>
        <p:nvSpPr>
          <p:cNvPr id="32" name="Google Shape;32;p27"/>
          <p:cNvSpPr txBox="1"/>
          <p:nvPr>
            <p:ph type="title"/>
          </p:nvPr>
        </p:nvSpPr>
        <p:spPr>
          <a:xfrm>
            <a:off x="678882" y="603666"/>
            <a:ext cx="7055274"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7"/>
          <p:cNvSpPr txBox="1"/>
          <p:nvPr>
            <p:ph idx="1" type="body"/>
          </p:nvPr>
        </p:nvSpPr>
        <p:spPr>
          <a:xfrm>
            <a:off x="678882" y="1659835"/>
            <a:ext cx="7055274"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7"/>
          <p:cNvSpPr/>
          <p:nvPr/>
        </p:nvSpPr>
        <p:spPr>
          <a:xfrm>
            <a:off x="8077201" y="0"/>
            <a:ext cx="4114800" cy="6858000"/>
          </a:xfrm>
          <a:prstGeom prst="rect">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5" name="Google Shape;35;p27"/>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amp; Half">
  <p:cSld name="Half &amp; Half">
    <p:spTree>
      <p:nvGrpSpPr>
        <p:cNvPr id="36" name="Shape 36"/>
        <p:cNvGrpSpPr/>
        <p:nvPr/>
      </p:nvGrpSpPr>
      <p:grpSpPr>
        <a:xfrm>
          <a:off x="0" y="0"/>
          <a:ext cx="0" cy="0"/>
          <a:chOff x="0" y="0"/>
          <a:chExt cx="0" cy="0"/>
        </a:xfrm>
      </p:grpSpPr>
      <p:sp>
        <p:nvSpPr>
          <p:cNvPr id="37" name="Google Shape;37;p28"/>
          <p:cNvSpPr txBox="1"/>
          <p:nvPr>
            <p:ph type="title"/>
          </p:nvPr>
        </p:nvSpPr>
        <p:spPr>
          <a:xfrm>
            <a:off x="678881" y="603665"/>
            <a:ext cx="5107239"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678881" y="1659836"/>
            <a:ext cx="5107239"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8"/>
          <p:cNvSpPr/>
          <p:nvPr/>
        </p:nvSpPr>
        <p:spPr>
          <a:xfrm>
            <a:off x="6096000" y="0"/>
            <a:ext cx="6096000" cy="6858000"/>
          </a:xfrm>
          <a:prstGeom prst="rect">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0" name="Google Shape;40;p28"/>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Third Flow Errow">
  <p:cSld name="One Third Flow Errow">
    <p:spTree>
      <p:nvGrpSpPr>
        <p:cNvPr id="41" name="Shape 41"/>
        <p:cNvGrpSpPr/>
        <p:nvPr/>
      </p:nvGrpSpPr>
      <p:grpSpPr>
        <a:xfrm>
          <a:off x="0" y="0"/>
          <a:ext cx="0" cy="0"/>
          <a:chOff x="0" y="0"/>
          <a:chExt cx="0" cy="0"/>
        </a:xfrm>
      </p:grpSpPr>
      <p:sp>
        <p:nvSpPr>
          <p:cNvPr id="42" name="Google Shape;42;p29"/>
          <p:cNvSpPr txBox="1"/>
          <p:nvPr>
            <p:ph type="title"/>
          </p:nvPr>
        </p:nvSpPr>
        <p:spPr>
          <a:xfrm>
            <a:off x="4455269" y="603666"/>
            <a:ext cx="7057847"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9"/>
          <p:cNvSpPr txBox="1"/>
          <p:nvPr>
            <p:ph idx="1" type="body"/>
          </p:nvPr>
        </p:nvSpPr>
        <p:spPr>
          <a:xfrm>
            <a:off x="4455269" y="1659835"/>
            <a:ext cx="7057847"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171616"/>
              </a:buClr>
              <a:buSzPts val="2800"/>
              <a:buChar char="•"/>
              <a:defRPr>
                <a:solidFill>
                  <a:srgbClr val="171616"/>
                </a:solidFill>
              </a:defRPr>
            </a:lvl1pPr>
            <a:lvl2pPr indent="-381000" lvl="1" marL="914400" algn="l">
              <a:lnSpc>
                <a:spcPct val="90000"/>
              </a:lnSpc>
              <a:spcBef>
                <a:spcPts val="500"/>
              </a:spcBef>
              <a:spcAft>
                <a:spcPts val="0"/>
              </a:spcAft>
              <a:buClr>
                <a:srgbClr val="171616"/>
              </a:buClr>
              <a:buSzPts val="2400"/>
              <a:buChar char="•"/>
              <a:defRPr>
                <a:solidFill>
                  <a:srgbClr val="171616"/>
                </a:solidFill>
              </a:defRPr>
            </a:lvl2pPr>
            <a:lvl3pPr indent="-355600" lvl="2" marL="1371600" algn="l">
              <a:lnSpc>
                <a:spcPct val="90000"/>
              </a:lnSpc>
              <a:spcBef>
                <a:spcPts val="500"/>
              </a:spcBef>
              <a:spcAft>
                <a:spcPts val="0"/>
              </a:spcAft>
              <a:buClr>
                <a:srgbClr val="171616"/>
              </a:buClr>
              <a:buSzPts val="2000"/>
              <a:buChar char="•"/>
              <a:defRPr>
                <a:solidFill>
                  <a:srgbClr val="171616"/>
                </a:solidFill>
              </a:defRPr>
            </a:lvl3pPr>
            <a:lvl4pPr indent="-342900" lvl="3" marL="1828800" algn="l">
              <a:lnSpc>
                <a:spcPct val="90000"/>
              </a:lnSpc>
              <a:spcBef>
                <a:spcPts val="500"/>
              </a:spcBef>
              <a:spcAft>
                <a:spcPts val="0"/>
              </a:spcAft>
              <a:buClr>
                <a:srgbClr val="171616"/>
              </a:buClr>
              <a:buSzPts val="1800"/>
              <a:buChar char="•"/>
              <a:defRPr>
                <a:solidFill>
                  <a:srgbClr val="171616"/>
                </a:solidFill>
              </a:defRPr>
            </a:lvl4pPr>
            <a:lvl5pPr indent="-342900" lvl="4" marL="2286000" algn="l">
              <a:lnSpc>
                <a:spcPct val="90000"/>
              </a:lnSpc>
              <a:spcBef>
                <a:spcPts val="500"/>
              </a:spcBef>
              <a:spcAft>
                <a:spcPts val="0"/>
              </a:spcAft>
              <a:buClr>
                <a:srgbClr val="171616"/>
              </a:buClr>
              <a:buSzPts val="1800"/>
              <a:buChar char="•"/>
              <a:defRPr>
                <a:solidFill>
                  <a:srgbClr val="171616"/>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p:nvPr/>
        </p:nvSpPr>
        <p:spPr>
          <a:xfrm>
            <a:off x="1" y="0"/>
            <a:ext cx="4114800" cy="6858000"/>
          </a:xfrm>
          <a:prstGeom prst="homePlate">
            <a:avLst>
              <a:gd fmla="val 16049" name="adj"/>
            </a:avLst>
          </a:prstGeom>
          <a:solidFill>
            <a:srgbClr val="1D1B58"/>
          </a:solidFill>
          <a:ln cap="flat" cmpd="sng" w="12700">
            <a:solidFill>
              <a:srgbClr val="1D1B5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 name="Google Shape;45;p29"/>
          <p:cNvSpPr txBox="1"/>
          <p:nvPr/>
        </p:nvSpPr>
        <p:spPr>
          <a:xfrm>
            <a:off x="678882" y="3122614"/>
            <a:ext cx="2978720" cy="6127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400"/>
              <a:buFont typeface="Calibri"/>
              <a:buNone/>
            </a:pPr>
            <a:r>
              <a:rPr b="1" lang="en-US" sz="3400">
                <a:solidFill>
                  <a:schemeClr val="lt1"/>
                </a:solidFill>
                <a:latin typeface="Calibri"/>
                <a:ea typeface="Calibri"/>
                <a:cs typeface="Calibri"/>
                <a:sym typeface="Calibri"/>
              </a:rPr>
              <a:t>Click to edit Master title style</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One Third">
  <p:cSld name="4_One Third">
    <p:spTree>
      <p:nvGrpSpPr>
        <p:cNvPr id="46" name="Shape 46"/>
        <p:cNvGrpSpPr/>
        <p:nvPr/>
      </p:nvGrpSpPr>
      <p:grpSpPr>
        <a:xfrm>
          <a:off x="0" y="0"/>
          <a:ext cx="0" cy="0"/>
          <a:chOff x="0" y="0"/>
          <a:chExt cx="0" cy="0"/>
        </a:xfrm>
      </p:grpSpPr>
      <p:sp>
        <p:nvSpPr>
          <p:cNvPr id="47" name="Google Shape;47;p30"/>
          <p:cNvSpPr txBox="1"/>
          <p:nvPr/>
        </p:nvSpPr>
        <p:spPr>
          <a:xfrm>
            <a:off x="838200" y="3122614"/>
            <a:ext cx="2819401" cy="61277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1D1B58"/>
              </a:buClr>
              <a:buSzPts val="3400"/>
              <a:buFont typeface="Calibri"/>
              <a:buNone/>
            </a:pPr>
            <a:r>
              <a:rPr b="1" lang="en-US" sz="3400">
                <a:solidFill>
                  <a:srgbClr val="1D1B58"/>
                </a:solidFill>
                <a:latin typeface="Calibri"/>
                <a:ea typeface="Calibri"/>
                <a:cs typeface="Calibri"/>
                <a:sym typeface="Calibri"/>
              </a:rPr>
              <a:t>Click to edit Master title style</a:t>
            </a:r>
            <a:endParaRPr/>
          </a:p>
        </p:txBody>
      </p:sp>
      <p:sp>
        <p:nvSpPr>
          <p:cNvPr id="48" name="Google Shape;48;p30"/>
          <p:cNvSpPr/>
          <p:nvPr/>
        </p:nvSpPr>
        <p:spPr>
          <a:xfrm>
            <a:off x="3454417" y="0"/>
            <a:ext cx="8737584" cy="6858000"/>
          </a:xfrm>
          <a:custGeom>
            <a:rect b="b" l="l" r="r" t="t"/>
            <a:pathLst>
              <a:path extrusionOk="0" h="6858000" w="9601184">
                <a:moveTo>
                  <a:pt x="0" y="0"/>
                </a:moveTo>
                <a:lnTo>
                  <a:pt x="9601184" y="0"/>
                </a:lnTo>
                <a:lnTo>
                  <a:pt x="9601184" y="6858000"/>
                </a:lnTo>
                <a:lnTo>
                  <a:pt x="0" y="6858000"/>
                </a:lnTo>
                <a:lnTo>
                  <a:pt x="660384" y="3429000"/>
                </a:lnTo>
                <a:lnTo>
                  <a:pt x="0" y="0"/>
                </a:lnTo>
                <a:close/>
              </a:path>
            </a:pathLst>
          </a:custGeom>
          <a:solidFill>
            <a:srgbClr val="1D1B5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30"/>
          <p:cNvSpPr txBox="1"/>
          <p:nvPr>
            <p:ph type="title"/>
          </p:nvPr>
        </p:nvSpPr>
        <p:spPr>
          <a:xfrm>
            <a:off x="4455269" y="603666"/>
            <a:ext cx="7057847" cy="612775"/>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400"/>
              <a:buFont typeface="Calibri"/>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0"/>
          <p:cNvSpPr txBox="1"/>
          <p:nvPr>
            <p:ph idx="1" type="body"/>
          </p:nvPr>
        </p:nvSpPr>
        <p:spPr>
          <a:xfrm>
            <a:off x="4455269" y="1659835"/>
            <a:ext cx="7057847" cy="4398066"/>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lt1"/>
              </a:buClr>
              <a:buSzPts val="2800"/>
              <a:buChar char="•"/>
              <a:defRPr>
                <a:solidFill>
                  <a:schemeClr val="lt1"/>
                </a:solidFill>
              </a:defRPr>
            </a:lvl1pPr>
            <a:lvl2pPr indent="-381000" lvl="1" marL="914400" algn="l">
              <a:lnSpc>
                <a:spcPct val="90000"/>
              </a:lnSpc>
              <a:spcBef>
                <a:spcPts val="500"/>
              </a:spcBef>
              <a:spcAft>
                <a:spcPts val="0"/>
              </a:spcAft>
              <a:buClr>
                <a:schemeClr val="lt1"/>
              </a:buClr>
              <a:buSzPts val="2400"/>
              <a:buChar char="•"/>
              <a:defRPr>
                <a:solidFill>
                  <a:schemeClr val="lt1"/>
                </a:solidFill>
              </a:defRPr>
            </a:lvl2pPr>
            <a:lvl3pPr indent="-355600" lvl="2" marL="1371600" algn="l">
              <a:lnSpc>
                <a:spcPct val="90000"/>
              </a:lnSpc>
              <a:spcBef>
                <a:spcPts val="500"/>
              </a:spcBef>
              <a:spcAft>
                <a:spcPts val="0"/>
              </a:spcAft>
              <a:buClr>
                <a:schemeClr val="lt1"/>
              </a:buClr>
              <a:buSzPts val="2000"/>
              <a:buChar char="•"/>
              <a:defRPr>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1" name="Google Shape;51;p30"/>
          <p:cNvPicPr preferRelativeResize="0"/>
          <p:nvPr/>
        </p:nvPicPr>
        <p:blipFill rotWithShape="1">
          <a:blip r:embed="rId2">
            <a:alphaModFix/>
          </a:blip>
          <a:srcRect b="0" l="0" r="0" t="0"/>
          <a:stretch/>
        </p:blipFill>
        <p:spPr>
          <a:xfrm>
            <a:off x="9507412" y="6119532"/>
            <a:ext cx="1958148" cy="54034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678884" y="603666"/>
            <a:ext cx="10834232" cy="612775"/>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dk1"/>
              </a:buClr>
              <a:buSzPts val="3400"/>
              <a:buFont typeface="Calibri"/>
              <a:buNone/>
              <a:defRPr b="1" i="0" sz="3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678884" y="1659835"/>
            <a:ext cx="10834234" cy="4398065"/>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171616"/>
              </a:buClr>
              <a:buSzPts val="2800"/>
              <a:buFont typeface="Arial"/>
              <a:buChar char="•"/>
              <a:defRPr b="0" i="0" sz="2800" u="none" cap="none" strike="noStrike">
                <a:solidFill>
                  <a:srgbClr val="171616"/>
                </a:solidFill>
                <a:latin typeface="Calibri"/>
                <a:ea typeface="Calibri"/>
                <a:cs typeface="Calibri"/>
                <a:sym typeface="Calibri"/>
              </a:defRPr>
            </a:lvl1pPr>
            <a:lvl2pPr indent="-381000" lvl="1" marL="914400" marR="0" rtl="0" algn="l">
              <a:lnSpc>
                <a:spcPct val="90000"/>
              </a:lnSpc>
              <a:spcBef>
                <a:spcPts val="500"/>
              </a:spcBef>
              <a:spcAft>
                <a:spcPts val="0"/>
              </a:spcAft>
              <a:buClr>
                <a:srgbClr val="171616"/>
              </a:buClr>
              <a:buSzPts val="2400"/>
              <a:buFont typeface="Arial"/>
              <a:buChar char="•"/>
              <a:defRPr b="0" i="0" sz="2400" u="none" cap="none" strike="noStrike">
                <a:solidFill>
                  <a:srgbClr val="171616"/>
                </a:solidFill>
                <a:latin typeface="Calibri"/>
                <a:ea typeface="Calibri"/>
                <a:cs typeface="Calibri"/>
                <a:sym typeface="Calibri"/>
              </a:defRPr>
            </a:lvl2pPr>
            <a:lvl3pPr indent="-355600" lvl="2" marL="1371600" marR="0" rtl="0" algn="l">
              <a:lnSpc>
                <a:spcPct val="90000"/>
              </a:lnSpc>
              <a:spcBef>
                <a:spcPts val="500"/>
              </a:spcBef>
              <a:spcAft>
                <a:spcPts val="0"/>
              </a:spcAft>
              <a:buClr>
                <a:srgbClr val="171616"/>
              </a:buClr>
              <a:buSzPts val="2000"/>
              <a:buFont typeface="Arial"/>
              <a:buChar char="•"/>
              <a:defRPr b="0" i="0" sz="2000" u="none" cap="none" strike="noStrike">
                <a:solidFill>
                  <a:srgbClr val="171616"/>
                </a:solidFill>
                <a:latin typeface="Calibri"/>
                <a:ea typeface="Calibri"/>
                <a:cs typeface="Calibri"/>
                <a:sym typeface="Calibri"/>
              </a:defRPr>
            </a:lvl3pPr>
            <a:lvl4pPr indent="-342900" lvl="3" marL="1828800" marR="0" rtl="0" algn="l">
              <a:lnSpc>
                <a:spcPct val="90000"/>
              </a:lnSpc>
              <a:spcBef>
                <a:spcPts val="500"/>
              </a:spcBef>
              <a:spcAft>
                <a:spcPts val="0"/>
              </a:spcAft>
              <a:buClr>
                <a:srgbClr val="171616"/>
              </a:buClr>
              <a:buSzPts val="1800"/>
              <a:buFont typeface="Arial"/>
              <a:buChar char="•"/>
              <a:defRPr b="0" i="0" sz="1800" u="none" cap="none" strike="noStrike">
                <a:solidFill>
                  <a:srgbClr val="171616"/>
                </a:solidFill>
                <a:latin typeface="Calibri"/>
                <a:ea typeface="Calibri"/>
                <a:cs typeface="Calibri"/>
                <a:sym typeface="Calibri"/>
              </a:defRPr>
            </a:lvl4pPr>
            <a:lvl5pPr indent="-342900" lvl="4" marL="2286000" marR="0" rtl="0" algn="l">
              <a:lnSpc>
                <a:spcPct val="90000"/>
              </a:lnSpc>
              <a:spcBef>
                <a:spcPts val="500"/>
              </a:spcBef>
              <a:spcAft>
                <a:spcPts val="0"/>
              </a:spcAft>
              <a:buClr>
                <a:srgbClr val="171616"/>
              </a:buClr>
              <a:buSzPts val="1800"/>
              <a:buFont typeface="Arial"/>
              <a:buChar char="•"/>
              <a:defRPr b="0" i="0" sz="1800" u="none" cap="none" strike="noStrike">
                <a:solidFill>
                  <a:srgbClr val="171616"/>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Top Ranked Data Science Institute, Classroom Plus Online Training | Boston  Institute of Analytics" id="12" name="Google Shape;12;p21"/>
          <p:cNvPicPr preferRelativeResize="0"/>
          <p:nvPr/>
        </p:nvPicPr>
        <p:blipFill rotWithShape="1">
          <a:blip r:embed="rId1">
            <a:alphaModFix/>
          </a:blip>
          <a:srcRect b="0" l="3999" r="3112" t="0"/>
          <a:stretch/>
        </p:blipFill>
        <p:spPr>
          <a:xfrm>
            <a:off x="9493777" y="6115409"/>
            <a:ext cx="2019339" cy="548917"/>
          </a:xfrm>
          <a:prstGeom prst="rect">
            <a:avLst/>
          </a:prstGeom>
          <a:noFill/>
          <a:ln>
            <a:noFill/>
          </a:ln>
        </p:spPr>
      </p:pic>
      <p:sp>
        <p:nvSpPr>
          <p:cNvPr id="13" name="Google Shape;13;p21"/>
          <p:cNvSpPr/>
          <p:nvPr/>
        </p:nvSpPr>
        <p:spPr>
          <a:xfrm>
            <a:off x="678883" y="6207305"/>
            <a:ext cx="7474517" cy="365125"/>
          </a:xfrm>
          <a:prstGeom prst="rect">
            <a:avLst/>
          </a:prstGeom>
          <a:solidFill>
            <a:schemeClr val="lt1"/>
          </a:solidFill>
          <a:ln>
            <a:noFill/>
          </a:ln>
        </p:spPr>
        <p:txBody>
          <a:bodyPr anchorCtr="0" anchor="ctr" bIns="0" lIns="0" spcFirstLastPara="1" rIns="0" wrap="square" tIns="0">
            <a:noAutofit/>
          </a:bodyPr>
          <a:lstStyle/>
          <a:p>
            <a:pPr indent="0" lvl="0" marL="0" marR="0" rtl="0" algn="l">
              <a:spcBef>
                <a:spcPts val="0"/>
              </a:spcBef>
              <a:spcAft>
                <a:spcPts val="0"/>
              </a:spcAft>
              <a:buNone/>
            </a:pPr>
            <a:r>
              <a:rPr b="1" i="0" lang="en-US" sz="1100" u="none" cap="none" strike="noStrike">
                <a:solidFill>
                  <a:srgbClr val="AEABAB"/>
                </a:solidFill>
                <a:latin typeface="Calibri"/>
                <a:ea typeface="Calibri"/>
                <a:cs typeface="Calibri"/>
                <a:sym typeface="Calibri"/>
              </a:rPr>
              <a:t>CONFIDENTIAL</a:t>
            </a:r>
            <a:r>
              <a:rPr b="0" i="0" lang="en-US" sz="1100" u="none" cap="none" strike="noStrike">
                <a:solidFill>
                  <a:srgbClr val="AEABAB"/>
                </a:solidFill>
                <a:latin typeface="Calibri"/>
                <a:ea typeface="Calibri"/>
                <a:cs typeface="Calibri"/>
                <a:sym typeface="Calibri"/>
              </a:rPr>
              <a:t>: The information in this document belongs to Boston Institute of Analytics LLC. Any unauthorized sharing of this material is prohibited and subject to legal action under breach of IP and confidentiality clauses. </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20.png"/><Relationship Id="rId5" Type="http://schemas.openxmlformats.org/officeDocument/2006/relationships/image" Target="../media/image5.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p:nvPr/>
        </p:nvSpPr>
        <p:spPr>
          <a:xfrm>
            <a:off x="1" y="2788290"/>
            <a:ext cx="12192000" cy="8115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   Fraud Prediction in Financial Transactions </a:t>
            </a:r>
            <a:endParaRPr/>
          </a:p>
          <a:p>
            <a:pPr indent="0" lvl="0" marL="0" marR="0" rtl="0" algn="ctr">
              <a:spcBef>
                <a:spcPts val="0"/>
              </a:spcBef>
              <a:spcAft>
                <a:spcPts val="0"/>
              </a:spcAft>
              <a:buNone/>
            </a:pPr>
            <a:r>
              <a:rPr b="1" lang="en-US" sz="2800">
                <a:solidFill>
                  <a:schemeClr val="lt1"/>
                </a:solidFill>
                <a:latin typeface="Times New Roman"/>
                <a:ea typeface="Times New Roman"/>
                <a:cs typeface="Times New Roman"/>
                <a:sym typeface="Times New Roman"/>
              </a:rPr>
              <a:t>Using Machine Learning</a:t>
            </a:r>
            <a:endParaRPr/>
          </a:p>
        </p:txBody>
      </p:sp>
      <p:sp>
        <p:nvSpPr>
          <p:cNvPr id="83" name="Google Shape;83;p1"/>
          <p:cNvSpPr txBox="1"/>
          <p:nvPr/>
        </p:nvSpPr>
        <p:spPr>
          <a:xfrm>
            <a:off x="8500731" y="5657671"/>
            <a:ext cx="5742000" cy="120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Created By</a:t>
            </a:r>
            <a:r>
              <a:rPr lang="en-US" sz="2400">
                <a:solidFill>
                  <a:schemeClr val="lt1"/>
                </a:solidFill>
                <a:latin typeface="Times New Roman"/>
                <a:ea typeface="Times New Roman"/>
                <a:cs typeface="Times New Roman"/>
                <a:sym typeface="Times New Roman"/>
              </a:rPr>
              <a:t>: Vivek B. Pal</a:t>
            </a:r>
            <a:endParaRPr/>
          </a:p>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Designation: </a:t>
            </a:r>
            <a:r>
              <a:rPr lang="en-US" sz="2400">
                <a:solidFill>
                  <a:schemeClr val="lt1"/>
                </a:solidFill>
                <a:latin typeface="Times New Roman"/>
                <a:ea typeface="Times New Roman"/>
                <a:cs typeface="Times New Roman"/>
                <a:sym typeface="Times New Roman"/>
              </a:rPr>
              <a:t>Data Scientist</a:t>
            </a:r>
            <a:endParaRPr/>
          </a:p>
          <a:p>
            <a:pPr indent="0" lvl="0" marL="0" marR="0" rtl="0" algn="l">
              <a:spcBef>
                <a:spcPts val="0"/>
              </a:spcBef>
              <a:spcAft>
                <a:spcPts val="0"/>
              </a:spcAft>
              <a:buNone/>
            </a:pPr>
            <a:r>
              <a:rPr b="1" lang="en-US" sz="2400">
                <a:solidFill>
                  <a:schemeClr val="lt1"/>
                </a:solidFill>
                <a:latin typeface="Times New Roman"/>
                <a:ea typeface="Times New Roman"/>
                <a:cs typeface="Times New Roman"/>
                <a:sym typeface="Times New Roman"/>
              </a:rPr>
              <a:t>Date: </a:t>
            </a:r>
            <a:r>
              <a:rPr lang="en-US" sz="2400">
                <a:solidFill>
                  <a:schemeClr val="lt1"/>
                </a:solidFill>
                <a:latin typeface="Times New Roman"/>
                <a:ea typeface="Times New Roman"/>
                <a:cs typeface="Times New Roman"/>
                <a:sym typeface="Times New Roman"/>
              </a:rPr>
              <a:t>05/03/2025</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0" y="697583"/>
            <a:ext cx="11136123" cy="367646"/>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Model Selection :</a:t>
            </a:r>
            <a:endParaRPr/>
          </a:p>
        </p:txBody>
      </p:sp>
      <p:sp>
        <p:nvSpPr>
          <p:cNvPr id="142" name="Google Shape;142;p10"/>
          <p:cNvSpPr txBox="1"/>
          <p:nvPr/>
        </p:nvSpPr>
        <p:spPr>
          <a:xfrm>
            <a:off x="0" y="1615836"/>
            <a:ext cx="12028602"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a:solidFill>
                  <a:srgbClr val="1C1C1C"/>
                </a:solidFill>
                <a:latin typeface="Times New Roman"/>
                <a:ea typeface="Times New Roman"/>
                <a:cs typeface="Times New Roman"/>
                <a:sym typeface="Times New Roman"/>
              </a:rPr>
              <a:t>In this problem, I have a target feature, which indicates that it is a supervised learning problem. </a:t>
            </a:r>
            <a:endParaRPr/>
          </a:p>
          <a:p>
            <a:pPr indent="-457200" lvl="0" marL="457200" marR="0" rtl="0" algn="l">
              <a:spcBef>
                <a:spcPts val="0"/>
              </a:spcBef>
              <a:spcAft>
                <a:spcPts val="0"/>
              </a:spcAft>
              <a:buClr>
                <a:srgbClr val="1C1C1C"/>
              </a:buClr>
              <a:buSzPts val="2000"/>
              <a:buFont typeface="Times New Roman"/>
              <a:buAutoNum type="arabicPeriod"/>
            </a:pPr>
            <a:r>
              <a:rPr b="0" i="0" lang="en-US" sz="2000">
                <a:solidFill>
                  <a:srgbClr val="1C1C1C"/>
                </a:solidFill>
                <a:latin typeface="Times New Roman"/>
                <a:ea typeface="Times New Roman"/>
                <a:cs typeface="Times New Roman"/>
                <a:sym typeface="Times New Roman"/>
              </a:rPr>
              <a:t>The target feature, `isFraud`, consists of binary classes, so I will use logistic regression. This method is suitable because it helps determine the best-fit line between the two values. </a:t>
            </a:r>
            <a:endParaRPr/>
          </a:p>
          <a:p>
            <a:pPr indent="-457200" lvl="0" marL="457200" marR="0" rtl="0" algn="l">
              <a:spcBef>
                <a:spcPts val="0"/>
              </a:spcBef>
              <a:spcAft>
                <a:spcPts val="0"/>
              </a:spcAft>
              <a:buClr>
                <a:srgbClr val="1C1C1C"/>
              </a:buClr>
              <a:buSzPts val="2000"/>
              <a:buFont typeface="Times New Roman"/>
              <a:buAutoNum type="arabicPeriod"/>
            </a:pPr>
            <a:r>
              <a:rPr b="0" i="0" lang="en-US" sz="2000">
                <a:solidFill>
                  <a:srgbClr val="1C1C1C"/>
                </a:solidFill>
                <a:latin typeface="Times New Roman"/>
                <a:ea typeface="Times New Roman"/>
                <a:cs typeface="Times New Roman"/>
                <a:sym typeface="Times New Roman"/>
              </a:rPr>
              <a:t> Support Vector Machines (SVMs) are effective in high-dimensional spaces and are robust against overfitting, especially when there are clear separation margins between classes. </a:t>
            </a:r>
            <a:endParaRPr/>
          </a:p>
          <a:p>
            <a:pPr indent="-457200" lvl="0" marL="457200" marR="0" rtl="0" algn="l">
              <a:spcBef>
                <a:spcPts val="0"/>
              </a:spcBef>
              <a:spcAft>
                <a:spcPts val="0"/>
              </a:spcAft>
              <a:buClr>
                <a:srgbClr val="1C1C1C"/>
              </a:buClr>
              <a:buSzPts val="2000"/>
              <a:buFont typeface="Times New Roman"/>
              <a:buAutoNum type="arabicPeriod"/>
            </a:pPr>
            <a:r>
              <a:rPr b="0" i="0" lang="en-US" sz="2000">
                <a:solidFill>
                  <a:srgbClr val="1C1C1C"/>
                </a:solidFill>
                <a:latin typeface="Times New Roman"/>
                <a:ea typeface="Times New Roman"/>
                <a:cs typeface="Times New Roman"/>
                <a:sym typeface="Times New Roman"/>
              </a:rPr>
              <a:t>A Decision Tree is a simple yet powerful model that splits data into branches based on feature conditions. It is easy to interpret and can capture complex decision boundaries. </a:t>
            </a:r>
            <a:endParaRPr/>
          </a:p>
          <a:p>
            <a:pPr indent="-457200" lvl="0" marL="457200" marR="0" rtl="0" algn="l">
              <a:spcBef>
                <a:spcPts val="0"/>
              </a:spcBef>
              <a:spcAft>
                <a:spcPts val="0"/>
              </a:spcAft>
              <a:buClr>
                <a:srgbClr val="1C1C1C"/>
              </a:buClr>
              <a:buSzPts val="2000"/>
              <a:buFont typeface="Times New Roman"/>
              <a:buAutoNum type="arabicPeriod"/>
            </a:pPr>
            <a:r>
              <a:rPr b="0" i="0" lang="en-US" sz="2000">
                <a:solidFill>
                  <a:srgbClr val="1C1C1C"/>
                </a:solidFill>
                <a:latin typeface="Times New Roman"/>
                <a:ea typeface="Times New Roman"/>
                <a:cs typeface="Times New Roman"/>
                <a:sym typeface="Times New Roman"/>
              </a:rPr>
              <a:t>Ensemble Method: As an ensemble of decision trees, `Random Forest` improves predictive accuracy and helps control overfitting. It builds multiple decision trees during training and combines their predictions. </a:t>
            </a:r>
            <a:endParaRPr/>
          </a:p>
          <a:p>
            <a:pPr indent="-457200" lvl="0" marL="457200" marR="0" rtl="0" algn="l">
              <a:spcBef>
                <a:spcPts val="0"/>
              </a:spcBef>
              <a:spcAft>
                <a:spcPts val="0"/>
              </a:spcAft>
              <a:buClr>
                <a:srgbClr val="1C1C1C"/>
              </a:buClr>
              <a:buSzPts val="2000"/>
              <a:buFont typeface="Times New Roman"/>
              <a:buAutoNum type="arabicPeriod"/>
            </a:pPr>
            <a:r>
              <a:rPr b="0" i="0" lang="en-US" sz="2000">
                <a:solidFill>
                  <a:srgbClr val="1C1C1C"/>
                </a:solidFill>
                <a:latin typeface="Times New Roman"/>
                <a:ea typeface="Times New Roman"/>
                <a:cs typeface="Times New Roman"/>
                <a:sym typeface="Times New Roman"/>
              </a:rPr>
              <a:t> Gradient Boosting is a powerful ensemble learning technique that constructs multiple weak decision trees sequentially. Each tree corrects the errors of the previous one, improving predictive accuracy by minimizing errors step by step. This method is highly effective in detecting fraud.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1"/>
          <p:cNvSpPr txBox="1"/>
          <p:nvPr>
            <p:ph type="title"/>
          </p:nvPr>
        </p:nvSpPr>
        <p:spPr>
          <a:xfrm>
            <a:off x="0" y="560070"/>
            <a:ext cx="10805194" cy="48101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1. Logistic Regression:</a:t>
            </a:r>
            <a:endParaRPr sz="3600">
              <a:solidFill>
                <a:srgbClr val="6166C7"/>
              </a:solidFill>
              <a:latin typeface="Times New Roman"/>
              <a:ea typeface="Times New Roman"/>
              <a:cs typeface="Times New Roman"/>
              <a:sym typeface="Times New Roman"/>
            </a:endParaRPr>
          </a:p>
        </p:txBody>
      </p:sp>
      <p:pic>
        <p:nvPicPr>
          <p:cNvPr id="148" name="Google Shape;148;p11"/>
          <p:cNvPicPr preferRelativeResize="0"/>
          <p:nvPr/>
        </p:nvPicPr>
        <p:blipFill rotWithShape="1">
          <a:blip r:embed="rId3">
            <a:alphaModFix/>
          </a:blip>
          <a:srcRect b="0" l="0" r="0" t="0"/>
          <a:stretch/>
        </p:blipFill>
        <p:spPr>
          <a:xfrm>
            <a:off x="5129232" y="1851887"/>
            <a:ext cx="5975558" cy="4139098"/>
          </a:xfrm>
          <a:prstGeom prst="rect">
            <a:avLst/>
          </a:prstGeom>
          <a:noFill/>
          <a:ln>
            <a:noFill/>
          </a:ln>
        </p:spPr>
      </p:pic>
      <p:pic>
        <p:nvPicPr>
          <p:cNvPr id="149" name="Google Shape;149;p11"/>
          <p:cNvPicPr preferRelativeResize="0"/>
          <p:nvPr/>
        </p:nvPicPr>
        <p:blipFill rotWithShape="1">
          <a:blip r:embed="rId4">
            <a:alphaModFix/>
          </a:blip>
          <a:srcRect b="0" l="0" r="0" t="0"/>
          <a:stretch/>
        </p:blipFill>
        <p:spPr>
          <a:xfrm>
            <a:off x="1570361" y="2025961"/>
            <a:ext cx="2314575" cy="379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0" y="544047"/>
            <a:ext cx="10834234" cy="460291"/>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2. Support Vector Classifier:</a:t>
            </a:r>
            <a:endParaRPr sz="3600">
              <a:solidFill>
                <a:srgbClr val="6166C7"/>
              </a:solidFill>
              <a:latin typeface="Times New Roman"/>
              <a:ea typeface="Times New Roman"/>
              <a:cs typeface="Times New Roman"/>
              <a:sym typeface="Times New Roman"/>
            </a:endParaRPr>
          </a:p>
        </p:txBody>
      </p:sp>
      <p:pic>
        <p:nvPicPr>
          <p:cNvPr id="155" name="Google Shape;155;p12"/>
          <p:cNvPicPr preferRelativeResize="0"/>
          <p:nvPr/>
        </p:nvPicPr>
        <p:blipFill rotWithShape="1">
          <a:blip r:embed="rId3">
            <a:alphaModFix/>
          </a:blip>
          <a:srcRect b="0" l="0" r="0" t="0"/>
          <a:stretch/>
        </p:blipFill>
        <p:spPr>
          <a:xfrm>
            <a:off x="7364361" y="1475567"/>
            <a:ext cx="4531450" cy="3499762"/>
          </a:xfrm>
          <a:prstGeom prst="rect">
            <a:avLst/>
          </a:prstGeom>
          <a:noFill/>
          <a:ln>
            <a:noFill/>
          </a:ln>
        </p:spPr>
      </p:pic>
      <p:pic>
        <p:nvPicPr>
          <p:cNvPr id="156" name="Google Shape;156;p12"/>
          <p:cNvPicPr preferRelativeResize="0"/>
          <p:nvPr/>
        </p:nvPicPr>
        <p:blipFill rotWithShape="1">
          <a:blip r:embed="rId4">
            <a:alphaModFix/>
          </a:blip>
          <a:srcRect b="0" l="0" r="0" t="0"/>
          <a:stretch/>
        </p:blipFill>
        <p:spPr>
          <a:xfrm>
            <a:off x="540292" y="1573161"/>
            <a:ext cx="6460276" cy="388374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0" y="416594"/>
            <a:ext cx="10913348" cy="522695"/>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3. Decision Tree Classifier:</a:t>
            </a:r>
            <a:endParaRPr sz="3600">
              <a:solidFill>
                <a:srgbClr val="6166C7"/>
              </a:solidFill>
              <a:latin typeface="Times New Roman"/>
              <a:ea typeface="Times New Roman"/>
              <a:cs typeface="Times New Roman"/>
              <a:sym typeface="Times New Roman"/>
            </a:endParaRPr>
          </a:p>
        </p:txBody>
      </p:sp>
      <p:pic>
        <p:nvPicPr>
          <p:cNvPr id="162" name="Google Shape;162;p13"/>
          <p:cNvPicPr preferRelativeResize="0"/>
          <p:nvPr/>
        </p:nvPicPr>
        <p:blipFill rotWithShape="1">
          <a:blip r:embed="rId3">
            <a:alphaModFix/>
          </a:blip>
          <a:srcRect b="0" l="0" r="0" t="0"/>
          <a:stretch/>
        </p:blipFill>
        <p:spPr>
          <a:xfrm>
            <a:off x="6213988" y="1311915"/>
            <a:ext cx="5967746" cy="4234169"/>
          </a:xfrm>
          <a:prstGeom prst="rect">
            <a:avLst/>
          </a:prstGeom>
          <a:noFill/>
          <a:ln>
            <a:noFill/>
          </a:ln>
        </p:spPr>
      </p:pic>
      <p:pic>
        <p:nvPicPr>
          <p:cNvPr id="163" name="Google Shape;163;p13"/>
          <p:cNvPicPr preferRelativeResize="0"/>
          <p:nvPr/>
        </p:nvPicPr>
        <p:blipFill rotWithShape="1">
          <a:blip r:embed="rId4">
            <a:alphaModFix/>
          </a:blip>
          <a:srcRect b="0" l="0" r="0" t="0"/>
          <a:stretch/>
        </p:blipFill>
        <p:spPr>
          <a:xfrm>
            <a:off x="639326" y="1468233"/>
            <a:ext cx="5574662" cy="3705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4"/>
          <p:cNvSpPr txBox="1"/>
          <p:nvPr>
            <p:ph type="title"/>
          </p:nvPr>
        </p:nvSpPr>
        <p:spPr>
          <a:xfrm>
            <a:off x="0" y="240939"/>
            <a:ext cx="10834234" cy="720521"/>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4. Random Forest Classifier:</a:t>
            </a:r>
            <a:endParaRPr sz="3600">
              <a:solidFill>
                <a:srgbClr val="6166C7"/>
              </a:solidFill>
              <a:latin typeface="Times New Roman"/>
              <a:ea typeface="Times New Roman"/>
              <a:cs typeface="Times New Roman"/>
              <a:sym typeface="Times New Roman"/>
            </a:endParaRPr>
          </a:p>
        </p:txBody>
      </p:sp>
      <p:pic>
        <p:nvPicPr>
          <p:cNvPr id="169" name="Google Shape;169;p14"/>
          <p:cNvPicPr preferRelativeResize="0"/>
          <p:nvPr/>
        </p:nvPicPr>
        <p:blipFill rotWithShape="1">
          <a:blip r:embed="rId3">
            <a:alphaModFix/>
          </a:blip>
          <a:srcRect b="0" l="0" r="0" t="0"/>
          <a:stretch/>
        </p:blipFill>
        <p:spPr>
          <a:xfrm>
            <a:off x="6643388" y="1585759"/>
            <a:ext cx="5316632" cy="3686482"/>
          </a:xfrm>
          <a:prstGeom prst="rect">
            <a:avLst/>
          </a:prstGeom>
          <a:noFill/>
          <a:ln>
            <a:noFill/>
          </a:ln>
        </p:spPr>
      </p:pic>
      <p:pic>
        <p:nvPicPr>
          <p:cNvPr id="170" name="Google Shape;170;p14"/>
          <p:cNvPicPr preferRelativeResize="0"/>
          <p:nvPr/>
        </p:nvPicPr>
        <p:blipFill rotWithShape="1">
          <a:blip r:embed="rId4">
            <a:alphaModFix/>
          </a:blip>
          <a:srcRect b="0" l="0" r="0" t="0"/>
          <a:stretch/>
        </p:blipFill>
        <p:spPr>
          <a:xfrm>
            <a:off x="460434" y="1465202"/>
            <a:ext cx="6182954" cy="360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5"/>
          <p:cNvSpPr txBox="1"/>
          <p:nvPr>
            <p:ph type="title"/>
          </p:nvPr>
        </p:nvSpPr>
        <p:spPr>
          <a:xfrm>
            <a:off x="0" y="252001"/>
            <a:ext cx="10834234" cy="816385"/>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5. Gradient Boosting Classifier:</a:t>
            </a:r>
            <a:endParaRPr sz="3600">
              <a:solidFill>
                <a:srgbClr val="6166C7"/>
              </a:solidFill>
              <a:latin typeface="Times New Roman"/>
              <a:ea typeface="Times New Roman"/>
              <a:cs typeface="Times New Roman"/>
              <a:sym typeface="Times New Roman"/>
            </a:endParaRPr>
          </a:p>
        </p:txBody>
      </p:sp>
      <p:pic>
        <p:nvPicPr>
          <p:cNvPr id="176" name="Google Shape;176;p15"/>
          <p:cNvPicPr preferRelativeResize="0"/>
          <p:nvPr/>
        </p:nvPicPr>
        <p:blipFill rotWithShape="1">
          <a:blip r:embed="rId3">
            <a:alphaModFix/>
          </a:blip>
          <a:srcRect b="0" l="0" r="0" t="0"/>
          <a:stretch/>
        </p:blipFill>
        <p:spPr>
          <a:xfrm>
            <a:off x="6971532" y="1434895"/>
            <a:ext cx="5220468" cy="3880305"/>
          </a:xfrm>
          <a:prstGeom prst="rect">
            <a:avLst/>
          </a:prstGeom>
          <a:noFill/>
          <a:ln>
            <a:noFill/>
          </a:ln>
        </p:spPr>
      </p:pic>
      <p:pic>
        <p:nvPicPr>
          <p:cNvPr id="177" name="Google Shape;177;p15"/>
          <p:cNvPicPr preferRelativeResize="0"/>
          <p:nvPr/>
        </p:nvPicPr>
        <p:blipFill rotWithShape="1">
          <a:blip r:embed="rId4">
            <a:alphaModFix/>
          </a:blip>
          <a:srcRect b="0" l="0" r="0" t="0"/>
          <a:stretch/>
        </p:blipFill>
        <p:spPr>
          <a:xfrm>
            <a:off x="398964" y="1543300"/>
            <a:ext cx="6238875" cy="3771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462116" y="238431"/>
            <a:ext cx="11729884" cy="530942"/>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rgbClr val="1F2937"/>
              </a:buClr>
              <a:buSzPct val="100000"/>
              <a:buFont typeface="Times New Roman"/>
              <a:buNone/>
            </a:pPr>
            <a:br>
              <a:rPr b="1" i="0" lang="en-US" sz="3600">
                <a:solidFill>
                  <a:srgbClr val="1F2937"/>
                </a:solidFill>
                <a:latin typeface="Times New Roman"/>
                <a:ea typeface="Times New Roman"/>
                <a:cs typeface="Times New Roman"/>
                <a:sym typeface="Times New Roman"/>
              </a:rPr>
            </a:br>
            <a:br>
              <a:rPr b="0" i="0" lang="en-US" sz="2800">
                <a:solidFill>
                  <a:srgbClr val="1F2937"/>
                </a:solidFill>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183" name="Google Shape;183;p16"/>
          <p:cNvSpPr txBox="1"/>
          <p:nvPr/>
        </p:nvSpPr>
        <p:spPr>
          <a:xfrm>
            <a:off x="0" y="1517478"/>
            <a:ext cx="12192000" cy="69809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6166C7"/>
              </a:buClr>
              <a:buSzPts val="3600"/>
              <a:buFont typeface="Times New Roman"/>
              <a:buNone/>
            </a:pPr>
            <a:r>
              <a:rPr b="1" lang="en-US" sz="3600">
                <a:solidFill>
                  <a:srgbClr val="6166C7"/>
                </a:solidFill>
                <a:latin typeface="Times New Roman"/>
                <a:ea typeface="Times New Roman"/>
                <a:cs typeface="Times New Roman"/>
                <a:sym typeface="Times New Roman"/>
              </a:rPr>
              <a:t>Business Questions to Address: </a:t>
            </a:r>
            <a:br>
              <a:rPr b="1" lang="en-US" sz="3600">
                <a:solidFill>
                  <a:srgbClr val="6166C7"/>
                </a:solidFill>
                <a:latin typeface="Times New Roman"/>
                <a:ea typeface="Times New Roman"/>
                <a:cs typeface="Times New Roman"/>
                <a:sym typeface="Times New Roman"/>
              </a:rPr>
            </a:br>
            <a:br>
              <a:rPr b="1" lang="en-US" sz="3600">
                <a:solidFill>
                  <a:srgbClr val="6166C7"/>
                </a:solidFill>
                <a:latin typeface="Times New Roman"/>
                <a:ea typeface="Times New Roman"/>
                <a:cs typeface="Times New Roman"/>
                <a:sym typeface="Times New Roman"/>
              </a:rPr>
            </a:br>
            <a:endParaRPr b="1" sz="3600">
              <a:solidFill>
                <a:srgbClr val="6166C7"/>
              </a:solidFill>
              <a:latin typeface="Times New Roman"/>
              <a:ea typeface="Times New Roman"/>
              <a:cs typeface="Times New Roman"/>
              <a:sym typeface="Times New Roman"/>
            </a:endParaRPr>
          </a:p>
        </p:txBody>
      </p:sp>
      <p:sp>
        <p:nvSpPr>
          <p:cNvPr id="184" name="Google Shape;184;p16"/>
          <p:cNvSpPr txBox="1"/>
          <p:nvPr/>
        </p:nvSpPr>
        <p:spPr>
          <a:xfrm>
            <a:off x="0" y="1720840"/>
            <a:ext cx="121920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1. What is the model's precision and accuracy in detecting fraudulent transactions?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Precision: The best models (Random Forest, Gradient Boosting, and SVM) achieved 100% precision, meaning that when they classify a transaction as fraudulent, they are almost always correct.</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Accuracy: The highest accuracy was 98.42% (SVM with GridSearchCV), followed closely by 98.40% (Random Forest, Decision Tree, and Gradient Boosting).</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F1-Score: The best F1-score was 98.39% (SVM with GridSearchCV) and 98.0% (Gradient Boosting), indicating a strong balance between precision and recall.</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0" y="1595532"/>
            <a:ext cx="11037256" cy="605293"/>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Business Questions to Address: </a:t>
            </a:r>
            <a:br>
              <a:rPr lang="en-US" sz="3600">
                <a:solidFill>
                  <a:srgbClr val="6166C7"/>
                </a:solidFill>
                <a:latin typeface="Times New Roman"/>
                <a:ea typeface="Times New Roman"/>
                <a:cs typeface="Times New Roman"/>
                <a:sym typeface="Times New Roman"/>
              </a:rPr>
            </a:br>
            <a:br>
              <a:rPr lang="en-US" sz="3600">
                <a:solidFill>
                  <a:srgbClr val="6166C7"/>
                </a:solidFill>
                <a:latin typeface="Times New Roman"/>
                <a:ea typeface="Times New Roman"/>
                <a:cs typeface="Times New Roman"/>
                <a:sym typeface="Times New Roman"/>
              </a:rPr>
            </a:br>
            <a:br>
              <a:rPr lang="en-US" sz="3600">
                <a:solidFill>
                  <a:srgbClr val="6166C7"/>
                </a:solidFill>
                <a:latin typeface="Times New Roman"/>
                <a:ea typeface="Times New Roman"/>
                <a:cs typeface="Times New Roman"/>
                <a:sym typeface="Times New Roman"/>
              </a:rPr>
            </a:br>
            <a:endParaRPr sz="3600">
              <a:solidFill>
                <a:srgbClr val="6166C7"/>
              </a:solidFill>
            </a:endParaRPr>
          </a:p>
        </p:txBody>
      </p:sp>
      <p:sp>
        <p:nvSpPr>
          <p:cNvPr id="190" name="Google Shape;190;p17"/>
          <p:cNvSpPr txBox="1"/>
          <p:nvPr>
            <p:ph idx="1" type="body"/>
          </p:nvPr>
        </p:nvSpPr>
        <p:spPr>
          <a:xfrm>
            <a:off x="0" y="1069373"/>
            <a:ext cx="11716139" cy="544339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b="1" lang="en-US">
                <a:solidFill>
                  <a:schemeClr val="dk1"/>
                </a:solidFill>
                <a:latin typeface="Times New Roman"/>
                <a:ea typeface="Times New Roman"/>
                <a:cs typeface="Times New Roman"/>
                <a:sym typeface="Times New Roman"/>
              </a:rPr>
              <a:t>2. How reliable is the model in classifying transactions as legitimate or fraudulent?</a:t>
            </a:r>
            <a:endParaRPr/>
          </a:p>
          <a:p>
            <a:pPr indent="-152400" lvl="0" marL="0" rtl="0" algn="l">
              <a:lnSpc>
                <a:spcPct val="90000"/>
              </a:lnSpc>
              <a:spcBef>
                <a:spcPts val="1000"/>
              </a:spcBef>
              <a:spcAft>
                <a:spcPts val="0"/>
              </a:spcAft>
              <a:buClr>
                <a:schemeClr val="dk1"/>
              </a:buClr>
              <a:buSzPts val="2400"/>
              <a:buFont typeface="Arial"/>
              <a:buChar char="•"/>
            </a:pPr>
            <a:r>
              <a:rPr lang="en-US">
                <a:solidFill>
                  <a:schemeClr val="dk1"/>
                </a:solidFill>
                <a:latin typeface="Times New Roman"/>
                <a:ea typeface="Times New Roman"/>
                <a:cs typeface="Times New Roman"/>
                <a:sym typeface="Times New Roman"/>
              </a:rPr>
              <a:t>Recall (Fraud Detection Rate):</a:t>
            </a:r>
            <a:endParaRPr/>
          </a:p>
          <a:p>
            <a:pPr indent="-285750" lvl="1" marL="742950" rtl="0" algn="l">
              <a:lnSpc>
                <a:spcPct val="90000"/>
              </a:lnSpc>
              <a:spcBef>
                <a:spcPts val="500"/>
              </a:spcBef>
              <a:spcAft>
                <a:spcPts val="0"/>
              </a:spcAft>
              <a:buClr>
                <a:schemeClr val="dk1"/>
              </a:buClr>
              <a:buSzPts val="2000"/>
              <a:buFont typeface="Arial"/>
              <a:buChar char="•"/>
            </a:pPr>
            <a:r>
              <a:rPr lang="en-US">
                <a:solidFill>
                  <a:schemeClr val="dk1"/>
                </a:solidFill>
                <a:latin typeface="Times New Roman"/>
                <a:ea typeface="Times New Roman"/>
                <a:cs typeface="Times New Roman"/>
                <a:sym typeface="Times New Roman"/>
              </a:rPr>
              <a:t>SVM with GridSearchCV (97.07%) had the highest recall, meaning it successfully detected 97.07% of all fraud cases.</a:t>
            </a:r>
            <a:endParaRPr/>
          </a:p>
          <a:p>
            <a:pPr indent="-285750" lvl="1" marL="742950" rtl="0" algn="l">
              <a:lnSpc>
                <a:spcPct val="90000"/>
              </a:lnSpc>
              <a:spcBef>
                <a:spcPts val="500"/>
              </a:spcBef>
              <a:spcAft>
                <a:spcPts val="0"/>
              </a:spcAft>
              <a:buClr>
                <a:schemeClr val="dk1"/>
              </a:buClr>
              <a:buSzPts val="2000"/>
              <a:buFont typeface="Arial"/>
              <a:buChar char="•"/>
            </a:pPr>
            <a:r>
              <a:rPr lang="en-US">
                <a:solidFill>
                  <a:schemeClr val="dk1"/>
                </a:solidFill>
                <a:latin typeface="Times New Roman"/>
                <a:ea typeface="Times New Roman"/>
                <a:cs typeface="Times New Roman"/>
                <a:sym typeface="Times New Roman"/>
              </a:rPr>
              <a:t>Gradient Boosting (98%) was also highly reliable in detecting fraudulent transactions.</a:t>
            </a:r>
            <a:endParaRPr/>
          </a:p>
          <a:p>
            <a:pPr indent="-152400" lvl="0" marL="0" rtl="0" algn="l">
              <a:lnSpc>
                <a:spcPct val="90000"/>
              </a:lnSpc>
              <a:spcBef>
                <a:spcPts val="1000"/>
              </a:spcBef>
              <a:spcAft>
                <a:spcPts val="0"/>
              </a:spcAft>
              <a:buClr>
                <a:schemeClr val="dk1"/>
              </a:buClr>
              <a:buSzPts val="2400"/>
              <a:buFont typeface="Arial"/>
              <a:buChar char="•"/>
            </a:pPr>
            <a:r>
              <a:rPr lang="en-US">
                <a:solidFill>
                  <a:schemeClr val="dk1"/>
                </a:solidFill>
                <a:latin typeface="Times New Roman"/>
                <a:ea typeface="Times New Roman"/>
                <a:cs typeface="Times New Roman"/>
                <a:sym typeface="Times New Roman"/>
              </a:rPr>
              <a:t>False Negatives (Missed Fraud Cases):</a:t>
            </a:r>
            <a:endParaRPr/>
          </a:p>
          <a:p>
            <a:pPr indent="-285750" lvl="1" marL="742950" rtl="0" algn="l">
              <a:lnSpc>
                <a:spcPct val="90000"/>
              </a:lnSpc>
              <a:spcBef>
                <a:spcPts val="500"/>
              </a:spcBef>
              <a:spcAft>
                <a:spcPts val="0"/>
              </a:spcAft>
              <a:buClr>
                <a:schemeClr val="dk1"/>
              </a:buClr>
              <a:buSzPts val="2000"/>
              <a:buFont typeface="Arial"/>
              <a:buChar char="•"/>
            </a:pPr>
            <a:r>
              <a:rPr lang="en-US">
                <a:solidFill>
                  <a:schemeClr val="dk1"/>
                </a:solidFill>
                <a:latin typeface="Times New Roman"/>
                <a:ea typeface="Times New Roman"/>
                <a:cs typeface="Times New Roman"/>
                <a:sym typeface="Times New Roman"/>
              </a:rPr>
              <a:t>SVM with GridSearchCV (88 FN) had the lowest false negatives, making it the most reliable in catching fraudulent transactions.</a:t>
            </a:r>
            <a:endParaRPr/>
          </a:p>
          <a:p>
            <a:pPr indent="-285750" lvl="1" marL="742950" rtl="0" algn="l">
              <a:lnSpc>
                <a:spcPct val="90000"/>
              </a:lnSpc>
              <a:spcBef>
                <a:spcPts val="500"/>
              </a:spcBef>
              <a:spcAft>
                <a:spcPts val="0"/>
              </a:spcAft>
              <a:buClr>
                <a:schemeClr val="dk1"/>
              </a:buClr>
              <a:buSzPts val="2000"/>
              <a:buFont typeface="Arial"/>
              <a:buChar char="•"/>
            </a:pPr>
            <a:r>
              <a:rPr lang="en-US">
                <a:solidFill>
                  <a:schemeClr val="dk1"/>
                </a:solidFill>
                <a:latin typeface="Times New Roman"/>
                <a:ea typeface="Times New Roman"/>
                <a:cs typeface="Times New Roman"/>
                <a:sym typeface="Times New Roman"/>
              </a:rPr>
              <a:t>Gradient Boosting (95 FN) and Random Forest (96 FN) also performed well.</a:t>
            </a:r>
            <a:endParaRPr/>
          </a:p>
          <a:p>
            <a:pPr indent="-152400" lvl="0" marL="0" rtl="0" algn="l">
              <a:lnSpc>
                <a:spcPct val="90000"/>
              </a:lnSpc>
              <a:spcBef>
                <a:spcPts val="1000"/>
              </a:spcBef>
              <a:spcAft>
                <a:spcPts val="0"/>
              </a:spcAft>
              <a:buClr>
                <a:schemeClr val="dk1"/>
              </a:buClr>
              <a:buSzPts val="2400"/>
              <a:buFont typeface="Arial"/>
              <a:buChar char="•"/>
            </a:pPr>
            <a:r>
              <a:rPr lang="en-US">
                <a:solidFill>
                  <a:schemeClr val="dk1"/>
                </a:solidFill>
                <a:latin typeface="Times New Roman"/>
                <a:ea typeface="Times New Roman"/>
                <a:cs typeface="Times New Roman"/>
                <a:sym typeface="Times New Roman"/>
              </a:rPr>
              <a:t>False Positives (Incorrect Fraud Classifications):</a:t>
            </a:r>
            <a:endParaRPr/>
          </a:p>
          <a:p>
            <a:pPr indent="-285750" lvl="1" marL="742950" rtl="0" algn="l">
              <a:lnSpc>
                <a:spcPct val="90000"/>
              </a:lnSpc>
              <a:spcBef>
                <a:spcPts val="500"/>
              </a:spcBef>
              <a:spcAft>
                <a:spcPts val="0"/>
              </a:spcAft>
              <a:buClr>
                <a:schemeClr val="dk1"/>
              </a:buClr>
              <a:buSzPts val="2000"/>
              <a:buFont typeface="Arial"/>
              <a:buChar char="•"/>
            </a:pPr>
            <a:r>
              <a:rPr lang="en-US">
                <a:solidFill>
                  <a:schemeClr val="dk1"/>
                </a:solidFill>
                <a:latin typeface="Times New Roman"/>
                <a:ea typeface="Times New Roman"/>
                <a:cs typeface="Times New Roman"/>
                <a:sym typeface="Times New Roman"/>
              </a:rPr>
              <a:t>Random Forest and Gradient Boosting (after tuning) had 0 false positives, meaning they did not wrongly classify legitimate transactions as fraud.</a:t>
            </a:r>
            <a:endParaRPr/>
          </a:p>
          <a:p>
            <a:pPr indent="-285750" lvl="1" marL="742950" rtl="0" algn="l">
              <a:lnSpc>
                <a:spcPct val="90000"/>
              </a:lnSpc>
              <a:spcBef>
                <a:spcPts val="500"/>
              </a:spcBef>
              <a:spcAft>
                <a:spcPts val="0"/>
              </a:spcAft>
              <a:buClr>
                <a:schemeClr val="dk1"/>
              </a:buClr>
              <a:buSzPts val="2000"/>
              <a:buFont typeface="Arial"/>
              <a:buChar char="•"/>
            </a:pPr>
            <a:r>
              <a:rPr lang="en-US">
                <a:solidFill>
                  <a:schemeClr val="dk1"/>
                </a:solidFill>
                <a:latin typeface="Times New Roman"/>
                <a:ea typeface="Times New Roman"/>
                <a:cs typeface="Times New Roman"/>
                <a:sym typeface="Times New Roman"/>
              </a:rPr>
              <a:t>SVM (Default &amp; RandomizedSearchCV) also had 0 false positives, ensuring that genuine customers are not wrongly flagged.</a:t>
            </a:r>
            <a:endParaRPr/>
          </a:p>
          <a:p>
            <a:pPr indent="0" lvl="0" marL="0" rtl="0" algn="l">
              <a:lnSpc>
                <a:spcPct val="90000"/>
              </a:lnSpc>
              <a:spcBef>
                <a:spcPts val="1000"/>
              </a:spcBef>
              <a:spcAft>
                <a:spcPts val="0"/>
              </a:spcAft>
              <a:buClr>
                <a:srgbClr val="898990"/>
              </a:buClr>
              <a:buSzPts val="2400"/>
              <a:buNone/>
            </a:pPr>
            <a:r>
              <a:t/>
            </a:r>
            <a:endParaRPr>
              <a:solidFill>
                <a:schemeClr val="dk1"/>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98990"/>
              </a:buClr>
              <a:buSzPts val="2400"/>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8"/>
          <p:cNvSpPr txBox="1"/>
          <p:nvPr>
            <p:ph type="title"/>
          </p:nvPr>
        </p:nvSpPr>
        <p:spPr>
          <a:xfrm>
            <a:off x="462116" y="238431"/>
            <a:ext cx="11729884" cy="530942"/>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rgbClr val="1F2937"/>
              </a:buClr>
              <a:buSzPct val="100000"/>
              <a:buFont typeface="Times New Roman"/>
              <a:buNone/>
            </a:pPr>
            <a:br>
              <a:rPr b="1" i="0" lang="en-US" sz="3600">
                <a:solidFill>
                  <a:srgbClr val="1F2937"/>
                </a:solidFill>
                <a:latin typeface="Times New Roman"/>
                <a:ea typeface="Times New Roman"/>
                <a:cs typeface="Times New Roman"/>
                <a:sym typeface="Times New Roman"/>
              </a:rPr>
            </a:br>
            <a:br>
              <a:rPr b="0" i="0" lang="en-US" sz="2800">
                <a:solidFill>
                  <a:srgbClr val="1F2937"/>
                </a:solidFill>
                <a:latin typeface="Times New Roman"/>
                <a:ea typeface="Times New Roman"/>
                <a:cs typeface="Times New Roman"/>
                <a:sym typeface="Times New Roman"/>
              </a:rPr>
            </a:br>
            <a:endParaRPr sz="3600">
              <a:latin typeface="Times New Roman"/>
              <a:ea typeface="Times New Roman"/>
              <a:cs typeface="Times New Roman"/>
              <a:sym typeface="Times New Roman"/>
            </a:endParaRPr>
          </a:p>
        </p:txBody>
      </p:sp>
      <p:sp>
        <p:nvSpPr>
          <p:cNvPr id="196" name="Google Shape;196;p18"/>
          <p:cNvSpPr txBox="1"/>
          <p:nvPr/>
        </p:nvSpPr>
        <p:spPr>
          <a:xfrm>
            <a:off x="-1608" y="950924"/>
            <a:ext cx="12192000" cy="69809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rgbClr val="6166C7"/>
              </a:buClr>
              <a:buSzPts val="3600"/>
              <a:buFont typeface="Times New Roman"/>
              <a:buNone/>
            </a:pPr>
            <a:r>
              <a:rPr b="0" lang="en-US" sz="3600">
                <a:solidFill>
                  <a:srgbClr val="6166C7"/>
                </a:solidFill>
                <a:latin typeface="Times New Roman"/>
                <a:ea typeface="Times New Roman"/>
                <a:cs typeface="Times New Roman"/>
                <a:sym typeface="Times New Roman"/>
              </a:rPr>
              <a:t>Business Questions to Address: </a:t>
            </a:r>
            <a:br>
              <a:rPr b="0" lang="en-US" sz="3600">
                <a:solidFill>
                  <a:srgbClr val="6166C7"/>
                </a:solidFill>
                <a:latin typeface="Times New Roman"/>
                <a:ea typeface="Times New Roman"/>
                <a:cs typeface="Times New Roman"/>
                <a:sym typeface="Times New Roman"/>
              </a:rPr>
            </a:br>
            <a:br>
              <a:rPr b="0" lang="en-US" sz="3600">
                <a:solidFill>
                  <a:srgbClr val="6166C7"/>
                </a:solidFill>
                <a:latin typeface="Times New Roman"/>
                <a:ea typeface="Times New Roman"/>
                <a:cs typeface="Times New Roman"/>
                <a:sym typeface="Times New Roman"/>
              </a:rPr>
            </a:br>
            <a:endParaRPr b="0" sz="3600">
              <a:solidFill>
                <a:srgbClr val="6166C7"/>
              </a:solidFill>
              <a:latin typeface="Times New Roman"/>
              <a:ea typeface="Times New Roman"/>
              <a:cs typeface="Times New Roman"/>
              <a:sym typeface="Times New Roman"/>
            </a:endParaRPr>
          </a:p>
        </p:txBody>
      </p:sp>
      <p:graphicFrame>
        <p:nvGraphicFramePr>
          <p:cNvPr id="197" name="Google Shape;197;p18"/>
          <p:cNvGraphicFramePr/>
          <p:nvPr/>
        </p:nvGraphicFramePr>
        <p:xfrm>
          <a:off x="0" y="4895930"/>
          <a:ext cx="3000000" cy="3000000"/>
        </p:xfrm>
        <a:graphic>
          <a:graphicData uri="http://schemas.openxmlformats.org/drawingml/2006/table">
            <a:tbl>
              <a:tblPr>
                <a:noFill/>
                <a:tableStyleId>{91E10523-B635-4DB8-990F-09C8382BD246}</a:tableStyleId>
              </a:tblPr>
              <a:tblGrid>
                <a:gridCol w="3611025"/>
                <a:gridCol w="3611025"/>
                <a:gridCol w="3611025"/>
              </a:tblGrid>
              <a:tr h="203200">
                <a:tc>
                  <a:txBody>
                    <a:bodyPr/>
                    <a:lstStyle/>
                    <a:p>
                      <a:pPr indent="0" lvl="0" marL="0" marR="0" rtl="0" algn="l">
                        <a:spcBef>
                          <a:spcPts val="0"/>
                        </a:spcBef>
                        <a:spcAft>
                          <a:spcPts val="0"/>
                        </a:spcAft>
                        <a:buNone/>
                      </a:pPr>
                      <a:r>
                        <a:rPr lang="en-US" sz="1600" u="none" cap="none" strike="noStrike">
                          <a:latin typeface="Times New Roman"/>
                          <a:ea typeface="Times New Roman"/>
                          <a:cs typeface="Times New Roman"/>
                          <a:sym typeface="Times New Roman"/>
                        </a:rPr>
                        <a:t>Model</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False Negatives (FN)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600">
                          <a:latin typeface="Times New Roman"/>
                          <a:ea typeface="Times New Roman"/>
                          <a:cs typeface="Times New Roman"/>
                          <a:sym typeface="Times New Roman"/>
                        </a:rPr>
                        <a:t>Estimated Loss ($500 per fraud case)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SVM (GridSearchCV)</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88</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$44,000</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Gradient Boosting (GBC)</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95</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$47,500</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203200">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Random Forest (RF)</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96</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b="1" lang="en-US" sz="1600">
                          <a:latin typeface="Times New Roman"/>
                          <a:ea typeface="Times New Roman"/>
                          <a:cs typeface="Times New Roman"/>
                          <a:sym typeface="Times New Roman"/>
                        </a:rPr>
                        <a:t>$48,000</a:t>
                      </a:r>
                      <a:endParaRPr sz="1600">
                        <a:latin typeface="Times New Roman"/>
                        <a:ea typeface="Times New Roman"/>
                        <a:cs typeface="Times New Roman"/>
                        <a:sym typeface="Times New Roma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198" name="Google Shape;198;p18"/>
          <p:cNvSpPr/>
          <p:nvPr/>
        </p:nvSpPr>
        <p:spPr>
          <a:xfrm>
            <a:off x="-1" y="782871"/>
            <a:ext cx="12191999" cy="4247317"/>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3. Potential Losses Due to Model Errors (with Financial Calculations)</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False Positives (FP) Impact:</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Business Consequence: If a legitimate transaction is wrongly flagged as fraud, customers may face inconvenience, potentially leading to dissatisfaction, lost sales, and customer churn.</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Model Analysis: Since Random Forest, Gradient Boosting, and SVM (Default &amp; RandomizedSearchCV) had 0 FP, the risk of blocking genuine transactions is minimal.</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False Negatives (FN) Impact:</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Business Consequence: A false negative means a fraudulent transaction was missed, leading to direct financial loss for the company.</a:t>
            </a:r>
            <a:endParaRPr/>
          </a:p>
          <a:p>
            <a:pPr indent="-114300" lvl="0" marL="0" marR="0" rtl="0" algn="l">
              <a:spcBef>
                <a:spcPts val="0"/>
              </a:spcBef>
              <a:spcAft>
                <a:spcPts val="0"/>
              </a:spcAft>
              <a:buClr>
                <a:schemeClr val="dk1"/>
              </a:buClr>
              <a:buSzPts val="1800"/>
              <a:buFont typeface="Arial"/>
              <a:buChar char="•"/>
            </a:pPr>
            <a:r>
              <a:rPr lang="en-US" sz="1800">
                <a:solidFill>
                  <a:schemeClr val="dk1"/>
                </a:solidFill>
                <a:latin typeface="Times New Roman"/>
                <a:ea typeface="Times New Roman"/>
                <a:cs typeface="Times New Roman"/>
                <a:sym typeface="Times New Roman"/>
              </a:rPr>
              <a:t>Loss Estimation:</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Let’s assume the average fraud transaction amount is $500.</a:t>
            </a:r>
            <a:endParaRPr/>
          </a:p>
          <a:p>
            <a:pPr indent="-285750" lvl="1" marL="74295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The total number of false negatives (missed fraud cases) for each model:</a:t>
            </a:r>
            <a:endParaRPr/>
          </a:p>
          <a:p>
            <a:pPr indent="-228600" lvl="2" marL="11430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SVM (GridSearchCV): 88 FN</a:t>
            </a:r>
            <a:endParaRPr/>
          </a:p>
          <a:p>
            <a:pPr indent="-228600" lvl="2" marL="11430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Gradient Boosting (GBC): 95 FN</a:t>
            </a:r>
            <a:endParaRPr/>
          </a:p>
          <a:p>
            <a:pPr indent="-228600" lvl="2" marL="114300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imes New Roman"/>
                <a:ea typeface="Times New Roman"/>
                <a:cs typeface="Times New Roman"/>
                <a:sym typeface="Times New Roman"/>
              </a:rPr>
              <a:t>Random Forest (RF): 96 FN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txBox="1"/>
          <p:nvPr>
            <p:ph type="title"/>
          </p:nvPr>
        </p:nvSpPr>
        <p:spPr>
          <a:xfrm>
            <a:off x="0" y="296248"/>
            <a:ext cx="10834234" cy="807098"/>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Conclusion:</a:t>
            </a:r>
            <a:endParaRPr sz="3600">
              <a:solidFill>
                <a:srgbClr val="6166C7"/>
              </a:solidFill>
              <a:latin typeface="Times New Roman"/>
              <a:ea typeface="Times New Roman"/>
              <a:cs typeface="Times New Roman"/>
              <a:sym typeface="Times New Roman"/>
            </a:endParaRPr>
          </a:p>
        </p:txBody>
      </p:sp>
      <p:sp>
        <p:nvSpPr>
          <p:cNvPr id="204" name="Google Shape;204;p19"/>
          <p:cNvSpPr txBox="1"/>
          <p:nvPr>
            <p:ph idx="1" type="body"/>
          </p:nvPr>
        </p:nvSpPr>
        <p:spPr>
          <a:xfrm>
            <a:off x="0" y="1525554"/>
            <a:ext cx="12192000" cy="448336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a:solidFill>
                  <a:schemeClr val="dk1"/>
                </a:solidFill>
                <a:latin typeface="Times New Roman"/>
                <a:ea typeface="Times New Roman"/>
                <a:cs typeface="Times New Roman"/>
                <a:sym typeface="Times New Roman"/>
              </a:rPr>
              <a:t>I</a:t>
            </a:r>
            <a:r>
              <a:rPr lang="en-US" sz="2400">
                <a:solidFill>
                  <a:schemeClr val="dk1"/>
                </a:solidFill>
                <a:latin typeface="Times New Roman"/>
                <a:ea typeface="Times New Roman"/>
                <a:cs typeface="Times New Roman"/>
                <a:sym typeface="Times New Roman"/>
              </a:rPr>
              <a:t> tested different machine learning models to find the best one for fraud detection by looking at accuracy, precision, recall, and error rates.</a:t>
            </a:r>
            <a:endParaRPr/>
          </a:p>
          <a:p>
            <a:pPr indent="-152400" lvl="0" marL="0" rtl="0" algn="l">
              <a:lnSpc>
                <a:spcPct val="90000"/>
              </a:lnSpc>
              <a:spcBef>
                <a:spcPts val="100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Best for catching fraud</a:t>
            </a:r>
            <a:r>
              <a:rPr lang="en-US" sz="2400">
                <a:solidFill>
                  <a:schemeClr val="dk1"/>
                </a:solidFill>
                <a:latin typeface="Times New Roman"/>
                <a:ea typeface="Times New Roman"/>
                <a:cs typeface="Times New Roman"/>
                <a:sym typeface="Times New Roman"/>
              </a:rPr>
              <a:t>: SVM (GridSearchCV) detected the most fraud cases, missing only 88 frauds and reducing losses to $44,000.</a:t>
            </a:r>
            <a:endParaRPr/>
          </a:p>
          <a:p>
            <a:pPr indent="-152400" lvl="0" marL="0" rtl="0" algn="l">
              <a:lnSpc>
                <a:spcPct val="90000"/>
              </a:lnSpc>
              <a:spcBef>
                <a:spcPts val="100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Best for avoiding false alarms</a:t>
            </a:r>
            <a:r>
              <a:rPr lang="en-US" sz="2400">
                <a:solidFill>
                  <a:schemeClr val="dk1"/>
                </a:solidFill>
                <a:latin typeface="Times New Roman"/>
                <a:ea typeface="Times New Roman"/>
                <a:cs typeface="Times New Roman"/>
                <a:sym typeface="Times New Roman"/>
              </a:rPr>
              <a:t>: Random Forest and Gradient Boosting had 0 false positives, meaning no real transactions were wrongly blocked.</a:t>
            </a:r>
            <a:endParaRPr/>
          </a:p>
          <a:p>
            <a:pPr indent="0" lvl="0" marL="0" rtl="0" algn="l">
              <a:lnSpc>
                <a:spcPct val="90000"/>
              </a:lnSpc>
              <a:spcBef>
                <a:spcPts val="100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Choosing the right model depends on business needs:</a:t>
            </a:r>
            <a:endParaRPr/>
          </a:p>
          <a:p>
            <a:pPr indent="-152400" lvl="0" marL="0" rtl="0" algn="l">
              <a:lnSpc>
                <a:spcPct val="90000"/>
              </a:lnSpc>
              <a:spcBef>
                <a:spcPts val="100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Want to catch the most fraud</a:t>
            </a:r>
            <a:r>
              <a:rPr lang="en-US" sz="2400">
                <a:solidFill>
                  <a:schemeClr val="dk1"/>
                </a:solidFill>
                <a:latin typeface="Times New Roman"/>
                <a:ea typeface="Times New Roman"/>
                <a:cs typeface="Times New Roman"/>
                <a:sym typeface="Times New Roman"/>
              </a:rPr>
              <a:t>? Go with SVM (GridSearchCV).</a:t>
            </a:r>
            <a:endParaRPr/>
          </a:p>
          <a:p>
            <a:pPr indent="-152400" lvl="0" marL="0" rtl="0" algn="l">
              <a:lnSpc>
                <a:spcPct val="90000"/>
              </a:lnSpc>
              <a:spcBef>
                <a:spcPts val="1000"/>
              </a:spcBef>
              <a:spcAft>
                <a:spcPts val="0"/>
              </a:spcAft>
              <a:buClr>
                <a:schemeClr val="dk1"/>
              </a:buClr>
              <a:buSzPts val="2400"/>
              <a:buFont typeface="Arial"/>
              <a:buChar char="•"/>
            </a:pPr>
            <a:r>
              <a:rPr b="1" lang="en-US" sz="2400">
                <a:solidFill>
                  <a:schemeClr val="dk1"/>
                </a:solidFill>
                <a:latin typeface="Times New Roman"/>
                <a:ea typeface="Times New Roman"/>
                <a:cs typeface="Times New Roman"/>
                <a:sym typeface="Times New Roman"/>
              </a:rPr>
              <a:t>Want to balance fraud detection </a:t>
            </a:r>
            <a:r>
              <a:rPr lang="en-US" sz="2400">
                <a:solidFill>
                  <a:schemeClr val="dk1"/>
                </a:solidFill>
                <a:latin typeface="Times New Roman"/>
                <a:ea typeface="Times New Roman"/>
                <a:cs typeface="Times New Roman"/>
                <a:sym typeface="Times New Roman"/>
              </a:rPr>
              <a:t>while keeping customers happy? Choose Random Forest or Gradient Boosting.</a:t>
            </a:r>
            <a:endParaRPr/>
          </a:p>
          <a:p>
            <a:pPr indent="0" lvl="0" marL="0" rtl="0" algn="l">
              <a:lnSpc>
                <a:spcPct val="90000"/>
              </a:lnSpc>
              <a:spcBef>
                <a:spcPts val="1000"/>
              </a:spcBef>
              <a:spcAft>
                <a:spcPts val="0"/>
              </a:spcAft>
              <a:buClr>
                <a:schemeClr val="dk1"/>
              </a:buClr>
              <a:buSzPts val="2400"/>
              <a:buNone/>
            </a:pPr>
            <a:r>
              <a:rPr lang="en-US" sz="2400">
                <a:solidFill>
                  <a:schemeClr val="dk1"/>
                </a:solidFill>
                <a:latin typeface="Times New Roman"/>
                <a:ea typeface="Times New Roman"/>
                <a:cs typeface="Times New Roman"/>
                <a:sym typeface="Times New Roman"/>
              </a:rPr>
              <a:t>Picking the right model will help reduce financial losses, improve security, and keep customers satisfied.</a:t>
            </a:r>
            <a:endParaRPr/>
          </a:p>
          <a:p>
            <a:pPr indent="-139700" lvl="0" marL="342900" rtl="0" algn="l">
              <a:lnSpc>
                <a:spcPct val="90000"/>
              </a:lnSpc>
              <a:spcBef>
                <a:spcPts val="1000"/>
              </a:spcBef>
              <a:spcAft>
                <a:spcPts val="0"/>
              </a:spcAft>
              <a:buClr>
                <a:srgbClr val="898990"/>
              </a:buClr>
              <a:buSzPts val="3200"/>
              <a:buFont typeface="Noto Sans Symbols"/>
              <a:buNone/>
            </a:pPr>
            <a:r>
              <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Content </a:t>
            </a:r>
            <a:endParaRPr sz="3600">
              <a:solidFill>
                <a:srgbClr val="6166C7"/>
              </a:solidFill>
              <a:latin typeface="Times New Roman"/>
              <a:ea typeface="Times New Roman"/>
              <a:cs typeface="Times New Roman"/>
              <a:sym typeface="Times New Roman"/>
            </a:endParaRPr>
          </a:p>
        </p:txBody>
      </p:sp>
      <p:sp>
        <p:nvSpPr>
          <p:cNvPr id="89" name="Google Shape;89;p2"/>
          <p:cNvSpPr txBox="1"/>
          <p:nvPr>
            <p:ph idx="1" type="body"/>
          </p:nvPr>
        </p:nvSpPr>
        <p:spPr>
          <a:xfrm>
            <a:off x="678884" y="1675075"/>
            <a:ext cx="10834234" cy="4398066"/>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rgbClr val="171616"/>
              </a:buClr>
              <a:buSzPts val="2800"/>
              <a:buFont typeface="Arial"/>
              <a:buChar char="•"/>
            </a:pPr>
            <a:r>
              <a:rPr b="0" i="0" lang="en-US" sz="2800" u="none" cap="none" strike="noStrike">
                <a:solidFill>
                  <a:srgbClr val="171616"/>
                </a:solidFill>
                <a:latin typeface="Times New Roman"/>
                <a:ea typeface="Times New Roman"/>
                <a:cs typeface="Times New Roman"/>
                <a:sym typeface="Times New Roman"/>
              </a:rPr>
              <a:t>Introduction</a:t>
            </a:r>
            <a:endParaRPr b="0" i="0" sz="2800" u="none" cap="none" strike="noStrike">
              <a:solidFill>
                <a:srgbClr val="17161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rgbClr val="171616"/>
              </a:buClr>
              <a:buSzPts val="2800"/>
              <a:buFont typeface="Arial"/>
              <a:buChar char="•"/>
            </a:pPr>
            <a:r>
              <a:rPr b="0" i="0" lang="en-US" sz="2800" u="none" cap="none" strike="noStrike">
                <a:solidFill>
                  <a:srgbClr val="171616"/>
                </a:solidFill>
                <a:latin typeface="Times New Roman"/>
                <a:ea typeface="Times New Roman"/>
                <a:cs typeface="Times New Roman"/>
                <a:sym typeface="Times New Roman"/>
              </a:rPr>
              <a:t>Exploratory Data Analysis (EDA)</a:t>
            </a:r>
            <a:endParaRPr b="0" i="0" sz="2800" u="none" cap="none" strike="noStrike">
              <a:solidFill>
                <a:srgbClr val="17161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rgbClr val="171616"/>
              </a:buClr>
              <a:buSzPts val="2800"/>
              <a:buFont typeface="Arial"/>
              <a:buChar char="•"/>
            </a:pPr>
            <a:r>
              <a:rPr b="0" i="0" lang="en-US" sz="2800" u="none" cap="none" strike="noStrike">
                <a:solidFill>
                  <a:srgbClr val="171616"/>
                </a:solidFill>
                <a:latin typeface="Times New Roman"/>
                <a:ea typeface="Times New Roman"/>
                <a:cs typeface="Times New Roman"/>
                <a:sym typeface="Times New Roman"/>
              </a:rPr>
              <a:t>Preprocessing</a:t>
            </a:r>
            <a:endParaRPr/>
          </a:p>
          <a:p>
            <a:pPr indent="-228600" lvl="0" marL="228600" marR="0" rtl="0" algn="l">
              <a:lnSpc>
                <a:spcPct val="90000"/>
              </a:lnSpc>
              <a:spcBef>
                <a:spcPts val="1000"/>
              </a:spcBef>
              <a:spcAft>
                <a:spcPts val="0"/>
              </a:spcAft>
              <a:buClr>
                <a:srgbClr val="171616"/>
              </a:buClr>
              <a:buSzPts val="2800"/>
              <a:buFont typeface="Arial"/>
              <a:buChar char="•"/>
            </a:pPr>
            <a:r>
              <a:rPr b="0" i="0" lang="en-US" sz="2800" u="none" cap="none" strike="noStrike">
                <a:solidFill>
                  <a:srgbClr val="171616"/>
                </a:solidFill>
                <a:latin typeface="Times New Roman"/>
                <a:ea typeface="Times New Roman"/>
                <a:cs typeface="Times New Roman"/>
                <a:sym typeface="Times New Roman"/>
              </a:rPr>
              <a:t>Feature Selection</a:t>
            </a:r>
            <a:endParaRPr/>
          </a:p>
          <a:p>
            <a:pPr indent="-228600" lvl="0" marL="228600" marR="0" rtl="0" algn="l">
              <a:lnSpc>
                <a:spcPct val="90000"/>
              </a:lnSpc>
              <a:spcBef>
                <a:spcPts val="1000"/>
              </a:spcBef>
              <a:spcAft>
                <a:spcPts val="0"/>
              </a:spcAft>
              <a:buClr>
                <a:srgbClr val="171616"/>
              </a:buClr>
              <a:buSzPts val="2800"/>
              <a:buFont typeface="Arial"/>
              <a:buChar char="•"/>
            </a:pPr>
            <a:r>
              <a:rPr b="0" i="0" lang="en-US" sz="2800" u="none" cap="none" strike="noStrike">
                <a:solidFill>
                  <a:srgbClr val="171616"/>
                </a:solidFill>
                <a:latin typeface="Times New Roman"/>
                <a:ea typeface="Times New Roman"/>
                <a:cs typeface="Times New Roman"/>
                <a:sym typeface="Times New Roman"/>
              </a:rPr>
              <a:t>Machine Learning Models Used</a:t>
            </a:r>
            <a:endParaRPr b="0" i="0" sz="2800" u="none" cap="none" strike="noStrike">
              <a:solidFill>
                <a:srgbClr val="17161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rgbClr val="171616"/>
              </a:buClr>
              <a:buSzPts val="2800"/>
              <a:buFont typeface="Arial"/>
              <a:buChar char="•"/>
            </a:pPr>
            <a:r>
              <a:rPr b="0" i="0" lang="en-US" sz="2800" u="none" cap="none" strike="noStrike">
                <a:solidFill>
                  <a:srgbClr val="171616"/>
                </a:solidFill>
                <a:latin typeface="Times New Roman"/>
                <a:ea typeface="Times New Roman"/>
                <a:cs typeface="Times New Roman"/>
                <a:sym typeface="Times New Roman"/>
              </a:rPr>
              <a:t>Model Evaluation &amp; Results</a:t>
            </a:r>
            <a:endParaRPr b="0" i="0" sz="2800" u="none" cap="none" strike="noStrike">
              <a:solidFill>
                <a:srgbClr val="171616"/>
              </a:solidFill>
              <a:latin typeface="Times New Roman"/>
              <a:ea typeface="Times New Roman"/>
              <a:cs typeface="Times New Roman"/>
              <a:sym typeface="Times New Roman"/>
            </a:endParaRPr>
          </a:p>
          <a:p>
            <a:pPr indent="-228600" lvl="0" marL="228600" marR="0" rtl="0" algn="l">
              <a:lnSpc>
                <a:spcPct val="90000"/>
              </a:lnSpc>
              <a:spcBef>
                <a:spcPts val="1000"/>
              </a:spcBef>
              <a:spcAft>
                <a:spcPts val="0"/>
              </a:spcAft>
              <a:buClr>
                <a:srgbClr val="171616"/>
              </a:buClr>
              <a:buSzPts val="2800"/>
              <a:buFont typeface="Arial"/>
              <a:buChar char="•"/>
            </a:pPr>
            <a:r>
              <a:rPr b="0" i="0" lang="en-US" sz="2800" u="none" cap="none" strike="noStrike">
                <a:solidFill>
                  <a:srgbClr val="171616"/>
                </a:solidFill>
                <a:latin typeface="Times New Roman"/>
                <a:ea typeface="Times New Roman"/>
                <a:cs typeface="Times New Roman"/>
                <a:sym typeface="Times New Roman"/>
              </a:rPr>
              <a:t>Conclusion </a:t>
            </a:r>
            <a:endParaRPr b="0" i="0" sz="2800" u="none" cap="none" strike="noStrike">
              <a:solidFill>
                <a:srgbClr val="171616"/>
              </a:solidFill>
              <a:latin typeface="Times New Roman"/>
              <a:ea typeface="Times New Roman"/>
              <a:cs typeface="Times New Roman"/>
              <a:sym typeface="Times New Roman"/>
            </a:endParaRPr>
          </a:p>
          <a:p>
            <a:pPr indent="-50800" lvl="0" marL="228600" marR="0" rtl="0" algn="l">
              <a:lnSpc>
                <a:spcPct val="90000"/>
              </a:lnSpc>
              <a:spcBef>
                <a:spcPts val="1000"/>
              </a:spcBef>
              <a:spcAft>
                <a:spcPts val="0"/>
              </a:spcAft>
              <a:buClr>
                <a:srgbClr val="171616"/>
              </a:buClr>
              <a:buSzPts val="2800"/>
              <a:buFont typeface="Arial"/>
              <a:buNone/>
            </a:pPr>
            <a:r>
              <a:t/>
            </a:r>
            <a:endParaRPr b="0" i="0" sz="2800" u="none" cap="none" strike="noStrike">
              <a:solidFill>
                <a:srgbClr val="171616"/>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0"/>
          <p:cNvSpPr/>
          <p:nvPr/>
        </p:nvSpPr>
        <p:spPr>
          <a:xfrm>
            <a:off x="0" y="2091872"/>
            <a:ext cx="12192000" cy="17653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6600">
                <a:solidFill>
                  <a:schemeClr val="lt1"/>
                </a:solidFill>
                <a:latin typeface="Calibri"/>
                <a:ea typeface="Calibri"/>
                <a:cs typeface="Calibri"/>
                <a:sym typeface="Calibri"/>
              </a:rPr>
              <a:t>Thank You!</a:t>
            </a:r>
            <a:endParaRPr b="1" sz="66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3"/>
          <p:cNvSpPr txBox="1"/>
          <p:nvPr>
            <p:ph type="title"/>
          </p:nvPr>
        </p:nvSpPr>
        <p:spPr>
          <a:xfrm>
            <a:off x="678884" y="603666"/>
            <a:ext cx="10834234" cy="61277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Introduction</a:t>
            </a:r>
            <a:endParaRPr/>
          </a:p>
        </p:txBody>
      </p:sp>
      <p:sp>
        <p:nvSpPr>
          <p:cNvPr id="95" name="Google Shape;95;p3"/>
          <p:cNvSpPr txBox="1"/>
          <p:nvPr>
            <p:ph idx="1" type="body"/>
          </p:nvPr>
        </p:nvSpPr>
        <p:spPr>
          <a:xfrm>
            <a:off x="678884" y="1675075"/>
            <a:ext cx="10834234" cy="439806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1F2937"/>
              </a:buClr>
              <a:buSzPts val="2800"/>
              <a:buChar char="•"/>
            </a:pPr>
            <a:r>
              <a:rPr b="0" i="0" lang="en-US">
                <a:solidFill>
                  <a:srgbClr val="1F2937"/>
                </a:solidFill>
                <a:latin typeface="Times New Roman"/>
                <a:ea typeface="Times New Roman"/>
                <a:cs typeface="Times New Roman"/>
                <a:sym typeface="Times New Roman"/>
              </a:rPr>
              <a:t>This project aims to enhance the accuracy of detecting fraud in mobile financial transactions. </a:t>
            </a:r>
            <a:endParaRPr/>
          </a:p>
          <a:p>
            <a:pPr indent="-228600" lvl="0" marL="228600" rtl="0" algn="l">
              <a:lnSpc>
                <a:spcPct val="90000"/>
              </a:lnSpc>
              <a:spcBef>
                <a:spcPts val="1000"/>
              </a:spcBef>
              <a:spcAft>
                <a:spcPts val="0"/>
              </a:spcAft>
              <a:buClr>
                <a:srgbClr val="1F2937"/>
              </a:buClr>
              <a:buSzPts val="2800"/>
              <a:buChar char="•"/>
            </a:pPr>
            <a:r>
              <a:rPr b="0" i="0" lang="en-US">
                <a:solidFill>
                  <a:srgbClr val="1F2937"/>
                </a:solidFill>
                <a:latin typeface="Times New Roman"/>
                <a:ea typeface="Times New Roman"/>
                <a:cs typeface="Times New Roman"/>
                <a:sym typeface="Times New Roman"/>
              </a:rPr>
              <a:t>By leveraging machine learning, the project seeks to predict fraudulent transactions with high precision. </a:t>
            </a:r>
            <a:endParaRPr/>
          </a:p>
          <a:p>
            <a:pPr indent="-228600" lvl="0" marL="228600" rtl="0" algn="l">
              <a:lnSpc>
                <a:spcPct val="90000"/>
              </a:lnSpc>
              <a:spcBef>
                <a:spcPts val="1000"/>
              </a:spcBef>
              <a:spcAft>
                <a:spcPts val="0"/>
              </a:spcAft>
              <a:buClr>
                <a:srgbClr val="1F2937"/>
              </a:buClr>
              <a:buSzPts val="2800"/>
              <a:buChar char="•"/>
            </a:pPr>
            <a:r>
              <a:rPr b="0" i="0" lang="en-US">
                <a:solidFill>
                  <a:srgbClr val="1F2937"/>
                </a:solidFill>
                <a:latin typeface="Times New Roman"/>
                <a:ea typeface="Times New Roman"/>
                <a:cs typeface="Times New Roman"/>
                <a:sym typeface="Times New Roman"/>
              </a:rPr>
              <a:t>The goal is to develop a robust machine learning model to accurately identify fraudulent transactions in real-time, enabling the company to improve security, reduce financial losses, and gain insights into factors contributing to transaction fraud.</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334297" y="591151"/>
            <a:ext cx="11098338" cy="68815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Exploratory Data Analysis (EDA):</a:t>
            </a:r>
            <a:endParaRPr/>
          </a:p>
        </p:txBody>
      </p:sp>
      <p:sp>
        <p:nvSpPr>
          <p:cNvPr id="101" name="Google Shape;101;p4"/>
          <p:cNvSpPr txBox="1"/>
          <p:nvPr>
            <p:ph idx="1" type="body"/>
          </p:nvPr>
        </p:nvSpPr>
        <p:spPr>
          <a:xfrm>
            <a:off x="334297" y="1564246"/>
            <a:ext cx="11741747" cy="4893647"/>
          </a:xfrm>
          <a:prstGeom prst="rect">
            <a:avLst/>
          </a:prstGeom>
          <a:noFill/>
          <a:ln>
            <a:noFill/>
          </a:ln>
        </p:spPr>
        <p:txBody>
          <a:bodyPr anchorCtr="0" anchor="ctr" bIns="45700" lIns="91425" spcFirstLastPara="1" rIns="91425" wrap="square" tIns="45700">
            <a:spAutoFit/>
          </a:bodyPr>
          <a:lstStyle/>
          <a:p>
            <a:pPr indent="-228600" lvl="0" marL="228600" marR="0" rtl="0" algn="just">
              <a:lnSpc>
                <a:spcPct val="100000"/>
              </a:lnSpc>
              <a:spcBef>
                <a:spcPts val="0"/>
              </a:spcBef>
              <a:spcAft>
                <a:spcPts val="0"/>
              </a:spcAft>
              <a:buClr>
                <a:schemeClr val="dk1"/>
              </a:buClr>
              <a:buSzPts val="2400"/>
              <a:buFont typeface="Noto Sans Symbols"/>
              <a:buChar char="⮚"/>
            </a:pPr>
            <a:r>
              <a:rPr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Dataset Overview</a:t>
            </a:r>
            <a:endParaRPr/>
          </a:p>
          <a:p>
            <a:pPr indent="0" lvl="0" marL="0" marR="0" rtl="0" algn="just">
              <a:lnSpc>
                <a:spcPct val="100000"/>
              </a:lnSpc>
              <a:spcBef>
                <a:spcPts val="0"/>
              </a:spcBef>
              <a:spcAft>
                <a:spcPts val="0"/>
              </a:spcAft>
              <a:buClr>
                <a:schemeClr val="dk1"/>
              </a:buClr>
              <a:buSzPts val="2400"/>
              <a:buNone/>
            </a:pPr>
            <a:r>
              <a:rPr i="0" lang="en-US" sz="2400" u="none" cap="none" strike="noStrike">
                <a:solidFill>
                  <a:schemeClr val="dk1"/>
                </a:solidFill>
                <a:latin typeface="Times New Roman"/>
                <a:ea typeface="Times New Roman"/>
                <a:cs typeface="Times New Roman"/>
                <a:sym typeface="Times New Roman"/>
              </a:rPr>
              <a:t>Total Entries: 11,142 transactions</a:t>
            </a:r>
            <a:endParaRPr/>
          </a:p>
          <a:p>
            <a:pPr indent="0" lvl="0" marL="0" marR="0" rtl="0" algn="just">
              <a:lnSpc>
                <a:spcPct val="100000"/>
              </a:lnSpc>
              <a:spcBef>
                <a:spcPts val="0"/>
              </a:spcBef>
              <a:spcAft>
                <a:spcPts val="0"/>
              </a:spcAft>
              <a:buClr>
                <a:schemeClr val="dk1"/>
              </a:buClr>
              <a:buSzPts val="2400"/>
              <a:buNone/>
            </a:pPr>
            <a:r>
              <a:rPr i="0" lang="en-US" sz="2400" u="none" cap="none" strike="noStrike">
                <a:solidFill>
                  <a:schemeClr val="dk1"/>
                </a:solidFill>
                <a:latin typeface="Times New Roman"/>
                <a:ea typeface="Times New Roman"/>
                <a:cs typeface="Times New Roman"/>
                <a:sym typeface="Times New Roman"/>
              </a:rPr>
              <a:t>Total Features: 8 (after removing nameOrig and nameDest)</a:t>
            </a:r>
            <a:endParaRPr/>
          </a:p>
          <a:p>
            <a:pPr indent="0" lvl="0" marL="0" marR="0" rtl="0" algn="just">
              <a:lnSpc>
                <a:spcPct val="100000"/>
              </a:lnSpc>
              <a:spcBef>
                <a:spcPts val="0"/>
              </a:spcBef>
              <a:spcAft>
                <a:spcPts val="0"/>
              </a:spcAft>
              <a:buClr>
                <a:schemeClr val="dk1"/>
              </a:buClr>
              <a:buSzPts val="2400"/>
              <a:buNone/>
            </a:pPr>
            <a:r>
              <a:rPr i="0" lang="en-US" sz="2400" u="none" cap="none" strike="noStrike">
                <a:solidFill>
                  <a:schemeClr val="dk1"/>
                </a:solidFill>
                <a:latin typeface="Times New Roman"/>
                <a:ea typeface="Times New Roman"/>
                <a:cs typeface="Times New Roman"/>
                <a:sym typeface="Times New Roman"/>
              </a:rPr>
              <a:t>No MissingA Values: The dataset is complete and clean</a:t>
            </a:r>
            <a:endParaRPr/>
          </a:p>
          <a:p>
            <a:pPr indent="0" lvl="0" marL="0" marR="0" rtl="0" algn="just">
              <a:lnSpc>
                <a:spcPct val="100000"/>
              </a:lnSpc>
              <a:spcBef>
                <a:spcPts val="0"/>
              </a:spcBef>
              <a:spcAft>
                <a:spcPts val="0"/>
              </a:spcAft>
              <a:buClr>
                <a:schemeClr val="dk1"/>
              </a:buClr>
              <a:buSzPts val="2400"/>
              <a:buNone/>
            </a:pPr>
            <a:r>
              <a:rPr i="0" lang="en-US" sz="2400" u="none" cap="none" strike="noStrike">
                <a:solidFill>
                  <a:schemeClr val="dk1"/>
                </a:solidFill>
                <a:latin typeface="Times New Roman"/>
                <a:ea typeface="Times New Roman"/>
                <a:cs typeface="Times New Roman"/>
                <a:sym typeface="Times New Roman"/>
              </a:rPr>
              <a:t>No Duplicate Records: Ensures data uniqueness</a:t>
            </a:r>
            <a:endParaRPr/>
          </a:p>
          <a:p>
            <a:pPr indent="0" lvl="0" marL="0" marR="0" rtl="0" algn="just">
              <a:lnSpc>
                <a:spcPct val="100000"/>
              </a:lnSpc>
              <a:spcBef>
                <a:spcPts val="0"/>
              </a:spcBef>
              <a:spcAft>
                <a:spcPts val="0"/>
              </a:spcAft>
              <a:buClr>
                <a:srgbClr val="171616"/>
              </a:buClr>
              <a:buSzPts val="2400"/>
              <a:buNone/>
            </a:pPr>
            <a:r>
              <a:t/>
            </a:r>
            <a:endParaRPr i="0" sz="2400" u="none" cap="none" strike="noStrike">
              <a:solidFill>
                <a:schemeClr val="dk1"/>
              </a:solidFill>
              <a:latin typeface="Times New Roman"/>
              <a:ea typeface="Times New Roman"/>
              <a:cs typeface="Times New Roman"/>
              <a:sym typeface="Times New Roman"/>
            </a:endParaRPr>
          </a:p>
          <a:p>
            <a:pPr indent="-228600" lvl="0" marL="228600" rtl="0" algn="just">
              <a:lnSpc>
                <a:spcPct val="100000"/>
              </a:lnSpc>
              <a:spcBef>
                <a:spcPts val="0"/>
              </a:spcBef>
              <a:spcAft>
                <a:spcPts val="0"/>
              </a:spcAft>
              <a:buClr>
                <a:schemeClr val="dk1"/>
              </a:buClr>
              <a:buSzPts val="2400"/>
              <a:buFont typeface="Noto Sans Symbols"/>
              <a:buChar char="⮚"/>
            </a:pPr>
            <a:r>
              <a:rPr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Feature Types</a:t>
            </a:r>
            <a:endParaRPr/>
          </a:p>
          <a:p>
            <a:pPr indent="0" lvl="0" marL="0" marR="0" rtl="0" algn="just">
              <a:lnSpc>
                <a:spcPct val="100000"/>
              </a:lnSpc>
              <a:spcBef>
                <a:spcPts val="0"/>
              </a:spcBef>
              <a:spcAft>
                <a:spcPts val="0"/>
              </a:spcAft>
              <a:buClr>
                <a:schemeClr val="dk1"/>
              </a:buClr>
              <a:buSzPts val="2400"/>
              <a:buNone/>
            </a:pPr>
            <a:r>
              <a:rPr i="0" lang="en-US" sz="2400" u="none" cap="none" strike="noStrike">
                <a:solidFill>
                  <a:schemeClr val="dk1"/>
                </a:solidFill>
                <a:latin typeface="Times New Roman"/>
                <a:ea typeface="Times New Roman"/>
                <a:cs typeface="Times New Roman"/>
                <a:sym typeface="Times New Roman"/>
              </a:rPr>
              <a:t>Numerical (Float64 - 5 columns): amount, oldbalanceOrg, newbalanceOrg, oldbalanceDest, newbalanceDest</a:t>
            </a:r>
            <a:endParaRPr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None/>
            </a:pPr>
            <a:r>
              <a:rPr i="0" lang="en-US" sz="2400" u="none" cap="none" strike="noStrike">
                <a:solidFill>
                  <a:schemeClr val="dk1"/>
                </a:solidFill>
                <a:latin typeface="Times New Roman"/>
                <a:ea typeface="Times New Roman"/>
                <a:cs typeface="Times New Roman"/>
                <a:sym typeface="Times New Roman"/>
              </a:rPr>
              <a:t>Numerical (Int64 - 2 columns): step (time-related), isFraud (binary target)</a:t>
            </a:r>
            <a:endParaRPr/>
          </a:p>
          <a:p>
            <a:pPr indent="0" lvl="0" marL="0" marR="0" rtl="0" algn="just">
              <a:lnSpc>
                <a:spcPct val="100000"/>
              </a:lnSpc>
              <a:spcBef>
                <a:spcPts val="0"/>
              </a:spcBef>
              <a:spcAft>
                <a:spcPts val="0"/>
              </a:spcAft>
              <a:buClr>
                <a:schemeClr val="dk1"/>
              </a:buClr>
              <a:buSzPts val="2400"/>
              <a:buNone/>
            </a:pPr>
            <a:r>
              <a:rPr i="0" lang="en-US" sz="2400" u="none" cap="none" strike="noStrike">
                <a:solidFill>
                  <a:schemeClr val="dk1"/>
                </a:solidFill>
                <a:latin typeface="Times New Roman"/>
                <a:ea typeface="Times New Roman"/>
                <a:cs typeface="Times New Roman"/>
                <a:sym typeface="Times New Roman"/>
              </a:rPr>
              <a:t>Categorical (Object - 1 column): type (transaction type, requires encoding)</a:t>
            </a:r>
            <a:endParaRPr/>
          </a:p>
          <a:p>
            <a:pPr indent="0" lvl="0" marL="0" marR="0" rtl="0" algn="just">
              <a:lnSpc>
                <a:spcPct val="100000"/>
              </a:lnSpc>
              <a:spcBef>
                <a:spcPts val="0"/>
              </a:spcBef>
              <a:spcAft>
                <a:spcPts val="0"/>
              </a:spcAft>
              <a:buClr>
                <a:srgbClr val="171616"/>
              </a:buClr>
              <a:buSzPts val="2400"/>
              <a:buNone/>
            </a:pPr>
            <a:r>
              <a:t/>
            </a:r>
            <a:endParaRPr i="0" sz="24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171616"/>
              </a:buClr>
              <a:buSzPts val="2400"/>
              <a:buNone/>
            </a:pPr>
            <a:r>
              <a:t/>
            </a:r>
            <a:endParaRPr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ph type="title"/>
          </p:nvPr>
        </p:nvSpPr>
        <p:spPr>
          <a:xfrm>
            <a:off x="452641" y="420697"/>
            <a:ext cx="11060477" cy="867267"/>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Exploratory Data Analysis:</a:t>
            </a:r>
            <a:endParaRPr/>
          </a:p>
        </p:txBody>
      </p:sp>
      <p:sp>
        <p:nvSpPr>
          <p:cNvPr id="107" name="Google Shape;107;p5"/>
          <p:cNvSpPr txBox="1"/>
          <p:nvPr>
            <p:ph idx="1" type="body"/>
          </p:nvPr>
        </p:nvSpPr>
        <p:spPr>
          <a:xfrm>
            <a:off x="452641" y="1205103"/>
            <a:ext cx="11513115" cy="5447645"/>
          </a:xfrm>
          <a:prstGeom prst="rect">
            <a:avLst/>
          </a:prstGeom>
          <a:noFill/>
          <a:ln>
            <a:noFill/>
          </a:ln>
        </p:spPr>
        <p:txBody>
          <a:bodyPr anchorCtr="0" anchor="ctr" bIns="45700" lIns="91425" spcFirstLastPara="1" rIns="91425" wrap="square" tIns="45700">
            <a:spAutoFit/>
          </a:bodyPr>
          <a:lstStyle/>
          <a:p>
            <a:pPr indent="-228600" lvl="0" marL="228600" rtl="0" algn="l">
              <a:lnSpc>
                <a:spcPct val="100000"/>
              </a:lnSpc>
              <a:spcBef>
                <a:spcPts val="0"/>
              </a:spcBef>
              <a:spcAft>
                <a:spcPts val="0"/>
              </a:spcAft>
              <a:buClr>
                <a:schemeClr val="dk1"/>
              </a:buClr>
              <a:buSzPts val="2400"/>
              <a:buFont typeface="Noto Sans Symbols"/>
              <a:buChar char="⮚"/>
            </a:pPr>
            <a:r>
              <a:rPr i="0" lang="en-US" sz="24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Key Observations:</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Class Imbalance: ~10.25% of transactions are fraudulent, requiring resampling techniques to improve model performance.</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Transaction Amounts: Highly skewed, with extreme values (mean ≈ 213,000, median ≈ 16,762).</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Balance Features: Large differences between means and medians, indicating outliers. Many accounts have zero balances, possibly new or inactive accounts.</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Time Feature (step): 95 unique values, representing different time intervals.</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Transaction Types (type): 5 unique categories, are potentially influential in fraud detection.</a:t>
            </a:r>
            <a:endParaRPr/>
          </a:p>
          <a:p>
            <a:pPr indent="0" lvl="0" marL="0" marR="0" rtl="0" algn="l">
              <a:lnSpc>
                <a:spcPct val="100000"/>
              </a:lnSpc>
              <a:spcBef>
                <a:spcPts val="0"/>
              </a:spcBef>
              <a:spcAft>
                <a:spcPts val="0"/>
              </a:spcAft>
              <a:buClr>
                <a:srgbClr val="171616"/>
              </a:buClr>
              <a:buSzPts val="2000"/>
              <a:buFont typeface="Calibri"/>
              <a:buNone/>
            </a:pPr>
            <a:r>
              <a:t/>
            </a:r>
            <a:endParaRPr i="0" sz="2000" u="none" cap="none" strike="noStrike">
              <a:solidFill>
                <a:schemeClr val="dk1"/>
              </a:solidFill>
              <a:latin typeface="Times New Roman"/>
              <a:ea typeface="Times New Roman"/>
              <a:cs typeface="Times New Roman"/>
              <a:sym typeface="Times New Roman"/>
            </a:endParaRPr>
          </a:p>
          <a:p>
            <a:pPr indent="-228600" lvl="0" marL="228600" marR="0" rtl="0" algn="l">
              <a:lnSpc>
                <a:spcPct val="100000"/>
              </a:lnSpc>
              <a:spcBef>
                <a:spcPts val="0"/>
              </a:spcBef>
              <a:spcAft>
                <a:spcPts val="0"/>
              </a:spcAft>
              <a:buClr>
                <a:schemeClr val="dk1"/>
              </a:buClr>
              <a:buSzPts val="2000"/>
              <a:buFont typeface="Noto Sans Symbols"/>
              <a:buChar char="⮚"/>
            </a:pPr>
            <a:r>
              <a:rPr i="0" lang="en-US" sz="2000" u="none" cap="none" strike="noStrike">
                <a:solidFill>
                  <a:schemeClr val="dk1"/>
                </a:solidFill>
                <a:latin typeface="Times New Roman"/>
                <a:ea typeface="Times New Roman"/>
                <a:cs typeface="Times New Roman"/>
                <a:sym typeface="Times New Roman"/>
              </a:rPr>
              <a:t> </a:t>
            </a:r>
            <a:r>
              <a:rPr b="1" i="0" lang="en-US" sz="2400" u="none" cap="none" strike="noStrike">
                <a:solidFill>
                  <a:schemeClr val="dk1"/>
                </a:solidFill>
                <a:latin typeface="Times New Roman"/>
                <a:ea typeface="Times New Roman"/>
                <a:cs typeface="Times New Roman"/>
                <a:sym typeface="Times New Roman"/>
              </a:rPr>
              <a:t>Next Steps for Modeling:</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Encoding: Convert type to numerical format.</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Feature Engineering: Handle skewed distributions and outliers.</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Class Imbalance Handling: Apply oversampling, undersampling, or specialized algorithms (e.g., SMOTE).</a:t>
            </a:r>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Dividing Data Into X and y and Splitting The Data into train_test_split</a:t>
            </a:r>
            <a:endParaRPr i="0" sz="2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Modeling Approach: Consider Logistic Regression, SVM, Decision Tree, Random Forest, and Gradient Boosting for fraud detection.</a:t>
            </a:r>
            <a:endParaRPr/>
          </a:p>
          <a:p>
            <a:pPr indent="0" lvl="0" marL="0" marR="0" rtl="0" algn="l">
              <a:lnSpc>
                <a:spcPct val="100000"/>
              </a:lnSpc>
              <a:spcBef>
                <a:spcPts val="0"/>
              </a:spcBef>
              <a:spcAft>
                <a:spcPts val="0"/>
              </a:spcAft>
              <a:buClr>
                <a:srgbClr val="171616"/>
              </a:buClr>
              <a:buSzPts val="2000"/>
              <a:buFont typeface="Calibri"/>
              <a:buNone/>
            </a:pPr>
            <a:r>
              <a:t/>
            </a:r>
            <a:endParaRPr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ph type="title"/>
          </p:nvPr>
        </p:nvSpPr>
        <p:spPr>
          <a:xfrm>
            <a:off x="452641" y="420697"/>
            <a:ext cx="11060477" cy="867267"/>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400"/>
              <a:buFont typeface="Times New Roman"/>
              <a:buNone/>
            </a:pPr>
            <a:r>
              <a:rPr lang="en-US">
                <a:solidFill>
                  <a:srgbClr val="6166C7"/>
                </a:solidFill>
                <a:latin typeface="Times New Roman"/>
                <a:ea typeface="Times New Roman"/>
                <a:cs typeface="Times New Roman"/>
                <a:sym typeface="Times New Roman"/>
              </a:rPr>
              <a:t>Exploratory Data Analysis (EDA):</a:t>
            </a:r>
            <a:endParaRPr/>
          </a:p>
        </p:txBody>
      </p:sp>
      <p:pic>
        <p:nvPicPr>
          <p:cNvPr id="113" name="Google Shape;113;p6"/>
          <p:cNvPicPr preferRelativeResize="0"/>
          <p:nvPr>
            <p:ph idx="1" type="body"/>
          </p:nvPr>
        </p:nvPicPr>
        <p:blipFill rotWithShape="1">
          <a:blip r:embed="rId3">
            <a:alphaModFix/>
          </a:blip>
          <a:srcRect b="0" l="0" r="0" t="0"/>
          <a:stretch/>
        </p:blipFill>
        <p:spPr>
          <a:xfrm>
            <a:off x="452641" y="1894671"/>
            <a:ext cx="5723143" cy="3327926"/>
          </a:xfrm>
          <a:prstGeom prst="rect">
            <a:avLst/>
          </a:prstGeom>
          <a:noFill/>
          <a:ln>
            <a:noFill/>
          </a:ln>
        </p:spPr>
      </p:pic>
      <p:sp>
        <p:nvSpPr>
          <p:cNvPr id="114" name="Google Shape;114;p6"/>
          <p:cNvSpPr/>
          <p:nvPr/>
        </p:nvSpPr>
        <p:spPr>
          <a:xfrm>
            <a:off x="5594555" y="1149863"/>
            <a:ext cx="6144804" cy="4558274"/>
          </a:xfrm>
          <a:prstGeom prst="rect">
            <a:avLst/>
          </a:prstGeom>
          <a:solidFill>
            <a:srgbClr val="FFFFFF"/>
          </a:solidFill>
          <a:ln>
            <a:noFill/>
          </a:ln>
        </p:spPr>
        <p:txBody>
          <a:bodyPr anchorCtr="0" anchor="ctr" bIns="7935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a:p>
            <a:pPr indent="-114300" lvl="0" marL="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Dominance of "PAYMENT" Transactions: "PAYMENT" is the most frequent transaction type, significantly outnumbering other types. This suggests that a large portion of financial activity in this dataset involves payments.</a:t>
            </a:r>
            <a:endParaRPr/>
          </a:p>
          <a:p>
            <a:pPr indent="-114300" lvl="0" marL="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Moderate Frequency of "CASH_OUT" and "CASH_IN": These transaction types occur at a relatively similar rate, indicating a balanced cash flow in and out of accounts.</a:t>
            </a:r>
            <a:endParaRPr/>
          </a:p>
          <a:p>
            <a:pPr indent="-114300" lvl="0" marL="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Lower Occurrence of "TRANSFER": "TRANSFER" transactions happen less frequently than "CASH_OUT" and "CASH_IN," implying that direct money transfers are not as common.</a:t>
            </a:r>
            <a:endParaRPr/>
          </a:p>
          <a:p>
            <a:pPr indent="-114300" lvl="0" marL="0" marR="0" rtl="0" algn="l">
              <a:lnSpc>
                <a:spcPct val="100000"/>
              </a:lnSpc>
              <a:spcBef>
                <a:spcPts val="0"/>
              </a:spcBef>
              <a:spcAft>
                <a:spcPts val="0"/>
              </a:spcAft>
              <a:buClr>
                <a:schemeClr val="dk1"/>
              </a:buClr>
              <a:buSzPts val="1800"/>
              <a:buFont typeface="Times New Roman"/>
              <a:buAutoNum type="arabicPeriod"/>
            </a:pPr>
            <a:r>
              <a:rPr b="0" i="0" lang="en-US" sz="1800" u="none" cap="none" strike="noStrike">
                <a:solidFill>
                  <a:schemeClr val="dk1"/>
                </a:solidFill>
                <a:latin typeface="Times New Roman"/>
                <a:ea typeface="Times New Roman"/>
                <a:cs typeface="Times New Roman"/>
                <a:sym typeface="Times New Roman"/>
              </a:rPr>
              <a:t>Least Common Transaction - "DEBIT": "DEBIT" transactions appear the least, suggesting that this method of transaction is rarely used.</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7"/>
          <p:cNvSpPr txBox="1"/>
          <p:nvPr>
            <p:ph type="title"/>
          </p:nvPr>
        </p:nvSpPr>
        <p:spPr>
          <a:xfrm>
            <a:off x="0" y="153620"/>
            <a:ext cx="10834234" cy="61277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Preprocessing:</a:t>
            </a:r>
            <a:endParaRPr sz="3600">
              <a:solidFill>
                <a:srgbClr val="6166C7"/>
              </a:solidFill>
              <a:latin typeface="Times New Roman"/>
              <a:ea typeface="Times New Roman"/>
              <a:cs typeface="Times New Roman"/>
              <a:sym typeface="Times New Roman"/>
            </a:endParaRPr>
          </a:p>
        </p:txBody>
      </p:sp>
      <p:sp>
        <p:nvSpPr>
          <p:cNvPr id="120" name="Google Shape;120;p7"/>
          <p:cNvSpPr txBox="1"/>
          <p:nvPr>
            <p:ph idx="1" type="body"/>
          </p:nvPr>
        </p:nvSpPr>
        <p:spPr>
          <a:xfrm>
            <a:off x="0" y="766395"/>
            <a:ext cx="12192000" cy="575542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Times New Roman"/>
              <a:buNone/>
            </a:pPr>
            <a:r>
              <a:rPr i="0" lang="en-US" sz="1600" u="none" cap="none" strike="noStrike">
                <a:solidFill>
                  <a:schemeClr val="dk1"/>
                </a:solidFill>
                <a:latin typeface="Times New Roman"/>
                <a:ea typeface="Times New Roman"/>
                <a:cs typeface="Times New Roman"/>
                <a:sym typeface="Times New Roman"/>
              </a:rPr>
              <a:t>Before training machine learning models for fraud detection, we performed several preprocessing steps to clean and prepare the data. Proper preprocessing ensures better model performance and reduces bias in predictions.</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1. Handling Missing Values</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Checked for missing or incomplete data in transaction records.</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Used mean/median imputation for numerical values and mode imputation for categorical values if necessary.</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2. Feature Engineering</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Created new features to enhance fraud detection, such as:</a:t>
            </a:r>
            <a:endParaRPr/>
          </a:p>
          <a:p>
            <a:pPr indent="-101600" lvl="1" marL="457200" marR="0" rtl="0" algn="l">
              <a:lnSpc>
                <a:spcPct val="100000"/>
              </a:lnSpc>
              <a:spcBef>
                <a:spcPts val="0"/>
              </a:spcBef>
              <a:spcAft>
                <a:spcPts val="0"/>
              </a:spcAft>
              <a:buClr>
                <a:srgbClr val="171616"/>
              </a:buClr>
              <a:buSzPts val="1600"/>
              <a:buFont typeface="Times New Roman"/>
              <a:buChar char="•"/>
            </a:pPr>
            <a:r>
              <a:rPr i="0" lang="en-US" sz="1600">
                <a:latin typeface="Times New Roman"/>
                <a:ea typeface="Times New Roman"/>
                <a:cs typeface="Times New Roman"/>
                <a:sym typeface="Times New Roman"/>
              </a:rPr>
              <a:t>Transaction Impact on Balance:</a:t>
            </a:r>
            <a:r>
              <a:rPr i="0" lang="en-US" sz="1600" u="none" cap="none" strike="noStrike">
                <a:solidFill>
                  <a:schemeClr val="dk1"/>
                </a:solidFill>
                <a:latin typeface="Times New Roman"/>
                <a:ea typeface="Times New Roman"/>
                <a:cs typeface="Times New Roman"/>
                <a:sym typeface="Times New Roman"/>
              </a:rPr>
              <a:t> </a:t>
            </a:r>
            <a:endParaRPr/>
          </a:p>
          <a:p>
            <a:pPr indent="-101600" lvl="1" marL="457200" marR="0" rtl="0" algn="l">
              <a:lnSpc>
                <a:spcPct val="100000"/>
              </a:lnSpc>
              <a:spcBef>
                <a:spcPts val="0"/>
              </a:spcBef>
              <a:spcAft>
                <a:spcPts val="0"/>
              </a:spcAft>
              <a:buClr>
                <a:srgbClr val="171616"/>
              </a:buClr>
              <a:buSzPts val="1600"/>
              <a:buFont typeface="Times New Roman"/>
              <a:buChar char="•"/>
            </a:pPr>
            <a:r>
              <a:rPr i="0" lang="en-US" sz="1600">
                <a:latin typeface="Times New Roman"/>
                <a:ea typeface="Times New Roman"/>
                <a:cs typeface="Times New Roman"/>
                <a:sym typeface="Times New Roman"/>
              </a:rPr>
              <a:t>Net Transaction Effect</a:t>
            </a:r>
            <a:endParaRPr sz="1600">
              <a:solidFill>
                <a:schemeClr val="dk1"/>
              </a:solidFill>
              <a:latin typeface="Times New Roman"/>
              <a:ea typeface="Times New Roman"/>
              <a:cs typeface="Times New Roman"/>
              <a:sym typeface="Times New Roman"/>
            </a:endParaRPr>
          </a:p>
          <a:p>
            <a:pPr indent="-101600" lvl="1" marL="457200" marR="0" rtl="0" algn="l">
              <a:lnSpc>
                <a:spcPct val="100000"/>
              </a:lnSpc>
              <a:spcBef>
                <a:spcPts val="0"/>
              </a:spcBef>
              <a:spcAft>
                <a:spcPts val="0"/>
              </a:spcAft>
              <a:buClr>
                <a:srgbClr val="171616"/>
              </a:buClr>
              <a:buSzPts val="1600"/>
              <a:buFont typeface="Times New Roman"/>
              <a:buChar char="•"/>
            </a:pPr>
            <a:r>
              <a:rPr i="0" lang="en-US" sz="1600">
                <a:latin typeface="Times New Roman"/>
                <a:ea typeface="Times New Roman"/>
                <a:cs typeface="Times New Roman"/>
                <a:sym typeface="Times New Roman"/>
              </a:rPr>
              <a:t>High-Value Transactions</a:t>
            </a:r>
            <a:endParaRPr i="0" sz="1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3. Encoding Categorical Variables</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Used One-Hot Encoding or Label Encoding to convert categorical features (like transaction type) into numerical format for machine learning models.</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4. Handling Imbalanced Data</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Fraud detection datasets are often highly imbalanced (few fraud cases compared to normal transactions).</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Applied oversampling (SMOTE) to increase fraud cases or undersampling to balance the dataset.</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5. Feature Scaling</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Applied Min-Max Scaling or Standardization to normalize numerical features like transaction amount, ensuring models learn effectively.</a:t>
            </a:r>
            <a:endParaRPr/>
          </a:p>
          <a:p>
            <a:pPr indent="0" lvl="0" marL="0" marR="0" rtl="0" algn="l">
              <a:lnSpc>
                <a:spcPct val="100000"/>
              </a:lnSpc>
              <a:spcBef>
                <a:spcPts val="0"/>
              </a:spcBef>
              <a:spcAft>
                <a:spcPts val="0"/>
              </a:spcAft>
              <a:buClr>
                <a:schemeClr val="dk1"/>
              </a:buClr>
              <a:buSzPts val="1600"/>
              <a:buFont typeface="Times New Roman"/>
              <a:buNone/>
            </a:pPr>
            <a:r>
              <a:rPr b="1" i="0" lang="en-US" sz="1600" u="none" cap="none" strike="noStrike">
                <a:solidFill>
                  <a:schemeClr val="dk1"/>
                </a:solidFill>
                <a:latin typeface="Times New Roman"/>
                <a:ea typeface="Times New Roman"/>
                <a:cs typeface="Times New Roman"/>
                <a:sym typeface="Times New Roman"/>
              </a:rPr>
              <a:t>6. Splitting Data</a:t>
            </a:r>
            <a:endParaRPr/>
          </a:p>
          <a:p>
            <a:pPr indent="-101600" lvl="0" marL="0" marR="0" rtl="0" algn="l">
              <a:lnSpc>
                <a:spcPct val="100000"/>
              </a:lnSpc>
              <a:spcBef>
                <a:spcPts val="0"/>
              </a:spcBef>
              <a:spcAft>
                <a:spcPts val="0"/>
              </a:spcAft>
              <a:buClr>
                <a:schemeClr val="dk1"/>
              </a:buClr>
              <a:buSzPts val="1600"/>
              <a:buFont typeface="Times New Roman"/>
              <a:buChar char="•"/>
            </a:pPr>
            <a:r>
              <a:rPr i="0" lang="en-US" sz="1600" u="none" cap="none" strike="noStrike">
                <a:solidFill>
                  <a:schemeClr val="dk1"/>
                </a:solidFill>
                <a:latin typeface="Times New Roman"/>
                <a:ea typeface="Times New Roman"/>
                <a:cs typeface="Times New Roman"/>
                <a:sym typeface="Times New Roman"/>
              </a:rPr>
              <a:t>Divided the dataset into training and testing sets (e.g., </a:t>
            </a:r>
            <a:r>
              <a:rPr lang="en-US" sz="1600">
                <a:solidFill>
                  <a:schemeClr val="dk1"/>
                </a:solidFill>
                <a:latin typeface="Times New Roman"/>
                <a:ea typeface="Times New Roman"/>
                <a:cs typeface="Times New Roman"/>
                <a:sym typeface="Times New Roman"/>
              </a:rPr>
              <a:t>7</a:t>
            </a:r>
            <a:r>
              <a:rPr i="0" lang="en-US" sz="1600" u="none" cap="none" strike="noStrike">
                <a:solidFill>
                  <a:schemeClr val="dk1"/>
                </a:solidFill>
                <a:latin typeface="Times New Roman"/>
                <a:ea typeface="Times New Roman"/>
                <a:cs typeface="Times New Roman"/>
                <a:sym typeface="Times New Roman"/>
              </a:rPr>
              <a:t>0% training, 30% testing) to evaluate model performance on unseen data.</a:t>
            </a:r>
            <a:endParaRPr/>
          </a:p>
          <a:p>
            <a:pPr indent="0" lvl="0" marL="0" marR="0" rtl="0" algn="l">
              <a:lnSpc>
                <a:spcPct val="100000"/>
              </a:lnSpc>
              <a:spcBef>
                <a:spcPts val="0"/>
              </a:spcBef>
              <a:spcAft>
                <a:spcPts val="0"/>
              </a:spcAft>
              <a:buClr>
                <a:schemeClr val="dk1"/>
              </a:buClr>
              <a:buSzPts val="1600"/>
              <a:buFont typeface="Times New Roman"/>
              <a:buNone/>
            </a:pPr>
            <a:r>
              <a:rPr i="0" lang="en-US" sz="1600" u="none" cap="none" strike="noStrike">
                <a:solidFill>
                  <a:schemeClr val="dk1"/>
                </a:solidFill>
                <a:latin typeface="Times New Roman"/>
                <a:ea typeface="Times New Roman"/>
                <a:cs typeface="Times New Roman"/>
                <a:sym typeface="Times New Roman"/>
              </a:rPr>
              <a:t>By applying these preprocessing techniques, we ensured that our models received clean, balanced, and meaningful data, leading to better fraud detection accuracy and reliability.</a:t>
            </a:r>
            <a:endParaRPr/>
          </a:p>
          <a:p>
            <a:pPr indent="0" lvl="0" marL="0" marR="0" rtl="0" algn="l">
              <a:lnSpc>
                <a:spcPct val="100000"/>
              </a:lnSpc>
              <a:spcBef>
                <a:spcPts val="0"/>
              </a:spcBef>
              <a:spcAft>
                <a:spcPts val="0"/>
              </a:spcAft>
              <a:buClr>
                <a:srgbClr val="171616"/>
              </a:buClr>
              <a:buSzPts val="1600"/>
              <a:buFont typeface="Calibri"/>
              <a:buNone/>
            </a:pPr>
            <a:r>
              <a:t/>
            </a:r>
            <a:endParaRPr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type="title"/>
          </p:nvPr>
        </p:nvSpPr>
        <p:spPr>
          <a:xfrm>
            <a:off x="0" y="488172"/>
            <a:ext cx="10834234" cy="61277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400"/>
              <a:buFont typeface="Calibri"/>
              <a:buNone/>
            </a:pPr>
            <a:r>
              <a:rPr lang="en-US">
                <a:solidFill>
                  <a:srgbClr val="6166C7"/>
                </a:solidFill>
              </a:rPr>
              <a:t>Handling imbalancing :Oversampling(SMOTE)</a:t>
            </a:r>
            <a:endParaRPr>
              <a:solidFill>
                <a:srgbClr val="6166C7"/>
              </a:solidFill>
            </a:endParaRPr>
          </a:p>
        </p:txBody>
      </p:sp>
      <p:pic>
        <p:nvPicPr>
          <p:cNvPr id="126" name="Google Shape;126;p8"/>
          <p:cNvPicPr preferRelativeResize="0"/>
          <p:nvPr/>
        </p:nvPicPr>
        <p:blipFill rotWithShape="1">
          <a:blip r:embed="rId3">
            <a:alphaModFix/>
          </a:blip>
          <a:srcRect b="0" l="0" r="0" t="0"/>
          <a:stretch/>
        </p:blipFill>
        <p:spPr>
          <a:xfrm>
            <a:off x="678884" y="3032449"/>
            <a:ext cx="4759899" cy="3030991"/>
          </a:xfrm>
          <a:prstGeom prst="rect">
            <a:avLst/>
          </a:prstGeom>
          <a:noFill/>
          <a:ln>
            <a:noFill/>
          </a:ln>
        </p:spPr>
      </p:pic>
      <p:pic>
        <p:nvPicPr>
          <p:cNvPr id="127" name="Google Shape;127;p8"/>
          <p:cNvPicPr preferRelativeResize="0"/>
          <p:nvPr/>
        </p:nvPicPr>
        <p:blipFill rotWithShape="1">
          <a:blip r:embed="rId4">
            <a:alphaModFix/>
          </a:blip>
          <a:srcRect b="0" l="0" r="0" t="0"/>
          <a:stretch/>
        </p:blipFill>
        <p:spPr>
          <a:xfrm>
            <a:off x="678884" y="1438645"/>
            <a:ext cx="3095625" cy="1371600"/>
          </a:xfrm>
          <a:prstGeom prst="rect">
            <a:avLst/>
          </a:prstGeom>
          <a:noFill/>
          <a:ln>
            <a:noFill/>
          </a:ln>
        </p:spPr>
      </p:pic>
      <p:pic>
        <p:nvPicPr>
          <p:cNvPr id="128" name="Google Shape;128;p8"/>
          <p:cNvPicPr preferRelativeResize="0"/>
          <p:nvPr/>
        </p:nvPicPr>
        <p:blipFill rotWithShape="1">
          <a:blip r:embed="rId5">
            <a:alphaModFix/>
          </a:blip>
          <a:srcRect b="0" l="0" r="0" t="0"/>
          <a:stretch/>
        </p:blipFill>
        <p:spPr>
          <a:xfrm>
            <a:off x="6096000" y="3032449"/>
            <a:ext cx="5067292" cy="3108231"/>
          </a:xfrm>
          <a:prstGeom prst="rect">
            <a:avLst/>
          </a:prstGeom>
          <a:noFill/>
          <a:ln>
            <a:noFill/>
          </a:ln>
        </p:spPr>
      </p:pic>
      <p:pic>
        <p:nvPicPr>
          <p:cNvPr id="129" name="Google Shape;129;p8"/>
          <p:cNvPicPr preferRelativeResize="0"/>
          <p:nvPr/>
        </p:nvPicPr>
        <p:blipFill rotWithShape="1">
          <a:blip r:embed="rId6">
            <a:alphaModFix/>
          </a:blip>
          <a:srcRect b="0" l="0" r="0" t="0"/>
          <a:stretch/>
        </p:blipFill>
        <p:spPr>
          <a:xfrm>
            <a:off x="6496046" y="1216441"/>
            <a:ext cx="4267200" cy="1828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9"/>
          <p:cNvSpPr txBox="1"/>
          <p:nvPr>
            <p:ph type="title"/>
          </p:nvPr>
        </p:nvSpPr>
        <p:spPr>
          <a:xfrm>
            <a:off x="0" y="466613"/>
            <a:ext cx="10834234" cy="612775"/>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rgbClr val="6166C7"/>
              </a:buClr>
              <a:buSzPts val="3600"/>
              <a:buFont typeface="Times New Roman"/>
              <a:buNone/>
            </a:pPr>
            <a:r>
              <a:rPr lang="en-US" sz="3600">
                <a:solidFill>
                  <a:srgbClr val="6166C7"/>
                </a:solidFill>
                <a:latin typeface="Times New Roman"/>
                <a:ea typeface="Times New Roman"/>
                <a:cs typeface="Times New Roman"/>
                <a:sym typeface="Times New Roman"/>
              </a:rPr>
              <a:t>Feature Selection:</a:t>
            </a:r>
            <a:endParaRPr/>
          </a:p>
        </p:txBody>
      </p:sp>
      <p:pic>
        <p:nvPicPr>
          <p:cNvPr id="136" name="Google Shape;136;p9"/>
          <p:cNvPicPr preferRelativeResize="0"/>
          <p:nvPr>
            <p:ph idx="1" type="body"/>
          </p:nvPr>
        </p:nvPicPr>
        <p:blipFill rotWithShape="1">
          <a:blip r:embed="rId3">
            <a:alphaModFix/>
          </a:blip>
          <a:srcRect b="0" l="0" r="0" t="0"/>
          <a:stretch/>
        </p:blipFill>
        <p:spPr>
          <a:xfrm>
            <a:off x="680018" y="1701555"/>
            <a:ext cx="10833100" cy="407705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IA Template">
  <a:themeElements>
    <a:clrScheme name="Custom 4">
      <a:dk1>
        <a:srgbClr val="161A3E"/>
      </a:dk1>
      <a:lt1>
        <a:srgbClr val="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2020-12-23T13:36:00Z</dcterms:created>
  <dc:creator>Aayush Shah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