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6" r:id="rId2"/>
    <p:sldId id="257" r:id="rId3"/>
    <p:sldId id="269" r:id="rId4"/>
    <p:sldId id="263" r:id="rId5"/>
    <p:sldId id="258" r:id="rId6"/>
    <p:sldId id="259" r:id="rId7"/>
    <p:sldId id="264" r:id="rId8"/>
    <p:sldId id="26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253"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740777-CA37-4134-940C-2D7FB517CC7B}" type="datetimeFigureOut">
              <a:rPr lang="en-IN" smtClean="0"/>
              <a:t>24-10-2024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B266C-97F3-4E1E-9C31-87777FD1D00C}" type="slidenum">
              <a:rPr lang="en-IN" smtClean="0"/>
              <a:t>‹#›</a:t>
            </a:fld>
            <a:endParaRPr lang="en-IN"/>
          </a:p>
        </p:txBody>
      </p:sp>
    </p:spTree>
    <p:extLst>
      <p:ext uri="{BB962C8B-B14F-4D97-AF65-F5344CB8AC3E}">
        <p14:creationId xmlns:p14="http://schemas.microsoft.com/office/powerpoint/2010/main" val="155128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A789ED-C342-4B89-8760-72D161D72C5E}" type="slidenum">
              <a:rPr lang="en-IN" smtClean="0"/>
              <a:t>1</a:t>
            </a:fld>
            <a:endParaRPr lang="en-IN"/>
          </a:p>
        </p:txBody>
      </p:sp>
    </p:spTree>
    <p:extLst>
      <p:ext uri="{BB962C8B-B14F-4D97-AF65-F5344CB8AC3E}">
        <p14:creationId xmlns:p14="http://schemas.microsoft.com/office/powerpoint/2010/main" val="53068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C010-7FA5-98B6-06B1-CF68921FF2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FBF211-C6A0-5A1C-03C7-11A49CD22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84E069-37E6-4E55-4155-E110CF0D2C3F}"/>
              </a:ext>
            </a:extLst>
          </p:cNvPr>
          <p:cNvSpPr>
            <a:spLocks noGrp="1"/>
          </p:cNvSpPr>
          <p:nvPr>
            <p:ph type="dt" sz="half" idx="10"/>
          </p:nvPr>
        </p:nvSpPr>
        <p:spPr/>
        <p:txBody>
          <a:bodyPr/>
          <a:lstStyle/>
          <a:p>
            <a:fld id="{AB2F02B1-DB60-42A7-AAA9-2BD54FEE8853}" type="datetimeFigureOut">
              <a:rPr lang="en-IN" smtClean="0"/>
              <a:t>24-10-2024</a:t>
            </a:fld>
            <a:endParaRPr lang="en-IN"/>
          </a:p>
        </p:txBody>
      </p:sp>
      <p:sp>
        <p:nvSpPr>
          <p:cNvPr id="5" name="Footer Placeholder 4">
            <a:extLst>
              <a:ext uri="{FF2B5EF4-FFF2-40B4-BE49-F238E27FC236}">
                <a16:creationId xmlns:a16="http://schemas.microsoft.com/office/drawing/2014/main" id="{C25C78A4-129A-ADB0-C52D-8F6C47D42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18060-2FF9-051A-E5EB-C7B994D98BA0}"/>
              </a:ext>
            </a:extLst>
          </p:cNvPr>
          <p:cNvSpPr>
            <a:spLocks noGrp="1"/>
          </p:cNvSpPr>
          <p:nvPr>
            <p:ph type="sldNum" sz="quarter" idx="12"/>
          </p:nvPr>
        </p:nvSpPr>
        <p:spPr/>
        <p:txBody>
          <a:bodyPr/>
          <a:lstStyle/>
          <a:p>
            <a:fld id="{E7C88D1C-742C-4FB4-85C8-6CD2D4E348DB}" type="slidenum">
              <a:rPr lang="en-IN" smtClean="0"/>
              <a:t>‹#›</a:t>
            </a:fld>
            <a:endParaRPr lang="en-IN"/>
          </a:p>
        </p:txBody>
      </p:sp>
    </p:spTree>
    <p:extLst>
      <p:ext uri="{BB962C8B-B14F-4D97-AF65-F5344CB8AC3E}">
        <p14:creationId xmlns:p14="http://schemas.microsoft.com/office/powerpoint/2010/main" val="283825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0D54-FC8E-85B2-1584-2A52D5F20D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C90C7B-0D4F-52AF-C288-59A2B8CAE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1EA234-43CE-34DB-41A0-7EAC421E6C7B}"/>
              </a:ext>
            </a:extLst>
          </p:cNvPr>
          <p:cNvSpPr>
            <a:spLocks noGrp="1"/>
          </p:cNvSpPr>
          <p:nvPr>
            <p:ph type="dt" sz="half" idx="10"/>
          </p:nvPr>
        </p:nvSpPr>
        <p:spPr/>
        <p:txBody>
          <a:bodyPr/>
          <a:lstStyle/>
          <a:p>
            <a:fld id="{AB2F02B1-DB60-42A7-AAA9-2BD54FEE8853}" type="datetimeFigureOut">
              <a:rPr lang="en-IN" smtClean="0"/>
              <a:t>24-10-2024</a:t>
            </a:fld>
            <a:endParaRPr lang="en-IN"/>
          </a:p>
        </p:txBody>
      </p:sp>
      <p:sp>
        <p:nvSpPr>
          <p:cNvPr id="5" name="Footer Placeholder 4">
            <a:extLst>
              <a:ext uri="{FF2B5EF4-FFF2-40B4-BE49-F238E27FC236}">
                <a16:creationId xmlns:a16="http://schemas.microsoft.com/office/drawing/2014/main" id="{CF2BE4CE-FB5C-7B26-4FF0-CE2C17BB31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861C5-FC09-CD49-3132-2CFAD03858BE}"/>
              </a:ext>
            </a:extLst>
          </p:cNvPr>
          <p:cNvSpPr>
            <a:spLocks noGrp="1"/>
          </p:cNvSpPr>
          <p:nvPr>
            <p:ph type="sldNum" sz="quarter" idx="12"/>
          </p:nvPr>
        </p:nvSpPr>
        <p:spPr/>
        <p:txBody>
          <a:bodyPr/>
          <a:lstStyle/>
          <a:p>
            <a:fld id="{E7C88D1C-742C-4FB4-85C8-6CD2D4E348DB}" type="slidenum">
              <a:rPr lang="en-IN" smtClean="0"/>
              <a:t>‹#›</a:t>
            </a:fld>
            <a:endParaRPr lang="en-IN"/>
          </a:p>
        </p:txBody>
      </p:sp>
    </p:spTree>
    <p:extLst>
      <p:ext uri="{BB962C8B-B14F-4D97-AF65-F5344CB8AC3E}">
        <p14:creationId xmlns:p14="http://schemas.microsoft.com/office/powerpoint/2010/main" val="32552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93652-627E-3F46-93C3-45407C6FA7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4FBA65-7FCD-D1B8-0727-0263B13959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1FEBC-DB07-A4E4-F129-386C65B96123}"/>
              </a:ext>
            </a:extLst>
          </p:cNvPr>
          <p:cNvSpPr>
            <a:spLocks noGrp="1"/>
          </p:cNvSpPr>
          <p:nvPr>
            <p:ph type="dt" sz="half" idx="10"/>
          </p:nvPr>
        </p:nvSpPr>
        <p:spPr/>
        <p:txBody>
          <a:bodyPr/>
          <a:lstStyle/>
          <a:p>
            <a:fld id="{AB2F02B1-DB60-42A7-AAA9-2BD54FEE8853}" type="datetimeFigureOut">
              <a:rPr lang="en-IN" smtClean="0"/>
              <a:t>24-10-2024</a:t>
            </a:fld>
            <a:endParaRPr lang="en-IN"/>
          </a:p>
        </p:txBody>
      </p:sp>
      <p:sp>
        <p:nvSpPr>
          <p:cNvPr id="5" name="Footer Placeholder 4">
            <a:extLst>
              <a:ext uri="{FF2B5EF4-FFF2-40B4-BE49-F238E27FC236}">
                <a16:creationId xmlns:a16="http://schemas.microsoft.com/office/drawing/2014/main" id="{91D74B7B-F8DF-888E-5F8A-A3EED3346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2D43DD-DF5B-319B-0239-D33583A97CAF}"/>
              </a:ext>
            </a:extLst>
          </p:cNvPr>
          <p:cNvSpPr>
            <a:spLocks noGrp="1"/>
          </p:cNvSpPr>
          <p:nvPr>
            <p:ph type="sldNum" sz="quarter" idx="12"/>
          </p:nvPr>
        </p:nvSpPr>
        <p:spPr/>
        <p:txBody>
          <a:bodyPr/>
          <a:lstStyle/>
          <a:p>
            <a:fld id="{E7C88D1C-742C-4FB4-85C8-6CD2D4E348DB}" type="slidenum">
              <a:rPr lang="en-IN" smtClean="0"/>
              <a:t>‹#›</a:t>
            </a:fld>
            <a:endParaRPr lang="en-IN"/>
          </a:p>
        </p:txBody>
      </p:sp>
    </p:spTree>
    <p:extLst>
      <p:ext uri="{BB962C8B-B14F-4D97-AF65-F5344CB8AC3E}">
        <p14:creationId xmlns:p14="http://schemas.microsoft.com/office/powerpoint/2010/main" val="380181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E308-1C85-3C11-3F9E-F0092C0AB9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1DC76C-C72C-ECEA-C384-8AB5547B4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11F155-2EC5-9851-CBB1-20993BB25768}"/>
              </a:ext>
            </a:extLst>
          </p:cNvPr>
          <p:cNvSpPr>
            <a:spLocks noGrp="1"/>
          </p:cNvSpPr>
          <p:nvPr>
            <p:ph type="dt" sz="half" idx="10"/>
          </p:nvPr>
        </p:nvSpPr>
        <p:spPr/>
        <p:txBody>
          <a:bodyPr/>
          <a:lstStyle/>
          <a:p>
            <a:fld id="{AB2F02B1-DB60-42A7-AAA9-2BD54FEE8853}" type="datetimeFigureOut">
              <a:rPr lang="en-IN" smtClean="0"/>
              <a:t>24-10-2024</a:t>
            </a:fld>
            <a:endParaRPr lang="en-IN"/>
          </a:p>
        </p:txBody>
      </p:sp>
      <p:sp>
        <p:nvSpPr>
          <p:cNvPr id="5" name="Footer Placeholder 4">
            <a:extLst>
              <a:ext uri="{FF2B5EF4-FFF2-40B4-BE49-F238E27FC236}">
                <a16:creationId xmlns:a16="http://schemas.microsoft.com/office/drawing/2014/main" id="{D130B3F7-2AC0-4451-58DE-403584F6E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664D4-18FB-CEB5-F2B2-46A9745411FB}"/>
              </a:ext>
            </a:extLst>
          </p:cNvPr>
          <p:cNvSpPr>
            <a:spLocks noGrp="1"/>
          </p:cNvSpPr>
          <p:nvPr>
            <p:ph type="sldNum" sz="quarter" idx="12"/>
          </p:nvPr>
        </p:nvSpPr>
        <p:spPr/>
        <p:txBody>
          <a:bodyPr/>
          <a:lstStyle/>
          <a:p>
            <a:fld id="{E7C88D1C-742C-4FB4-85C8-6CD2D4E348DB}" type="slidenum">
              <a:rPr lang="en-IN" smtClean="0"/>
              <a:t>‹#›</a:t>
            </a:fld>
            <a:endParaRPr lang="en-IN"/>
          </a:p>
        </p:txBody>
      </p:sp>
    </p:spTree>
    <p:extLst>
      <p:ext uri="{BB962C8B-B14F-4D97-AF65-F5344CB8AC3E}">
        <p14:creationId xmlns:p14="http://schemas.microsoft.com/office/powerpoint/2010/main" val="20216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F4B0-3411-4EB7-7CD6-3D7437066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0969EA-C1C5-7CF9-65F1-5D5D5C2AF2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0829C-9EDC-0BB7-74C8-A8ABD456605A}"/>
              </a:ext>
            </a:extLst>
          </p:cNvPr>
          <p:cNvSpPr>
            <a:spLocks noGrp="1"/>
          </p:cNvSpPr>
          <p:nvPr>
            <p:ph type="dt" sz="half" idx="10"/>
          </p:nvPr>
        </p:nvSpPr>
        <p:spPr/>
        <p:txBody>
          <a:bodyPr/>
          <a:lstStyle/>
          <a:p>
            <a:fld id="{AB2F02B1-DB60-42A7-AAA9-2BD54FEE8853}" type="datetimeFigureOut">
              <a:rPr lang="en-IN" smtClean="0"/>
              <a:t>24-10-2024</a:t>
            </a:fld>
            <a:endParaRPr lang="en-IN"/>
          </a:p>
        </p:txBody>
      </p:sp>
      <p:sp>
        <p:nvSpPr>
          <p:cNvPr id="5" name="Footer Placeholder 4">
            <a:extLst>
              <a:ext uri="{FF2B5EF4-FFF2-40B4-BE49-F238E27FC236}">
                <a16:creationId xmlns:a16="http://schemas.microsoft.com/office/drawing/2014/main" id="{551423FB-61AA-E89F-27AB-725FC03FA2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D9958-FA7E-883F-758E-08606D83FFC7}"/>
              </a:ext>
            </a:extLst>
          </p:cNvPr>
          <p:cNvSpPr>
            <a:spLocks noGrp="1"/>
          </p:cNvSpPr>
          <p:nvPr>
            <p:ph type="sldNum" sz="quarter" idx="12"/>
          </p:nvPr>
        </p:nvSpPr>
        <p:spPr/>
        <p:txBody>
          <a:bodyPr/>
          <a:lstStyle/>
          <a:p>
            <a:fld id="{E7C88D1C-742C-4FB4-85C8-6CD2D4E348DB}" type="slidenum">
              <a:rPr lang="en-IN" smtClean="0"/>
              <a:t>‹#›</a:t>
            </a:fld>
            <a:endParaRPr lang="en-IN"/>
          </a:p>
        </p:txBody>
      </p:sp>
    </p:spTree>
    <p:extLst>
      <p:ext uri="{BB962C8B-B14F-4D97-AF65-F5344CB8AC3E}">
        <p14:creationId xmlns:p14="http://schemas.microsoft.com/office/powerpoint/2010/main" val="428344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A47F-F0A1-84D8-9DD7-4B5105AFC3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F6F787-5E5B-9F21-F0E0-11230E180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6786F2-F237-C056-68E9-15D6D35F4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9483E5-D79A-DCF6-F453-508A176F29C9}"/>
              </a:ext>
            </a:extLst>
          </p:cNvPr>
          <p:cNvSpPr>
            <a:spLocks noGrp="1"/>
          </p:cNvSpPr>
          <p:nvPr>
            <p:ph type="dt" sz="half" idx="10"/>
          </p:nvPr>
        </p:nvSpPr>
        <p:spPr/>
        <p:txBody>
          <a:bodyPr/>
          <a:lstStyle/>
          <a:p>
            <a:fld id="{AB2F02B1-DB60-42A7-AAA9-2BD54FEE8853}" type="datetimeFigureOut">
              <a:rPr lang="en-IN" smtClean="0"/>
              <a:t>24-10-2024</a:t>
            </a:fld>
            <a:endParaRPr lang="en-IN"/>
          </a:p>
        </p:txBody>
      </p:sp>
      <p:sp>
        <p:nvSpPr>
          <p:cNvPr id="6" name="Footer Placeholder 5">
            <a:extLst>
              <a:ext uri="{FF2B5EF4-FFF2-40B4-BE49-F238E27FC236}">
                <a16:creationId xmlns:a16="http://schemas.microsoft.com/office/drawing/2014/main" id="{B5A63498-6CBA-948D-0C5E-7248C7C9B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84A54C-A159-3587-3155-1866C09206CE}"/>
              </a:ext>
            </a:extLst>
          </p:cNvPr>
          <p:cNvSpPr>
            <a:spLocks noGrp="1"/>
          </p:cNvSpPr>
          <p:nvPr>
            <p:ph type="sldNum" sz="quarter" idx="12"/>
          </p:nvPr>
        </p:nvSpPr>
        <p:spPr/>
        <p:txBody>
          <a:bodyPr/>
          <a:lstStyle/>
          <a:p>
            <a:fld id="{E7C88D1C-742C-4FB4-85C8-6CD2D4E348DB}" type="slidenum">
              <a:rPr lang="en-IN" smtClean="0"/>
              <a:t>‹#›</a:t>
            </a:fld>
            <a:endParaRPr lang="en-IN"/>
          </a:p>
        </p:txBody>
      </p:sp>
    </p:spTree>
    <p:extLst>
      <p:ext uri="{BB962C8B-B14F-4D97-AF65-F5344CB8AC3E}">
        <p14:creationId xmlns:p14="http://schemas.microsoft.com/office/powerpoint/2010/main" val="95888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E63C-B8E4-9ECF-19E3-6A9B81757B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91E723-3FC5-17B6-58CF-BC9717B9B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7CA326-4802-3A74-6CC8-927D63E3DC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C7EDFB-FF8C-F737-A78D-04E36F2AF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9079B7-A345-A7F1-D731-9134F96F8B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15EE2E-5A1C-6A8B-CA92-FBE334A06943}"/>
              </a:ext>
            </a:extLst>
          </p:cNvPr>
          <p:cNvSpPr>
            <a:spLocks noGrp="1"/>
          </p:cNvSpPr>
          <p:nvPr>
            <p:ph type="dt" sz="half" idx="10"/>
          </p:nvPr>
        </p:nvSpPr>
        <p:spPr/>
        <p:txBody>
          <a:bodyPr/>
          <a:lstStyle/>
          <a:p>
            <a:fld id="{AB2F02B1-DB60-42A7-AAA9-2BD54FEE8853}" type="datetimeFigureOut">
              <a:rPr lang="en-IN" smtClean="0"/>
              <a:t>24-10-2024</a:t>
            </a:fld>
            <a:endParaRPr lang="en-IN"/>
          </a:p>
        </p:txBody>
      </p:sp>
      <p:sp>
        <p:nvSpPr>
          <p:cNvPr id="8" name="Footer Placeholder 7">
            <a:extLst>
              <a:ext uri="{FF2B5EF4-FFF2-40B4-BE49-F238E27FC236}">
                <a16:creationId xmlns:a16="http://schemas.microsoft.com/office/drawing/2014/main" id="{565A11ED-0475-5E1E-77FF-ADEC28170C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05EAC3-4175-39F1-3840-96B7F23D1056}"/>
              </a:ext>
            </a:extLst>
          </p:cNvPr>
          <p:cNvSpPr>
            <a:spLocks noGrp="1"/>
          </p:cNvSpPr>
          <p:nvPr>
            <p:ph type="sldNum" sz="quarter" idx="12"/>
          </p:nvPr>
        </p:nvSpPr>
        <p:spPr/>
        <p:txBody>
          <a:bodyPr/>
          <a:lstStyle/>
          <a:p>
            <a:fld id="{E7C88D1C-742C-4FB4-85C8-6CD2D4E348DB}" type="slidenum">
              <a:rPr lang="en-IN" smtClean="0"/>
              <a:t>‹#›</a:t>
            </a:fld>
            <a:endParaRPr lang="en-IN"/>
          </a:p>
        </p:txBody>
      </p:sp>
    </p:spTree>
    <p:extLst>
      <p:ext uri="{BB962C8B-B14F-4D97-AF65-F5344CB8AC3E}">
        <p14:creationId xmlns:p14="http://schemas.microsoft.com/office/powerpoint/2010/main" val="135859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3ECD-A17B-9B91-2112-BA9E504CDA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591024-7814-0366-091A-E1686689154F}"/>
              </a:ext>
            </a:extLst>
          </p:cNvPr>
          <p:cNvSpPr>
            <a:spLocks noGrp="1"/>
          </p:cNvSpPr>
          <p:nvPr>
            <p:ph type="dt" sz="half" idx="10"/>
          </p:nvPr>
        </p:nvSpPr>
        <p:spPr/>
        <p:txBody>
          <a:bodyPr/>
          <a:lstStyle/>
          <a:p>
            <a:fld id="{AB2F02B1-DB60-42A7-AAA9-2BD54FEE8853}" type="datetimeFigureOut">
              <a:rPr lang="en-IN" smtClean="0"/>
              <a:t>24-10-2024</a:t>
            </a:fld>
            <a:endParaRPr lang="en-IN"/>
          </a:p>
        </p:txBody>
      </p:sp>
      <p:sp>
        <p:nvSpPr>
          <p:cNvPr id="4" name="Footer Placeholder 3">
            <a:extLst>
              <a:ext uri="{FF2B5EF4-FFF2-40B4-BE49-F238E27FC236}">
                <a16:creationId xmlns:a16="http://schemas.microsoft.com/office/drawing/2014/main" id="{C195C6E9-CD7F-0A44-6C9F-B6E87EB963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DAF6CC-8640-E242-84E3-7E87ADA9EEF0}"/>
              </a:ext>
            </a:extLst>
          </p:cNvPr>
          <p:cNvSpPr>
            <a:spLocks noGrp="1"/>
          </p:cNvSpPr>
          <p:nvPr>
            <p:ph type="sldNum" sz="quarter" idx="12"/>
          </p:nvPr>
        </p:nvSpPr>
        <p:spPr/>
        <p:txBody>
          <a:bodyPr/>
          <a:lstStyle/>
          <a:p>
            <a:fld id="{E7C88D1C-742C-4FB4-85C8-6CD2D4E348DB}" type="slidenum">
              <a:rPr lang="en-IN" smtClean="0"/>
              <a:t>‹#›</a:t>
            </a:fld>
            <a:endParaRPr lang="en-IN"/>
          </a:p>
        </p:txBody>
      </p:sp>
    </p:spTree>
    <p:extLst>
      <p:ext uri="{BB962C8B-B14F-4D97-AF65-F5344CB8AC3E}">
        <p14:creationId xmlns:p14="http://schemas.microsoft.com/office/powerpoint/2010/main" val="381175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B27EF-F4F0-D982-AE5F-C5467CE66DB4}"/>
              </a:ext>
            </a:extLst>
          </p:cNvPr>
          <p:cNvSpPr>
            <a:spLocks noGrp="1"/>
          </p:cNvSpPr>
          <p:nvPr>
            <p:ph type="dt" sz="half" idx="10"/>
          </p:nvPr>
        </p:nvSpPr>
        <p:spPr/>
        <p:txBody>
          <a:bodyPr/>
          <a:lstStyle/>
          <a:p>
            <a:fld id="{AB2F02B1-DB60-42A7-AAA9-2BD54FEE8853}" type="datetimeFigureOut">
              <a:rPr lang="en-IN" smtClean="0"/>
              <a:t>24-10-2024</a:t>
            </a:fld>
            <a:endParaRPr lang="en-IN"/>
          </a:p>
        </p:txBody>
      </p:sp>
      <p:sp>
        <p:nvSpPr>
          <p:cNvPr id="3" name="Footer Placeholder 2">
            <a:extLst>
              <a:ext uri="{FF2B5EF4-FFF2-40B4-BE49-F238E27FC236}">
                <a16:creationId xmlns:a16="http://schemas.microsoft.com/office/drawing/2014/main" id="{5F6C28F8-FBBB-DE14-5674-70CEBD72F1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EE0B44-802A-F5F1-44FF-C19B8BFF721B}"/>
              </a:ext>
            </a:extLst>
          </p:cNvPr>
          <p:cNvSpPr>
            <a:spLocks noGrp="1"/>
          </p:cNvSpPr>
          <p:nvPr>
            <p:ph type="sldNum" sz="quarter" idx="12"/>
          </p:nvPr>
        </p:nvSpPr>
        <p:spPr/>
        <p:txBody>
          <a:bodyPr/>
          <a:lstStyle/>
          <a:p>
            <a:fld id="{E7C88D1C-742C-4FB4-85C8-6CD2D4E348DB}" type="slidenum">
              <a:rPr lang="en-IN" smtClean="0"/>
              <a:t>‹#›</a:t>
            </a:fld>
            <a:endParaRPr lang="en-IN"/>
          </a:p>
        </p:txBody>
      </p:sp>
    </p:spTree>
    <p:extLst>
      <p:ext uri="{BB962C8B-B14F-4D97-AF65-F5344CB8AC3E}">
        <p14:creationId xmlns:p14="http://schemas.microsoft.com/office/powerpoint/2010/main" val="193988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AA89-877F-CEE1-A661-CB2F8014A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E4970F-90C2-0770-7FE5-FFD35D7A2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648889-597C-08DF-8969-0FB91FB26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6F1BD-307A-2072-6E2D-27037DBFFE80}"/>
              </a:ext>
            </a:extLst>
          </p:cNvPr>
          <p:cNvSpPr>
            <a:spLocks noGrp="1"/>
          </p:cNvSpPr>
          <p:nvPr>
            <p:ph type="dt" sz="half" idx="10"/>
          </p:nvPr>
        </p:nvSpPr>
        <p:spPr/>
        <p:txBody>
          <a:bodyPr/>
          <a:lstStyle/>
          <a:p>
            <a:fld id="{AB2F02B1-DB60-42A7-AAA9-2BD54FEE8853}" type="datetimeFigureOut">
              <a:rPr lang="en-IN" smtClean="0"/>
              <a:t>24-10-2024</a:t>
            </a:fld>
            <a:endParaRPr lang="en-IN"/>
          </a:p>
        </p:txBody>
      </p:sp>
      <p:sp>
        <p:nvSpPr>
          <p:cNvPr id="6" name="Footer Placeholder 5">
            <a:extLst>
              <a:ext uri="{FF2B5EF4-FFF2-40B4-BE49-F238E27FC236}">
                <a16:creationId xmlns:a16="http://schemas.microsoft.com/office/drawing/2014/main" id="{6C60B174-5446-C0FB-6903-70FA89D81E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89EDB7-913C-7FDA-1654-6850E625614B}"/>
              </a:ext>
            </a:extLst>
          </p:cNvPr>
          <p:cNvSpPr>
            <a:spLocks noGrp="1"/>
          </p:cNvSpPr>
          <p:nvPr>
            <p:ph type="sldNum" sz="quarter" idx="12"/>
          </p:nvPr>
        </p:nvSpPr>
        <p:spPr/>
        <p:txBody>
          <a:bodyPr/>
          <a:lstStyle/>
          <a:p>
            <a:fld id="{E7C88D1C-742C-4FB4-85C8-6CD2D4E348DB}" type="slidenum">
              <a:rPr lang="en-IN" smtClean="0"/>
              <a:t>‹#›</a:t>
            </a:fld>
            <a:endParaRPr lang="en-IN"/>
          </a:p>
        </p:txBody>
      </p:sp>
    </p:spTree>
    <p:extLst>
      <p:ext uri="{BB962C8B-B14F-4D97-AF65-F5344CB8AC3E}">
        <p14:creationId xmlns:p14="http://schemas.microsoft.com/office/powerpoint/2010/main" val="145335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4BA9-566D-824F-A53D-C1AF2BD53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BAA7DC-9AA1-EB73-C365-1004072FA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0DBD36-63F6-5646-BEAA-E025F65B3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47546-0E32-D667-D77F-FBA032DEB061}"/>
              </a:ext>
            </a:extLst>
          </p:cNvPr>
          <p:cNvSpPr>
            <a:spLocks noGrp="1"/>
          </p:cNvSpPr>
          <p:nvPr>
            <p:ph type="dt" sz="half" idx="10"/>
          </p:nvPr>
        </p:nvSpPr>
        <p:spPr/>
        <p:txBody>
          <a:bodyPr/>
          <a:lstStyle/>
          <a:p>
            <a:fld id="{AB2F02B1-DB60-42A7-AAA9-2BD54FEE8853}" type="datetimeFigureOut">
              <a:rPr lang="en-IN" smtClean="0"/>
              <a:t>24-10-2024</a:t>
            </a:fld>
            <a:endParaRPr lang="en-IN"/>
          </a:p>
        </p:txBody>
      </p:sp>
      <p:sp>
        <p:nvSpPr>
          <p:cNvPr id="6" name="Footer Placeholder 5">
            <a:extLst>
              <a:ext uri="{FF2B5EF4-FFF2-40B4-BE49-F238E27FC236}">
                <a16:creationId xmlns:a16="http://schemas.microsoft.com/office/drawing/2014/main" id="{BCED4798-363B-71C6-DA56-D5F8015006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9AE078-2036-D3FD-4550-7BE0C003218E}"/>
              </a:ext>
            </a:extLst>
          </p:cNvPr>
          <p:cNvSpPr>
            <a:spLocks noGrp="1"/>
          </p:cNvSpPr>
          <p:nvPr>
            <p:ph type="sldNum" sz="quarter" idx="12"/>
          </p:nvPr>
        </p:nvSpPr>
        <p:spPr/>
        <p:txBody>
          <a:bodyPr/>
          <a:lstStyle/>
          <a:p>
            <a:fld id="{E7C88D1C-742C-4FB4-85C8-6CD2D4E348DB}" type="slidenum">
              <a:rPr lang="en-IN" smtClean="0"/>
              <a:t>‹#›</a:t>
            </a:fld>
            <a:endParaRPr lang="en-IN"/>
          </a:p>
        </p:txBody>
      </p:sp>
    </p:spTree>
    <p:extLst>
      <p:ext uri="{BB962C8B-B14F-4D97-AF65-F5344CB8AC3E}">
        <p14:creationId xmlns:p14="http://schemas.microsoft.com/office/powerpoint/2010/main" val="394794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accent1">
                <a:lumMod val="5000"/>
                <a:lumOff val="95000"/>
              </a:schemeClr>
            </a:gs>
            <a:gs pos="16000">
              <a:schemeClr val="accent1">
                <a:lumMod val="45000"/>
                <a:lumOff val="55000"/>
              </a:schemeClr>
            </a:gs>
            <a:gs pos="62000">
              <a:srgbClr val="BFCFEB"/>
            </a:gs>
            <a:gs pos="86000">
              <a:schemeClr val="accent1">
                <a:lumMod val="45000"/>
                <a:lumOff val="55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5C1A6D-E011-BDF7-0D2D-75FE8705C3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D15FF1-315C-4BB1-FA02-72E2CAA1FC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82966-E5CB-A86C-3F9E-677768B342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F02B1-DB60-42A7-AAA9-2BD54FEE8853}" type="datetimeFigureOut">
              <a:rPr lang="en-IN" smtClean="0"/>
              <a:t>24-10-2024</a:t>
            </a:fld>
            <a:endParaRPr lang="en-IN"/>
          </a:p>
        </p:txBody>
      </p:sp>
      <p:sp>
        <p:nvSpPr>
          <p:cNvPr id="5" name="Footer Placeholder 4">
            <a:extLst>
              <a:ext uri="{FF2B5EF4-FFF2-40B4-BE49-F238E27FC236}">
                <a16:creationId xmlns:a16="http://schemas.microsoft.com/office/drawing/2014/main" id="{C23C1499-45DE-FC1D-A089-B93DBAB62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032C9F-BC7B-7563-08C1-94DD60AC4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88D1C-742C-4FB4-85C8-6CD2D4E348DB}" type="slidenum">
              <a:rPr lang="en-IN" smtClean="0"/>
              <a:t>‹#›</a:t>
            </a:fld>
            <a:endParaRPr lang="en-IN"/>
          </a:p>
        </p:txBody>
      </p:sp>
    </p:spTree>
    <p:extLst>
      <p:ext uri="{BB962C8B-B14F-4D97-AF65-F5344CB8AC3E}">
        <p14:creationId xmlns:p14="http://schemas.microsoft.com/office/powerpoint/2010/main" val="2275756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7">
            <a:extLst>
              <a:ext uri="{FF2B5EF4-FFF2-40B4-BE49-F238E27FC236}">
                <a16:creationId xmlns:a16="http://schemas.microsoft.com/office/drawing/2014/main" id="{7E2F1F76-52B6-D951-D9D8-20209C8531CE}"/>
              </a:ext>
            </a:extLst>
          </p:cNvPr>
          <p:cNvSpPr/>
          <p:nvPr/>
        </p:nvSpPr>
        <p:spPr>
          <a:xfrm>
            <a:off x="0" y="0"/>
            <a:ext cx="12192000" cy="1105222"/>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sp>
        <p:nvSpPr>
          <p:cNvPr id="6" name="object 6"/>
          <p:cNvSpPr txBox="1"/>
          <p:nvPr/>
        </p:nvSpPr>
        <p:spPr>
          <a:xfrm>
            <a:off x="1554480" y="-26320"/>
            <a:ext cx="10637520" cy="1093120"/>
          </a:xfrm>
          <a:prstGeom prst="rect">
            <a:avLst/>
          </a:prstGeom>
        </p:spPr>
        <p:txBody>
          <a:bodyPr vert="horz" wrap="square" lIns="0" tIns="12700" rIns="0" bIns="0" rtlCol="0">
            <a:spAutoFit/>
          </a:bodyPr>
          <a:lstStyle/>
          <a:p>
            <a:pPr marL="1975485" marR="5080" indent="-1963420">
              <a:lnSpc>
                <a:spcPct val="153800"/>
              </a:lnSpc>
              <a:spcBef>
                <a:spcPts val="100"/>
              </a:spcBef>
              <a:tabLst>
                <a:tab pos="5467985" algn="l"/>
              </a:tabLst>
            </a:pPr>
            <a:r>
              <a:rPr lang="en-IN" sz="2400" b="1"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2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sz="2400" b="1" spc="10" dirty="0">
                <a:solidFill>
                  <a:srgbClr val="FFFFFF"/>
                </a:solidFill>
                <a:latin typeface="Times New Roman"/>
                <a:cs typeface="Times New Roman"/>
              </a:rPr>
              <a:t>the</a:t>
            </a:r>
            <a:r>
              <a:rPr sz="2400" b="1" spc="-9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25" dirty="0">
                <a:solidFill>
                  <a:srgbClr val="FFFFFF"/>
                </a:solidFill>
                <a:latin typeface="Times New Roman"/>
                <a:cs typeface="Times New Roman"/>
              </a:rPr>
              <a:t> </a:t>
            </a:r>
            <a:r>
              <a:rPr lang="en-IN" sz="2400" b="1" spc="2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7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lang="en-IN" sz="2400" b="1" spc="-15" dirty="0">
                <a:solidFill>
                  <a:srgbClr val="FFFFFF"/>
                </a:solidFill>
                <a:latin typeface="Times New Roman"/>
                <a:cs typeface="Times New Roman"/>
              </a:rPr>
              <a:t>Computer Science </a:t>
            </a:r>
            <a:r>
              <a:rPr sz="2400" b="1" spc="-5" dirty="0">
                <a:solidFill>
                  <a:srgbClr val="FFFFFF"/>
                </a:solidFill>
                <a:latin typeface="Times New Roman"/>
                <a:cs typeface="Times New Roman"/>
              </a:rPr>
              <a:t>Engineering</a:t>
            </a:r>
            <a:r>
              <a:rPr lang="en-IN" sz="2400" b="1" spc="-5" dirty="0">
                <a:solidFill>
                  <a:srgbClr val="FFFFFF"/>
                </a:solidFill>
                <a:latin typeface="Times New Roman"/>
                <a:cs typeface="Times New Roman"/>
              </a:rPr>
              <a:t>(AI&amp;ML)</a:t>
            </a:r>
            <a:r>
              <a:rPr sz="2400" b="1" spc="-5" dirty="0">
                <a:solidFill>
                  <a:srgbClr val="FFFFFF"/>
                </a:solidFill>
                <a:latin typeface="Times New Roman"/>
                <a:cs typeface="Times New Roman"/>
              </a:rPr>
              <a:t> </a:t>
            </a:r>
            <a:r>
              <a:rPr sz="2400" b="1" spc="-585" dirty="0">
                <a:solidFill>
                  <a:srgbClr val="FFFFFF"/>
                </a:solidFill>
                <a:latin typeface="Times New Roman"/>
                <a:cs typeface="Times New Roman"/>
              </a:rPr>
              <a:t> </a:t>
            </a:r>
            <a:endParaRPr lang="en-IN" sz="2400" b="1" spc="-585" dirty="0">
              <a:solidFill>
                <a:srgbClr val="FFFFFF"/>
              </a:solidFill>
              <a:latin typeface="Times New Roman"/>
              <a:cs typeface="Times New Roman"/>
            </a:endParaRPr>
          </a:p>
          <a:p>
            <a:pPr marL="1975485" marR="5080" indent="-1963420">
              <a:lnSpc>
                <a:spcPct val="153800"/>
              </a:lnSpc>
              <a:spcBef>
                <a:spcPts val="100"/>
              </a:spcBef>
              <a:tabLst>
                <a:tab pos="5467985" algn="l"/>
              </a:tabLst>
            </a:pPr>
            <a:r>
              <a:rPr lang="en-IN" sz="2400" b="1" spc="-10" dirty="0">
                <a:solidFill>
                  <a:srgbClr val="FFFFFF"/>
                </a:solidFill>
                <a:latin typeface="Times New Roman"/>
                <a:cs typeface="Times New Roman"/>
              </a:rPr>
              <a:t>    </a:t>
            </a:r>
            <a:r>
              <a:rPr sz="2400" b="1" spc="-10" dirty="0">
                <a:solidFill>
                  <a:srgbClr val="FFFFFF"/>
                </a:solidFill>
                <a:latin typeface="Times New Roman"/>
                <a:cs typeface="Times New Roman"/>
              </a:rPr>
              <a:t>Course</a:t>
            </a:r>
            <a:r>
              <a:rPr sz="2400" b="1" spc="70" dirty="0">
                <a:solidFill>
                  <a:srgbClr val="FFFFFF"/>
                </a:solidFill>
                <a:latin typeface="Times New Roman"/>
                <a:cs typeface="Times New Roman"/>
              </a:rPr>
              <a:t> </a:t>
            </a:r>
            <a:r>
              <a:rPr sz="2400" b="1" spc="-5" dirty="0">
                <a:solidFill>
                  <a:srgbClr val="FFFFFF"/>
                </a:solidFill>
                <a:latin typeface="Times New Roman"/>
                <a:cs typeface="Times New Roman"/>
              </a:rPr>
              <a:t>Code:</a:t>
            </a:r>
            <a:r>
              <a:rPr sz="2400" b="1" spc="35" dirty="0">
                <a:solidFill>
                  <a:srgbClr val="FFFFFF"/>
                </a:solidFill>
                <a:latin typeface="Times New Roman"/>
                <a:cs typeface="Times New Roman"/>
              </a:rPr>
              <a:t> </a:t>
            </a:r>
            <a:r>
              <a:rPr lang="en-IN" sz="2400" b="1" spc="-5" dirty="0">
                <a:solidFill>
                  <a:srgbClr val="FFFFFF"/>
                </a:solidFill>
                <a:latin typeface="Times New Roman"/>
                <a:cs typeface="Times New Roman"/>
              </a:rPr>
              <a:t>E1UA307C         </a:t>
            </a:r>
            <a:r>
              <a:rPr sz="2400" b="1" spc="-10" dirty="0">
                <a:solidFill>
                  <a:srgbClr val="FFFFFF"/>
                </a:solidFill>
                <a:latin typeface="Times New Roman"/>
                <a:cs typeface="Times New Roman"/>
              </a:rPr>
              <a:t>Course</a:t>
            </a:r>
            <a:r>
              <a:rPr sz="2400" b="1" spc="55" dirty="0">
                <a:solidFill>
                  <a:srgbClr val="FFFFFF"/>
                </a:solidFill>
                <a:latin typeface="Times New Roman"/>
                <a:cs typeface="Times New Roman"/>
              </a:rPr>
              <a:t> </a:t>
            </a:r>
            <a:r>
              <a:rPr sz="2400" b="1" dirty="0">
                <a:solidFill>
                  <a:srgbClr val="FFFFFF"/>
                </a:solidFill>
                <a:latin typeface="Times New Roman"/>
                <a:cs typeface="Times New Roman"/>
              </a:rPr>
              <a:t>Name:</a:t>
            </a:r>
            <a:r>
              <a:rPr lang="en-IN" sz="2400" b="1" spc="20" dirty="0">
                <a:solidFill>
                  <a:srgbClr val="FFFFFF"/>
                </a:solidFill>
                <a:latin typeface="Times New Roman"/>
                <a:cs typeface="Times New Roman"/>
              </a:rPr>
              <a:t> </a:t>
            </a:r>
            <a:r>
              <a:rPr lang="en-IN" sz="2400" spc="20" dirty="0">
                <a:solidFill>
                  <a:srgbClr val="FFFFFF"/>
                </a:solidFill>
                <a:latin typeface="Times New Roman"/>
                <a:cs typeface="Times New Roman"/>
              </a:rPr>
              <a:t>JAVA PROGRAMMING</a:t>
            </a:r>
            <a:endParaRPr sz="2400" dirty="0">
              <a:latin typeface="Times New Roman"/>
              <a:cs typeface="Times New Roman"/>
            </a:endParaRPr>
          </a:p>
        </p:txBody>
      </p:sp>
      <p:sp>
        <p:nvSpPr>
          <p:cNvPr id="7" name="object 7"/>
          <p:cNvSpPr/>
          <p:nvPr/>
        </p:nvSpPr>
        <p:spPr>
          <a:xfrm>
            <a:off x="0" y="6457950"/>
            <a:ext cx="12192000" cy="400050"/>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sp>
        <p:nvSpPr>
          <p:cNvPr id="8" name="object 8"/>
          <p:cNvSpPr txBox="1"/>
          <p:nvPr/>
        </p:nvSpPr>
        <p:spPr>
          <a:xfrm>
            <a:off x="78739" y="6421120"/>
            <a:ext cx="5712461"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Times New Roman"/>
                <a:cs typeface="Times New Roman"/>
              </a:rPr>
              <a:t>Programme</a:t>
            </a:r>
            <a:r>
              <a:rPr sz="2400" b="1" spc="-20"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60" dirty="0">
                <a:solidFill>
                  <a:srgbClr val="FFFFFF"/>
                </a:solidFill>
                <a:latin typeface="Times New Roman"/>
                <a:cs typeface="Times New Roman"/>
              </a:rPr>
              <a:t> </a:t>
            </a:r>
            <a:r>
              <a:rPr sz="2400" b="1" spc="-40" dirty="0" err="1">
                <a:solidFill>
                  <a:srgbClr val="FFFFFF"/>
                </a:solidFill>
                <a:latin typeface="Times New Roman"/>
                <a:cs typeface="Times New Roman"/>
              </a:rPr>
              <a:t>B.Tech</a:t>
            </a:r>
            <a:r>
              <a:rPr sz="2400" b="1" spc="5" dirty="0">
                <a:solidFill>
                  <a:srgbClr val="FFFFFF"/>
                </a:solidFill>
                <a:latin typeface="Times New Roman"/>
                <a:cs typeface="Times New Roman"/>
              </a:rPr>
              <a:t> </a:t>
            </a:r>
            <a:r>
              <a:rPr sz="2400" b="1" spc="-5" dirty="0">
                <a:solidFill>
                  <a:srgbClr val="FFFFFF"/>
                </a:solidFill>
                <a:latin typeface="Times New Roman"/>
                <a:cs typeface="Times New Roman"/>
              </a:rPr>
              <a:t>(</a:t>
            </a:r>
            <a:r>
              <a:rPr lang="en-IN" sz="2400" b="1" spc="-5" dirty="0">
                <a:solidFill>
                  <a:srgbClr val="FFFFFF"/>
                </a:solidFill>
                <a:latin typeface="Times New Roman"/>
                <a:cs typeface="Times New Roman"/>
              </a:rPr>
              <a:t>CS</a:t>
            </a:r>
            <a:r>
              <a:rPr sz="2400" b="1" spc="-5" dirty="0">
                <a:solidFill>
                  <a:srgbClr val="FFFFFF"/>
                </a:solidFill>
                <a:latin typeface="Times New Roman"/>
                <a:cs typeface="Times New Roman"/>
              </a:rPr>
              <a:t>E</a:t>
            </a:r>
            <a:r>
              <a:rPr lang="en-IN" sz="2400" b="1" spc="-5" dirty="0">
                <a:solidFill>
                  <a:srgbClr val="FFFFFF"/>
                </a:solidFill>
                <a:latin typeface="Times New Roman"/>
                <a:cs typeface="Times New Roman"/>
              </a:rPr>
              <a:t>:</a:t>
            </a:r>
            <a:r>
              <a:rPr sz="2400" b="1" spc="-105" dirty="0">
                <a:solidFill>
                  <a:srgbClr val="FFFFFF"/>
                </a:solidFill>
                <a:latin typeface="Times New Roman"/>
                <a:cs typeface="Times New Roman"/>
              </a:rPr>
              <a:t> </a:t>
            </a:r>
            <a:r>
              <a:rPr lang="en-IN" sz="2400" b="1" spc="-105" dirty="0">
                <a:solidFill>
                  <a:srgbClr val="FFFFFF"/>
                </a:solidFill>
                <a:latin typeface="Times New Roman"/>
                <a:cs typeface="Times New Roman"/>
              </a:rPr>
              <a:t>-</a:t>
            </a:r>
            <a:r>
              <a:rPr sz="2400" b="1" spc="-15" dirty="0">
                <a:solidFill>
                  <a:srgbClr val="FFFFFF"/>
                </a:solidFill>
                <a:latin typeface="Times New Roman"/>
                <a:cs typeface="Times New Roman"/>
              </a:rPr>
              <a:t>AI&amp;ML)</a:t>
            </a:r>
            <a:endParaRPr sz="2400" dirty="0">
              <a:latin typeface="Times New Roman"/>
              <a:cs typeface="Times New Roman"/>
            </a:endParaRPr>
          </a:p>
        </p:txBody>
      </p:sp>
      <p:sp>
        <p:nvSpPr>
          <p:cNvPr id="10" name="object 10"/>
          <p:cNvSpPr txBox="1">
            <a:spLocks noGrp="1"/>
          </p:cNvSpPr>
          <p:nvPr>
            <p:ph type="body" idx="1"/>
          </p:nvPr>
        </p:nvSpPr>
        <p:spPr>
          <a:xfrm>
            <a:off x="1384663" y="1554325"/>
            <a:ext cx="9991726" cy="752450"/>
          </a:xfrm>
          <a:prstGeom prst="rect">
            <a:avLst/>
          </a:prstGeom>
        </p:spPr>
        <p:txBody>
          <a:bodyPr vert="horz" wrap="square" lIns="0" tIns="6350" rIns="0" bIns="0" rtlCol="0">
            <a:spAutoFit/>
          </a:bodyPr>
          <a:lstStyle/>
          <a:p>
            <a:pPr marL="12065" marR="5080" indent="0" algn="ctr">
              <a:lnSpc>
                <a:spcPct val="100800"/>
              </a:lnSpc>
              <a:spcBef>
                <a:spcPts val="50"/>
              </a:spcBef>
              <a:buNone/>
            </a:pPr>
            <a:r>
              <a:rPr lang="en-IN" sz="4800" b="1" spc="20" dirty="0">
                <a:solidFill>
                  <a:schemeClr val="tx1"/>
                </a:solidFill>
                <a:latin typeface="Tempus Sans ITC" panose="04020404030D07020202" pitchFamily="82" charset="0"/>
              </a:rPr>
              <a:t>HOSPITAL MANAGEMENT SYSTEM</a:t>
            </a:r>
            <a:endParaRPr lang="en-IN" b="1" spc="5" dirty="0">
              <a:solidFill>
                <a:schemeClr val="tx1"/>
              </a:solidFill>
              <a:latin typeface="Tempus Sans ITC" panose="04020404030D07020202" pitchFamily="82" charset="0"/>
            </a:endParaRPr>
          </a:p>
        </p:txBody>
      </p:sp>
      <p:sp>
        <p:nvSpPr>
          <p:cNvPr id="11" name="object 11"/>
          <p:cNvSpPr txBox="1"/>
          <p:nvPr/>
        </p:nvSpPr>
        <p:spPr>
          <a:xfrm>
            <a:off x="228600" y="4058049"/>
            <a:ext cx="7269480" cy="1852110"/>
          </a:xfrm>
          <a:prstGeom prst="rect">
            <a:avLst/>
          </a:prstGeom>
        </p:spPr>
        <p:txBody>
          <a:bodyPr vert="horz" wrap="square" lIns="0" tIns="13335" rIns="0" bIns="0" rtlCol="0">
            <a:spAutoFit/>
          </a:bodyPr>
          <a:lstStyle/>
          <a:p>
            <a:pPr marL="25400">
              <a:lnSpc>
                <a:spcPts val="2870"/>
              </a:lnSpc>
              <a:spcBef>
                <a:spcPts val="105"/>
              </a:spcBef>
            </a:pPr>
            <a:r>
              <a:rPr sz="2800" b="1" spc="-60" dirty="0">
                <a:latin typeface="Times New Roman"/>
                <a:cs typeface="Times New Roman"/>
              </a:rPr>
              <a:t>Team</a:t>
            </a:r>
            <a:r>
              <a:rPr sz="2800" b="1" spc="-15" dirty="0">
                <a:latin typeface="Times New Roman"/>
                <a:cs typeface="Times New Roman"/>
              </a:rPr>
              <a:t> </a:t>
            </a:r>
            <a:r>
              <a:rPr sz="2800" b="1" spc="-30" dirty="0">
                <a:latin typeface="Times New Roman"/>
                <a:cs typeface="Times New Roman"/>
              </a:rPr>
              <a:t>Members</a:t>
            </a:r>
            <a:r>
              <a:rPr sz="2800" b="1" spc="165" dirty="0">
                <a:latin typeface="Times New Roman"/>
                <a:cs typeface="Times New Roman"/>
              </a:rPr>
              <a:t> </a:t>
            </a:r>
            <a:r>
              <a:rPr sz="2800" b="1" spc="5" dirty="0">
                <a:latin typeface="Times New Roman"/>
                <a:cs typeface="Times New Roman"/>
              </a:rPr>
              <a:t>:-</a:t>
            </a:r>
            <a:endParaRPr sz="2800" b="1" dirty="0">
              <a:latin typeface="Times New Roman"/>
              <a:cs typeface="Times New Roman"/>
            </a:endParaRPr>
          </a:p>
          <a:p>
            <a:pPr marL="25400" marR="17780">
              <a:lnSpc>
                <a:spcPts val="2930"/>
              </a:lnSpc>
              <a:spcBef>
                <a:spcPts val="35"/>
              </a:spcBef>
            </a:pPr>
            <a:r>
              <a:rPr lang="en-IN" sz="2000" spc="-25" dirty="0">
                <a:latin typeface="Times New Roman"/>
                <a:cs typeface="Times New Roman"/>
              </a:rPr>
              <a:t>Vivek Rai  (23SCSE1180491)</a:t>
            </a:r>
            <a:endParaRPr lang="en-GB" sz="2000" spc="165" dirty="0">
              <a:latin typeface="Times New Roman"/>
              <a:cs typeface="Times New Roman"/>
            </a:endParaRPr>
          </a:p>
          <a:p>
            <a:pPr marL="25400" marR="17780">
              <a:lnSpc>
                <a:spcPts val="2930"/>
              </a:lnSpc>
              <a:spcBef>
                <a:spcPts val="35"/>
              </a:spcBef>
            </a:pPr>
            <a:r>
              <a:rPr lang="en-IN" sz="2000" spc="165" dirty="0">
                <a:latin typeface="Times New Roman"/>
                <a:cs typeface="Times New Roman"/>
              </a:rPr>
              <a:t>Chandan Kumar Chaubey(23SCSE1180069)</a:t>
            </a:r>
          </a:p>
          <a:p>
            <a:pPr marL="25400" marR="17780">
              <a:lnSpc>
                <a:spcPts val="2930"/>
              </a:lnSpc>
              <a:spcBef>
                <a:spcPts val="35"/>
              </a:spcBef>
            </a:pPr>
            <a:r>
              <a:rPr lang="en-IN" sz="2000" spc="165" dirty="0">
                <a:latin typeface="Times New Roman"/>
                <a:cs typeface="Times New Roman"/>
              </a:rPr>
              <a:t>Sitaram </a:t>
            </a:r>
            <a:r>
              <a:rPr lang="en-IN" sz="2000" spc="-25" dirty="0">
                <a:latin typeface="Times New Roman"/>
                <a:cs typeface="Times New Roman"/>
              </a:rPr>
              <a:t>(23SCSE1180365)</a:t>
            </a:r>
            <a:endParaRPr lang="en-IN" sz="2000" spc="165" dirty="0">
              <a:latin typeface="Times New Roman"/>
              <a:cs typeface="Times New Roman"/>
            </a:endParaRPr>
          </a:p>
          <a:p>
            <a:pPr marL="25400" marR="17780">
              <a:lnSpc>
                <a:spcPts val="2930"/>
              </a:lnSpc>
              <a:spcBef>
                <a:spcPts val="35"/>
              </a:spcBef>
            </a:pPr>
            <a:r>
              <a:rPr lang="en-IN" sz="2000" spc="165" dirty="0">
                <a:latin typeface="Times New Roman"/>
                <a:cs typeface="Times New Roman"/>
              </a:rPr>
              <a:t>Aman Kumar </a:t>
            </a:r>
            <a:r>
              <a:rPr lang="en-IN" sz="2000" spc="-25" dirty="0">
                <a:latin typeface="Times New Roman"/>
                <a:cs typeface="Times New Roman"/>
              </a:rPr>
              <a:t>(23SCSE1180405)</a:t>
            </a:r>
            <a:endParaRPr sz="2000" dirty="0">
              <a:latin typeface="Times New Roman"/>
              <a:cs typeface="Times New Roman"/>
            </a:endParaRPr>
          </a:p>
        </p:txBody>
      </p:sp>
      <p:pic>
        <p:nvPicPr>
          <p:cNvPr id="4" name="Picture 3">
            <a:extLst>
              <a:ext uri="{FF2B5EF4-FFF2-40B4-BE49-F238E27FC236}">
                <a16:creationId xmlns:a16="http://schemas.microsoft.com/office/drawing/2014/main" id="{C419CE5A-4074-FD55-5E7B-91C5DC4974E3}"/>
              </a:ext>
            </a:extLst>
          </p:cNvPr>
          <p:cNvPicPr>
            <a:picLocks noChangeAspect="1"/>
          </p:cNvPicPr>
          <p:nvPr/>
        </p:nvPicPr>
        <p:blipFill>
          <a:blip r:embed="rId3"/>
          <a:stretch>
            <a:fillRect/>
          </a:stretch>
        </p:blipFill>
        <p:spPr>
          <a:xfrm>
            <a:off x="0" y="-14288"/>
            <a:ext cx="1384663" cy="1156340"/>
          </a:xfrm>
          <a:prstGeom prst="rect">
            <a:avLst/>
          </a:prstGeom>
        </p:spPr>
      </p:pic>
      <p:sp>
        <p:nvSpPr>
          <p:cNvPr id="3" name="object 11">
            <a:extLst>
              <a:ext uri="{FF2B5EF4-FFF2-40B4-BE49-F238E27FC236}">
                <a16:creationId xmlns:a16="http://schemas.microsoft.com/office/drawing/2014/main" id="{94CF3093-0F95-24AF-EE71-667715164E7F}"/>
              </a:ext>
            </a:extLst>
          </p:cNvPr>
          <p:cNvSpPr txBox="1"/>
          <p:nvPr/>
        </p:nvSpPr>
        <p:spPr>
          <a:xfrm>
            <a:off x="7543800" y="4058049"/>
            <a:ext cx="7269480" cy="749244"/>
          </a:xfrm>
          <a:prstGeom prst="rect">
            <a:avLst/>
          </a:prstGeom>
        </p:spPr>
        <p:txBody>
          <a:bodyPr vert="horz" wrap="square" lIns="0" tIns="13335" rIns="0" bIns="0" rtlCol="0">
            <a:spAutoFit/>
          </a:bodyPr>
          <a:lstStyle/>
          <a:p>
            <a:pPr marL="25400">
              <a:lnSpc>
                <a:spcPts val="2870"/>
              </a:lnSpc>
              <a:spcBef>
                <a:spcPts val="105"/>
              </a:spcBef>
            </a:pPr>
            <a:r>
              <a:rPr lang="en-IN" sz="2800" b="1" spc="-60" dirty="0">
                <a:latin typeface="Times New Roman"/>
                <a:cs typeface="Times New Roman"/>
              </a:rPr>
              <a:t>        Submitted to:-</a:t>
            </a:r>
          </a:p>
          <a:p>
            <a:pPr marL="25400">
              <a:lnSpc>
                <a:spcPts val="2870"/>
              </a:lnSpc>
              <a:spcBef>
                <a:spcPts val="105"/>
              </a:spcBef>
            </a:pPr>
            <a:r>
              <a:rPr lang="en-IN" sz="2400" spc="-60" dirty="0">
                <a:latin typeface="Times New Roman"/>
                <a:cs typeface="Times New Roman"/>
              </a:rPr>
              <a:t>                    </a:t>
            </a:r>
            <a:r>
              <a:rPr lang="en-IN" sz="2400" spc="-60" dirty="0" err="1">
                <a:latin typeface="Times New Roman"/>
                <a:cs typeface="Times New Roman"/>
              </a:rPr>
              <a:t>Dr.</a:t>
            </a:r>
            <a:r>
              <a:rPr lang="en-IN" sz="2400" spc="-60" dirty="0">
                <a:latin typeface="Times New Roman"/>
                <a:cs typeface="Times New Roman"/>
              </a:rPr>
              <a:t> Anjali Kapoor</a:t>
            </a:r>
            <a:endParaRPr sz="24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23AB5-05DF-DA10-0921-3C3C3C9C999B}"/>
              </a:ext>
            </a:extLst>
          </p:cNvPr>
          <p:cNvSpPr txBox="1"/>
          <p:nvPr/>
        </p:nvSpPr>
        <p:spPr>
          <a:xfrm>
            <a:off x="373784" y="3535502"/>
            <a:ext cx="10462480" cy="1446550"/>
          </a:xfrm>
          <a:prstGeom prst="rect">
            <a:avLst/>
          </a:prstGeom>
          <a:noFill/>
        </p:spPr>
        <p:txBody>
          <a:bodyPr wrap="none" rtlCol="0">
            <a:spAutoFit/>
          </a:bodyPr>
          <a:lstStyle/>
          <a:p>
            <a:r>
              <a:rPr lang="en-US" sz="2200" dirty="0">
                <a:latin typeface="Aptos" panose="020B0004020202020204" pitchFamily="34" charset="0"/>
                <a:cs typeface="Arial" panose="020B0604020202020204" pitchFamily="34" charset="0"/>
              </a:rPr>
              <a:t>In the proposed system, the administrator can insert, delete and modify the patient</a:t>
            </a:r>
          </a:p>
          <a:p>
            <a:r>
              <a:rPr lang="en-US" sz="2200" dirty="0">
                <a:latin typeface="Aptos" panose="020B0004020202020204" pitchFamily="34" charset="0"/>
                <a:cs typeface="Arial" panose="020B0604020202020204" pitchFamily="34" charset="0"/>
              </a:rPr>
              <a:t>records as per the requirements. The laboratory reports and billing details can be </a:t>
            </a:r>
          </a:p>
          <a:p>
            <a:r>
              <a:rPr lang="en-US" sz="2200" dirty="0">
                <a:latin typeface="Aptos" panose="020B0004020202020204" pitchFamily="34" charset="0"/>
                <a:cs typeface="Arial" panose="020B0604020202020204" pitchFamily="34" charset="0"/>
              </a:rPr>
              <a:t>easily maintained in this system. This project will help to smoother the process of the</a:t>
            </a:r>
          </a:p>
          <a:p>
            <a:r>
              <a:rPr lang="en-US" sz="2200" dirty="0">
                <a:latin typeface="Aptos" panose="020B0004020202020204" pitchFamily="34" charset="0"/>
                <a:cs typeface="Arial" panose="020B0604020202020204" pitchFamily="34" charset="0"/>
              </a:rPr>
              <a:t>hospital activities.</a:t>
            </a:r>
            <a:endParaRPr lang="en-IN" sz="2200" dirty="0">
              <a:latin typeface="Aptos" panose="020B00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F37FF62-6121-F8F2-520D-9FE34E986C35}"/>
              </a:ext>
            </a:extLst>
          </p:cNvPr>
          <p:cNvSpPr txBox="1"/>
          <p:nvPr/>
        </p:nvSpPr>
        <p:spPr>
          <a:xfrm>
            <a:off x="1869233" y="1339723"/>
            <a:ext cx="7884368" cy="954107"/>
          </a:xfrm>
          <a:prstGeom prst="rect">
            <a:avLst/>
          </a:prstGeom>
          <a:noFill/>
        </p:spPr>
        <p:txBody>
          <a:bodyPr wrap="square" rtlCol="0">
            <a:spAutoFit/>
          </a:bodyPr>
          <a:lstStyle/>
          <a:p>
            <a:pPr algn="ctr"/>
            <a:r>
              <a:rPr lang="en-US" sz="2800" u="sng" dirty="0">
                <a:latin typeface="Algerian" panose="04020705040A02060702" pitchFamily="82" charset="0"/>
              </a:rPr>
              <a:t>HOSPITAL MANAGEMENT SYSTEM</a:t>
            </a:r>
          </a:p>
          <a:p>
            <a:pPr algn="ctr"/>
            <a:endParaRPr lang="en-IN" sz="2800" u="sng" dirty="0">
              <a:latin typeface="Algerian" panose="04020705040A02060702" pitchFamily="82" charset="0"/>
            </a:endParaRPr>
          </a:p>
        </p:txBody>
      </p:sp>
      <p:sp>
        <p:nvSpPr>
          <p:cNvPr id="4" name="TextBox 3">
            <a:extLst>
              <a:ext uri="{FF2B5EF4-FFF2-40B4-BE49-F238E27FC236}">
                <a16:creationId xmlns:a16="http://schemas.microsoft.com/office/drawing/2014/main" id="{9904A75A-2078-73A6-BD45-282042CF86EE}"/>
              </a:ext>
            </a:extLst>
          </p:cNvPr>
          <p:cNvSpPr txBox="1"/>
          <p:nvPr/>
        </p:nvSpPr>
        <p:spPr>
          <a:xfrm>
            <a:off x="373784" y="2491501"/>
            <a:ext cx="2313455" cy="830997"/>
          </a:xfrm>
          <a:prstGeom prst="rect">
            <a:avLst/>
          </a:prstGeom>
          <a:noFill/>
        </p:spPr>
        <p:txBody>
          <a:bodyPr wrap="none" rtlCol="0">
            <a:spAutoFit/>
          </a:bodyPr>
          <a:lstStyle/>
          <a:p>
            <a:pPr algn="ctr"/>
            <a:r>
              <a:rPr lang="en-US" sz="2400" u="sng" dirty="0">
                <a:latin typeface="Algerian" panose="04020705040A02060702" pitchFamily="82" charset="0"/>
              </a:rPr>
              <a:t>INTRODUCTION:</a:t>
            </a:r>
          </a:p>
          <a:p>
            <a:pPr algn="ctr"/>
            <a:endParaRPr lang="en-IN" sz="2400" dirty="0">
              <a:latin typeface="Algerian" panose="04020705040A02060702" pitchFamily="82" charset="0"/>
            </a:endParaRPr>
          </a:p>
        </p:txBody>
      </p:sp>
      <p:sp>
        <p:nvSpPr>
          <p:cNvPr id="5" name="Sun 4">
            <a:extLst>
              <a:ext uri="{FF2B5EF4-FFF2-40B4-BE49-F238E27FC236}">
                <a16:creationId xmlns:a16="http://schemas.microsoft.com/office/drawing/2014/main" id="{6BC28F20-016C-A42E-02F0-942355629447}"/>
              </a:ext>
            </a:extLst>
          </p:cNvPr>
          <p:cNvSpPr/>
          <p:nvPr/>
        </p:nvSpPr>
        <p:spPr>
          <a:xfrm>
            <a:off x="8665024" y="1453242"/>
            <a:ext cx="424543" cy="381000"/>
          </a:xfrm>
          <a:prstGeom prst="su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Sun 5">
            <a:extLst>
              <a:ext uri="{FF2B5EF4-FFF2-40B4-BE49-F238E27FC236}">
                <a16:creationId xmlns:a16="http://schemas.microsoft.com/office/drawing/2014/main" id="{0CC5022B-3708-4FFB-B53F-4CC100D3D628}"/>
              </a:ext>
            </a:extLst>
          </p:cNvPr>
          <p:cNvSpPr/>
          <p:nvPr/>
        </p:nvSpPr>
        <p:spPr>
          <a:xfrm>
            <a:off x="2556613" y="1420588"/>
            <a:ext cx="424543" cy="381000"/>
          </a:xfrm>
          <a:prstGeom prst="su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bject 7">
            <a:extLst>
              <a:ext uri="{FF2B5EF4-FFF2-40B4-BE49-F238E27FC236}">
                <a16:creationId xmlns:a16="http://schemas.microsoft.com/office/drawing/2014/main" id="{CABCCD20-D313-0C89-C866-950366EA1AB8}"/>
              </a:ext>
            </a:extLst>
          </p:cNvPr>
          <p:cNvSpPr/>
          <p:nvPr/>
        </p:nvSpPr>
        <p:spPr>
          <a:xfrm>
            <a:off x="0" y="0"/>
            <a:ext cx="12192000" cy="1105222"/>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sp>
        <p:nvSpPr>
          <p:cNvPr id="11" name="object 6">
            <a:extLst>
              <a:ext uri="{FF2B5EF4-FFF2-40B4-BE49-F238E27FC236}">
                <a16:creationId xmlns:a16="http://schemas.microsoft.com/office/drawing/2014/main" id="{31F9F417-1F8F-752E-55B5-879CD257D86E}"/>
              </a:ext>
            </a:extLst>
          </p:cNvPr>
          <p:cNvSpPr txBox="1"/>
          <p:nvPr/>
        </p:nvSpPr>
        <p:spPr>
          <a:xfrm>
            <a:off x="1554480" y="-26320"/>
            <a:ext cx="10637520" cy="1093120"/>
          </a:xfrm>
          <a:prstGeom prst="rect">
            <a:avLst/>
          </a:prstGeom>
        </p:spPr>
        <p:txBody>
          <a:bodyPr vert="horz" wrap="square" lIns="0" tIns="12700" rIns="0" bIns="0" rtlCol="0">
            <a:spAutoFit/>
          </a:bodyPr>
          <a:lstStyle/>
          <a:p>
            <a:pPr marL="1975485" marR="5080" indent="-1963420">
              <a:lnSpc>
                <a:spcPct val="153800"/>
              </a:lnSpc>
              <a:spcBef>
                <a:spcPts val="100"/>
              </a:spcBef>
              <a:tabLst>
                <a:tab pos="5467985" algn="l"/>
              </a:tabLst>
            </a:pPr>
            <a:r>
              <a:rPr lang="en-IN" sz="2400" b="1"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2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sz="2400" b="1" spc="10" dirty="0">
                <a:solidFill>
                  <a:srgbClr val="FFFFFF"/>
                </a:solidFill>
                <a:latin typeface="Times New Roman"/>
                <a:cs typeface="Times New Roman"/>
              </a:rPr>
              <a:t>the</a:t>
            </a:r>
            <a:r>
              <a:rPr sz="2400" b="1" spc="-9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25" dirty="0">
                <a:solidFill>
                  <a:srgbClr val="FFFFFF"/>
                </a:solidFill>
                <a:latin typeface="Times New Roman"/>
                <a:cs typeface="Times New Roman"/>
              </a:rPr>
              <a:t> </a:t>
            </a:r>
            <a:r>
              <a:rPr lang="en-IN" sz="2400" b="1" spc="2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7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lang="en-IN" sz="2400" b="1" spc="-15" dirty="0">
                <a:solidFill>
                  <a:srgbClr val="FFFFFF"/>
                </a:solidFill>
                <a:latin typeface="Times New Roman"/>
                <a:cs typeface="Times New Roman"/>
              </a:rPr>
              <a:t>Computer Science </a:t>
            </a:r>
            <a:r>
              <a:rPr sz="2400" b="1" spc="-5" dirty="0">
                <a:solidFill>
                  <a:srgbClr val="FFFFFF"/>
                </a:solidFill>
                <a:latin typeface="Times New Roman"/>
                <a:cs typeface="Times New Roman"/>
              </a:rPr>
              <a:t>Engineering</a:t>
            </a:r>
            <a:r>
              <a:rPr lang="en-IN" sz="2400" b="1" spc="-5" dirty="0">
                <a:solidFill>
                  <a:srgbClr val="FFFFFF"/>
                </a:solidFill>
                <a:latin typeface="Times New Roman"/>
                <a:cs typeface="Times New Roman"/>
              </a:rPr>
              <a:t>(AI&amp;ML)</a:t>
            </a:r>
            <a:r>
              <a:rPr sz="2400" b="1" spc="-5" dirty="0">
                <a:solidFill>
                  <a:srgbClr val="FFFFFF"/>
                </a:solidFill>
                <a:latin typeface="Times New Roman"/>
                <a:cs typeface="Times New Roman"/>
              </a:rPr>
              <a:t> </a:t>
            </a:r>
            <a:r>
              <a:rPr sz="2400" b="1" spc="-585" dirty="0">
                <a:solidFill>
                  <a:srgbClr val="FFFFFF"/>
                </a:solidFill>
                <a:latin typeface="Times New Roman"/>
                <a:cs typeface="Times New Roman"/>
              </a:rPr>
              <a:t> </a:t>
            </a:r>
            <a:endParaRPr lang="en-IN" sz="2400" b="1" spc="-585" dirty="0">
              <a:solidFill>
                <a:srgbClr val="FFFFFF"/>
              </a:solidFill>
              <a:latin typeface="Times New Roman"/>
              <a:cs typeface="Times New Roman"/>
            </a:endParaRPr>
          </a:p>
          <a:p>
            <a:pPr marL="1975485" marR="5080" indent="-1963420">
              <a:lnSpc>
                <a:spcPct val="153800"/>
              </a:lnSpc>
              <a:spcBef>
                <a:spcPts val="100"/>
              </a:spcBef>
              <a:tabLst>
                <a:tab pos="5467985" algn="l"/>
              </a:tabLst>
            </a:pPr>
            <a:r>
              <a:rPr lang="en-IN" sz="2400" b="1" spc="-10" dirty="0">
                <a:solidFill>
                  <a:srgbClr val="FFFFFF"/>
                </a:solidFill>
                <a:latin typeface="Times New Roman"/>
                <a:cs typeface="Times New Roman"/>
              </a:rPr>
              <a:t>    </a:t>
            </a:r>
            <a:r>
              <a:rPr sz="2400" b="1" spc="-10" dirty="0">
                <a:solidFill>
                  <a:srgbClr val="FFFFFF"/>
                </a:solidFill>
                <a:latin typeface="Times New Roman"/>
                <a:cs typeface="Times New Roman"/>
              </a:rPr>
              <a:t>Course</a:t>
            </a:r>
            <a:r>
              <a:rPr sz="2400" b="1" spc="70" dirty="0">
                <a:solidFill>
                  <a:srgbClr val="FFFFFF"/>
                </a:solidFill>
                <a:latin typeface="Times New Roman"/>
                <a:cs typeface="Times New Roman"/>
              </a:rPr>
              <a:t> </a:t>
            </a:r>
            <a:r>
              <a:rPr sz="2400" b="1" spc="-5" dirty="0">
                <a:solidFill>
                  <a:srgbClr val="FFFFFF"/>
                </a:solidFill>
                <a:latin typeface="Times New Roman"/>
                <a:cs typeface="Times New Roman"/>
              </a:rPr>
              <a:t>Code:</a:t>
            </a:r>
            <a:r>
              <a:rPr lang="en-IN" sz="2400" b="1" spc="-5" dirty="0">
                <a:solidFill>
                  <a:srgbClr val="FFFFFF"/>
                </a:solidFill>
                <a:latin typeface="Times New Roman"/>
                <a:cs typeface="Times New Roman"/>
              </a:rPr>
              <a:t> E1UA307C          </a:t>
            </a:r>
            <a:r>
              <a:rPr sz="2400" b="1" spc="-10" dirty="0">
                <a:solidFill>
                  <a:srgbClr val="FFFFFF"/>
                </a:solidFill>
                <a:latin typeface="Times New Roman"/>
                <a:cs typeface="Times New Roman"/>
              </a:rPr>
              <a:t>Course</a:t>
            </a:r>
            <a:r>
              <a:rPr sz="2400" b="1" spc="55" dirty="0">
                <a:solidFill>
                  <a:srgbClr val="FFFFFF"/>
                </a:solidFill>
                <a:latin typeface="Times New Roman"/>
                <a:cs typeface="Times New Roman"/>
              </a:rPr>
              <a:t> </a:t>
            </a:r>
            <a:r>
              <a:rPr sz="2400" b="1" dirty="0">
                <a:solidFill>
                  <a:srgbClr val="FFFFFF"/>
                </a:solidFill>
                <a:latin typeface="Times New Roman"/>
                <a:cs typeface="Times New Roman"/>
              </a:rPr>
              <a:t>Name:</a:t>
            </a:r>
            <a:r>
              <a:rPr lang="en-IN" sz="2400" b="1" spc="20" dirty="0">
                <a:solidFill>
                  <a:srgbClr val="FFFFFF"/>
                </a:solidFill>
                <a:latin typeface="Times New Roman"/>
                <a:cs typeface="Times New Roman"/>
              </a:rPr>
              <a:t> </a:t>
            </a:r>
            <a:r>
              <a:rPr lang="en-IN" sz="2400" spc="20" dirty="0">
                <a:solidFill>
                  <a:srgbClr val="FFFFFF"/>
                </a:solidFill>
                <a:latin typeface="Times New Roman"/>
                <a:cs typeface="Times New Roman"/>
              </a:rPr>
              <a:t>JAVA PROGRAMMING</a:t>
            </a:r>
            <a:endParaRPr sz="2400" dirty="0">
              <a:latin typeface="Times New Roman"/>
              <a:cs typeface="Times New Roman"/>
            </a:endParaRPr>
          </a:p>
        </p:txBody>
      </p:sp>
      <p:sp>
        <p:nvSpPr>
          <p:cNvPr id="12" name="object 7">
            <a:extLst>
              <a:ext uri="{FF2B5EF4-FFF2-40B4-BE49-F238E27FC236}">
                <a16:creationId xmlns:a16="http://schemas.microsoft.com/office/drawing/2014/main" id="{E7F1BD47-A915-94D8-6A0F-F146265C2753}"/>
              </a:ext>
            </a:extLst>
          </p:cNvPr>
          <p:cNvSpPr/>
          <p:nvPr/>
        </p:nvSpPr>
        <p:spPr>
          <a:xfrm>
            <a:off x="0" y="6457950"/>
            <a:ext cx="12192000" cy="400050"/>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pic>
        <p:nvPicPr>
          <p:cNvPr id="13" name="Picture 12">
            <a:extLst>
              <a:ext uri="{FF2B5EF4-FFF2-40B4-BE49-F238E27FC236}">
                <a16:creationId xmlns:a16="http://schemas.microsoft.com/office/drawing/2014/main" id="{8FF59B70-E6FD-9EC6-1370-D3F23285BD02}"/>
              </a:ext>
            </a:extLst>
          </p:cNvPr>
          <p:cNvPicPr>
            <a:picLocks noChangeAspect="1"/>
          </p:cNvPicPr>
          <p:nvPr/>
        </p:nvPicPr>
        <p:blipFill>
          <a:blip r:embed="rId2"/>
          <a:stretch>
            <a:fillRect/>
          </a:stretch>
        </p:blipFill>
        <p:spPr>
          <a:xfrm>
            <a:off x="0" y="-14288"/>
            <a:ext cx="1384663" cy="1156340"/>
          </a:xfrm>
          <a:prstGeom prst="rect">
            <a:avLst/>
          </a:prstGeom>
        </p:spPr>
      </p:pic>
      <p:sp>
        <p:nvSpPr>
          <p:cNvPr id="14" name="object 8">
            <a:extLst>
              <a:ext uri="{FF2B5EF4-FFF2-40B4-BE49-F238E27FC236}">
                <a16:creationId xmlns:a16="http://schemas.microsoft.com/office/drawing/2014/main" id="{C1C3C182-9C0D-497F-D4AB-4E6B1AC16A3A}"/>
              </a:ext>
            </a:extLst>
          </p:cNvPr>
          <p:cNvSpPr txBox="1"/>
          <p:nvPr/>
        </p:nvSpPr>
        <p:spPr>
          <a:xfrm>
            <a:off x="78739" y="6421120"/>
            <a:ext cx="5712461"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Times New Roman"/>
                <a:cs typeface="Times New Roman"/>
              </a:rPr>
              <a:t>Programme</a:t>
            </a:r>
            <a:r>
              <a:rPr sz="2400" b="1" spc="-20"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60" dirty="0">
                <a:solidFill>
                  <a:srgbClr val="FFFFFF"/>
                </a:solidFill>
                <a:latin typeface="Times New Roman"/>
                <a:cs typeface="Times New Roman"/>
              </a:rPr>
              <a:t> </a:t>
            </a:r>
            <a:r>
              <a:rPr sz="2400" b="1" spc="-40" dirty="0" err="1">
                <a:solidFill>
                  <a:srgbClr val="FFFFFF"/>
                </a:solidFill>
                <a:latin typeface="Times New Roman"/>
                <a:cs typeface="Times New Roman"/>
              </a:rPr>
              <a:t>B.Tech</a:t>
            </a:r>
            <a:r>
              <a:rPr sz="2400" b="1" spc="5" dirty="0">
                <a:solidFill>
                  <a:srgbClr val="FFFFFF"/>
                </a:solidFill>
                <a:latin typeface="Times New Roman"/>
                <a:cs typeface="Times New Roman"/>
              </a:rPr>
              <a:t> </a:t>
            </a:r>
            <a:r>
              <a:rPr sz="2400" b="1" spc="-5" dirty="0">
                <a:solidFill>
                  <a:srgbClr val="FFFFFF"/>
                </a:solidFill>
                <a:latin typeface="Times New Roman"/>
                <a:cs typeface="Times New Roman"/>
              </a:rPr>
              <a:t>(</a:t>
            </a:r>
            <a:r>
              <a:rPr lang="en-IN" sz="2400" b="1" spc="-5" dirty="0">
                <a:solidFill>
                  <a:srgbClr val="FFFFFF"/>
                </a:solidFill>
                <a:latin typeface="Times New Roman"/>
                <a:cs typeface="Times New Roman"/>
              </a:rPr>
              <a:t>CS</a:t>
            </a:r>
            <a:r>
              <a:rPr sz="2400" b="1" spc="-5" dirty="0">
                <a:solidFill>
                  <a:srgbClr val="FFFFFF"/>
                </a:solidFill>
                <a:latin typeface="Times New Roman"/>
                <a:cs typeface="Times New Roman"/>
              </a:rPr>
              <a:t>E</a:t>
            </a:r>
            <a:r>
              <a:rPr lang="en-IN" sz="2400" b="1" spc="-5" dirty="0">
                <a:solidFill>
                  <a:srgbClr val="FFFFFF"/>
                </a:solidFill>
                <a:latin typeface="Times New Roman"/>
                <a:cs typeface="Times New Roman"/>
              </a:rPr>
              <a:t>:</a:t>
            </a:r>
            <a:r>
              <a:rPr sz="2400" b="1" spc="-105" dirty="0">
                <a:solidFill>
                  <a:srgbClr val="FFFFFF"/>
                </a:solidFill>
                <a:latin typeface="Times New Roman"/>
                <a:cs typeface="Times New Roman"/>
              </a:rPr>
              <a:t> </a:t>
            </a:r>
            <a:r>
              <a:rPr lang="en-IN" sz="2400" b="1" spc="-105" dirty="0">
                <a:solidFill>
                  <a:srgbClr val="FFFFFF"/>
                </a:solidFill>
                <a:latin typeface="Times New Roman"/>
                <a:cs typeface="Times New Roman"/>
              </a:rPr>
              <a:t>-</a:t>
            </a:r>
            <a:r>
              <a:rPr sz="2400" b="1" spc="-15" dirty="0">
                <a:solidFill>
                  <a:srgbClr val="FFFFFF"/>
                </a:solidFill>
                <a:latin typeface="Times New Roman"/>
                <a:cs typeface="Times New Roman"/>
              </a:rPr>
              <a:t>AI&amp;ML)</a:t>
            </a:r>
            <a:endParaRPr sz="2400" dirty="0">
              <a:latin typeface="Times New Roman"/>
              <a:cs typeface="Times New Roman"/>
            </a:endParaRPr>
          </a:p>
        </p:txBody>
      </p:sp>
    </p:spTree>
    <p:extLst>
      <p:ext uri="{BB962C8B-B14F-4D97-AF65-F5344CB8AC3E}">
        <p14:creationId xmlns:p14="http://schemas.microsoft.com/office/powerpoint/2010/main" val="108941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23AB5-05DF-DA10-0921-3C3C3C9C999B}"/>
              </a:ext>
            </a:extLst>
          </p:cNvPr>
          <p:cNvSpPr txBox="1"/>
          <p:nvPr/>
        </p:nvSpPr>
        <p:spPr>
          <a:xfrm>
            <a:off x="373784" y="3535502"/>
            <a:ext cx="11435357" cy="1826910"/>
          </a:xfrm>
          <a:prstGeom prst="rect">
            <a:avLst/>
          </a:prstGeom>
          <a:noFill/>
        </p:spPr>
        <p:txBody>
          <a:bodyPr wrap="square" rtlCol="0">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hospital management system will enhance the patient and the hospital to serve more quickly and efficiently. This software is developed in order to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digitalize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 activities which takes more time, if done manually.</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This system will enable the patient and hospital staff to make things faster and can get information quickly, if we want any information about patient, we can access it quickly.</a:t>
            </a:r>
          </a:p>
        </p:txBody>
      </p:sp>
      <p:sp>
        <p:nvSpPr>
          <p:cNvPr id="4" name="TextBox 3">
            <a:extLst>
              <a:ext uri="{FF2B5EF4-FFF2-40B4-BE49-F238E27FC236}">
                <a16:creationId xmlns:a16="http://schemas.microsoft.com/office/drawing/2014/main" id="{9904A75A-2078-73A6-BD45-282042CF86EE}"/>
              </a:ext>
            </a:extLst>
          </p:cNvPr>
          <p:cNvSpPr txBox="1"/>
          <p:nvPr/>
        </p:nvSpPr>
        <p:spPr>
          <a:xfrm>
            <a:off x="199612" y="2660436"/>
            <a:ext cx="4549642" cy="461665"/>
          </a:xfrm>
          <a:prstGeom prst="rect">
            <a:avLst/>
          </a:prstGeom>
          <a:noFill/>
        </p:spPr>
        <p:txBody>
          <a:bodyPr wrap="none" rtlCol="0">
            <a:spAutoFit/>
          </a:bodyPr>
          <a:lstStyle/>
          <a:p>
            <a:pPr algn="ctr"/>
            <a:r>
              <a:rPr lang="en-IN" sz="2400" kern="100" dirty="0">
                <a:effectLst/>
                <a:latin typeface="Algerian" panose="04020705040A02060702" pitchFamily="82" charset="0"/>
                <a:ea typeface="Calibri" panose="020F0502020204030204" pitchFamily="34" charset="0"/>
                <a:cs typeface="Times New Roman" panose="02020603050405020304" pitchFamily="18" charset="0"/>
              </a:rPr>
              <a:t>Description of the Project:</a:t>
            </a:r>
            <a:endParaRPr lang="en-US" sz="2400" u="sng" dirty="0">
              <a:latin typeface="Algerian" panose="04020705040A02060702" pitchFamily="82" charset="0"/>
            </a:endParaRPr>
          </a:p>
        </p:txBody>
      </p:sp>
      <p:sp>
        <p:nvSpPr>
          <p:cNvPr id="10" name="object 7">
            <a:extLst>
              <a:ext uri="{FF2B5EF4-FFF2-40B4-BE49-F238E27FC236}">
                <a16:creationId xmlns:a16="http://schemas.microsoft.com/office/drawing/2014/main" id="{CABCCD20-D313-0C89-C866-950366EA1AB8}"/>
              </a:ext>
            </a:extLst>
          </p:cNvPr>
          <p:cNvSpPr/>
          <p:nvPr/>
        </p:nvSpPr>
        <p:spPr>
          <a:xfrm>
            <a:off x="0" y="0"/>
            <a:ext cx="12192000" cy="1105222"/>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sp>
        <p:nvSpPr>
          <p:cNvPr id="11" name="object 6">
            <a:extLst>
              <a:ext uri="{FF2B5EF4-FFF2-40B4-BE49-F238E27FC236}">
                <a16:creationId xmlns:a16="http://schemas.microsoft.com/office/drawing/2014/main" id="{31F9F417-1F8F-752E-55B5-879CD257D86E}"/>
              </a:ext>
            </a:extLst>
          </p:cNvPr>
          <p:cNvSpPr txBox="1"/>
          <p:nvPr/>
        </p:nvSpPr>
        <p:spPr>
          <a:xfrm>
            <a:off x="1554480" y="-26320"/>
            <a:ext cx="10637520" cy="1093120"/>
          </a:xfrm>
          <a:prstGeom prst="rect">
            <a:avLst/>
          </a:prstGeom>
        </p:spPr>
        <p:txBody>
          <a:bodyPr vert="horz" wrap="square" lIns="0" tIns="12700" rIns="0" bIns="0" rtlCol="0">
            <a:spAutoFit/>
          </a:bodyPr>
          <a:lstStyle/>
          <a:p>
            <a:pPr marL="1975485" marR="5080" indent="-1963420">
              <a:lnSpc>
                <a:spcPct val="153800"/>
              </a:lnSpc>
              <a:spcBef>
                <a:spcPts val="100"/>
              </a:spcBef>
              <a:tabLst>
                <a:tab pos="5467985" algn="l"/>
              </a:tabLst>
            </a:pPr>
            <a:r>
              <a:rPr lang="en-IN" sz="2400" b="1"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2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sz="2400" b="1" spc="10" dirty="0">
                <a:solidFill>
                  <a:srgbClr val="FFFFFF"/>
                </a:solidFill>
                <a:latin typeface="Times New Roman"/>
                <a:cs typeface="Times New Roman"/>
              </a:rPr>
              <a:t>the</a:t>
            </a:r>
            <a:r>
              <a:rPr sz="2400" b="1" spc="-9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25" dirty="0">
                <a:solidFill>
                  <a:srgbClr val="FFFFFF"/>
                </a:solidFill>
                <a:latin typeface="Times New Roman"/>
                <a:cs typeface="Times New Roman"/>
              </a:rPr>
              <a:t> </a:t>
            </a:r>
            <a:r>
              <a:rPr lang="en-IN" sz="2400" b="1" spc="2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7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lang="en-IN" sz="2400" b="1" spc="-15" dirty="0">
                <a:solidFill>
                  <a:srgbClr val="FFFFFF"/>
                </a:solidFill>
                <a:latin typeface="Times New Roman"/>
                <a:cs typeface="Times New Roman"/>
              </a:rPr>
              <a:t>Computer Science </a:t>
            </a:r>
            <a:r>
              <a:rPr sz="2400" b="1" spc="-5" dirty="0">
                <a:solidFill>
                  <a:srgbClr val="FFFFFF"/>
                </a:solidFill>
                <a:latin typeface="Times New Roman"/>
                <a:cs typeface="Times New Roman"/>
              </a:rPr>
              <a:t>Engineering</a:t>
            </a:r>
            <a:r>
              <a:rPr lang="en-IN" sz="2400" b="1" spc="-5" dirty="0">
                <a:solidFill>
                  <a:srgbClr val="FFFFFF"/>
                </a:solidFill>
                <a:latin typeface="Times New Roman"/>
                <a:cs typeface="Times New Roman"/>
              </a:rPr>
              <a:t>(AI&amp;ML)</a:t>
            </a:r>
            <a:r>
              <a:rPr sz="2400" b="1" spc="-5" dirty="0">
                <a:solidFill>
                  <a:srgbClr val="FFFFFF"/>
                </a:solidFill>
                <a:latin typeface="Times New Roman"/>
                <a:cs typeface="Times New Roman"/>
              </a:rPr>
              <a:t> </a:t>
            </a:r>
            <a:r>
              <a:rPr sz="2400" b="1" spc="-585" dirty="0">
                <a:solidFill>
                  <a:srgbClr val="FFFFFF"/>
                </a:solidFill>
                <a:latin typeface="Times New Roman"/>
                <a:cs typeface="Times New Roman"/>
              </a:rPr>
              <a:t> </a:t>
            </a:r>
            <a:endParaRPr lang="en-IN" sz="2400" b="1" spc="-585" dirty="0">
              <a:solidFill>
                <a:srgbClr val="FFFFFF"/>
              </a:solidFill>
              <a:latin typeface="Times New Roman"/>
              <a:cs typeface="Times New Roman"/>
            </a:endParaRPr>
          </a:p>
          <a:p>
            <a:pPr marL="1975485" marR="5080" indent="-1963420">
              <a:lnSpc>
                <a:spcPct val="153800"/>
              </a:lnSpc>
              <a:spcBef>
                <a:spcPts val="100"/>
              </a:spcBef>
              <a:tabLst>
                <a:tab pos="5467985" algn="l"/>
              </a:tabLst>
            </a:pPr>
            <a:r>
              <a:rPr lang="en-IN" sz="2400" b="1" spc="-10" dirty="0">
                <a:solidFill>
                  <a:srgbClr val="FFFFFF"/>
                </a:solidFill>
                <a:latin typeface="Times New Roman"/>
                <a:cs typeface="Times New Roman"/>
              </a:rPr>
              <a:t>    </a:t>
            </a:r>
            <a:r>
              <a:rPr sz="2400" b="1" spc="-10" dirty="0">
                <a:solidFill>
                  <a:srgbClr val="FFFFFF"/>
                </a:solidFill>
                <a:latin typeface="Times New Roman"/>
                <a:cs typeface="Times New Roman"/>
              </a:rPr>
              <a:t>Course</a:t>
            </a:r>
            <a:r>
              <a:rPr sz="2400" b="1" spc="70" dirty="0">
                <a:solidFill>
                  <a:srgbClr val="FFFFFF"/>
                </a:solidFill>
                <a:latin typeface="Times New Roman"/>
                <a:cs typeface="Times New Roman"/>
              </a:rPr>
              <a:t> </a:t>
            </a:r>
            <a:r>
              <a:rPr sz="2400" b="1" spc="-5" dirty="0">
                <a:solidFill>
                  <a:srgbClr val="FFFFFF"/>
                </a:solidFill>
                <a:latin typeface="Times New Roman"/>
                <a:cs typeface="Times New Roman"/>
              </a:rPr>
              <a:t>Code:</a:t>
            </a:r>
            <a:r>
              <a:rPr sz="2400" b="1" spc="35" dirty="0">
                <a:solidFill>
                  <a:srgbClr val="FFFFFF"/>
                </a:solidFill>
                <a:latin typeface="Times New Roman"/>
                <a:cs typeface="Times New Roman"/>
              </a:rPr>
              <a:t> </a:t>
            </a:r>
            <a:r>
              <a:rPr sz="2400" b="1" spc="-5" dirty="0">
                <a:solidFill>
                  <a:srgbClr val="FFFFFF"/>
                </a:solidFill>
                <a:latin typeface="Times New Roman"/>
                <a:cs typeface="Times New Roman"/>
              </a:rPr>
              <a:t>E</a:t>
            </a:r>
            <a:r>
              <a:rPr lang="en-IN" sz="2400" b="1" spc="-5" dirty="0">
                <a:solidFill>
                  <a:srgbClr val="FFFFFF"/>
                </a:solidFill>
                <a:latin typeface="Times New Roman"/>
                <a:cs typeface="Times New Roman"/>
              </a:rPr>
              <a:t>1</a:t>
            </a:r>
            <a:r>
              <a:rPr sz="2400" b="1" spc="-5" dirty="0">
                <a:solidFill>
                  <a:srgbClr val="FFFFFF"/>
                </a:solidFill>
                <a:latin typeface="Times New Roman"/>
                <a:cs typeface="Times New Roman"/>
              </a:rPr>
              <a:t>U</a:t>
            </a:r>
            <a:r>
              <a:rPr lang="en-IN" sz="2400" b="1" spc="-5" dirty="0">
                <a:solidFill>
                  <a:srgbClr val="FFFFFF"/>
                </a:solidFill>
                <a:latin typeface="Times New Roman"/>
                <a:cs typeface="Times New Roman"/>
              </a:rPr>
              <a:t>A307</a:t>
            </a:r>
            <a:r>
              <a:rPr sz="2400" b="1" spc="-5" dirty="0">
                <a:solidFill>
                  <a:srgbClr val="FFFFFF"/>
                </a:solidFill>
                <a:latin typeface="Times New Roman"/>
                <a:cs typeface="Times New Roman"/>
              </a:rPr>
              <a:t>C</a:t>
            </a:r>
            <a:r>
              <a:rPr lang="en-IN" sz="2400" b="1" spc="-5" dirty="0">
                <a:solidFill>
                  <a:srgbClr val="FFFFFF"/>
                </a:solidFill>
                <a:latin typeface="Times New Roman"/>
                <a:cs typeface="Times New Roman"/>
              </a:rPr>
              <a:t>         </a:t>
            </a:r>
            <a:r>
              <a:rPr sz="2400" b="1" spc="-10" dirty="0">
                <a:solidFill>
                  <a:srgbClr val="FFFFFF"/>
                </a:solidFill>
                <a:latin typeface="Times New Roman"/>
                <a:cs typeface="Times New Roman"/>
              </a:rPr>
              <a:t>Course</a:t>
            </a:r>
            <a:r>
              <a:rPr sz="2400" b="1" spc="55" dirty="0">
                <a:solidFill>
                  <a:srgbClr val="FFFFFF"/>
                </a:solidFill>
                <a:latin typeface="Times New Roman"/>
                <a:cs typeface="Times New Roman"/>
              </a:rPr>
              <a:t> </a:t>
            </a:r>
            <a:r>
              <a:rPr sz="2400" b="1" dirty="0">
                <a:solidFill>
                  <a:srgbClr val="FFFFFF"/>
                </a:solidFill>
                <a:latin typeface="Times New Roman"/>
                <a:cs typeface="Times New Roman"/>
              </a:rPr>
              <a:t>Name:</a:t>
            </a:r>
            <a:r>
              <a:rPr lang="en-IN" sz="2400" b="1" spc="20" dirty="0">
                <a:solidFill>
                  <a:srgbClr val="FFFFFF"/>
                </a:solidFill>
                <a:latin typeface="Times New Roman"/>
                <a:cs typeface="Times New Roman"/>
              </a:rPr>
              <a:t> </a:t>
            </a:r>
            <a:r>
              <a:rPr lang="en-IN" sz="2400" spc="20" dirty="0">
                <a:solidFill>
                  <a:srgbClr val="FFFFFF"/>
                </a:solidFill>
                <a:latin typeface="Times New Roman"/>
                <a:cs typeface="Times New Roman"/>
              </a:rPr>
              <a:t>JAVA PROGRAMMING</a:t>
            </a:r>
            <a:endParaRPr sz="2400" dirty="0">
              <a:latin typeface="Times New Roman"/>
              <a:cs typeface="Times New Roman"/>
            </a:endParaRPr>
          </a:p>
        </p:txBody>
      </p:sp>
      <p:sp>
        <p:nvSpPr>
          <p:cNvPr id="12" name="object 7">
            <a:extLst>
              <a:ext uri="{FF2B5EF4-FFF2-40B4-BE49-F238E27FC236}">
                <a16:creationId xmlns:a16="http://schemas.microsoft.com/office/drawing/2014/main" id="{E7F1BD47-A915-94D8-6A0F-F146265C2753}"/>
              </a:ext>
            </a:extLst>
          </p:cNvPr>
          <p:cNvSpPr/>
          <p:nvPr/>
        </p:nvSpPr>
        <p:spPr>
          <a:xfrm>
            <a:off x="0" y="6457950"/>
            <a:ext cx="12192000" cy="400050"/>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pic>
        <p:nvPicPr>
          <p:cNvPr id="13" name="Picture 12">
            <a:extLst>
              <a:ext uri="{FF2B5EF4-FFF2-40B4-BE49-F238E27FC236}">
                <a16:creationId xmlns:a16="http://schemas.microsoft.com/office/drawing/2014/main" id="{8FF59B70-E6FD-9EC6-1370-D3F23285BD02}"/>
              </a:ext>
            </a:extLst>
          </p:cNvPr>
          <p:cNvPicPr>
            <a:picLocks noChangeAspect="1"/>
          </p:cNvPicPr>
          <p:nvPr/>
        </p:nvPicPr>
        <p:blipFill>
          <a:blip r:embed="rId2"/>
          <a:stretch>
            <a:fillRect/>
          </a:stretch>
        </p:blipFill>
        <p:spPr>
          <a:xfrm>
            <a:off x="0" y="-14288"/>
            <a:ext cx="1384663" cy="1156340"/>
          </a:xfrm>
          <a:prstGeom prst="rect">
            <a:avLst/>
          </a:prstGeom>
        </p:spPr>
      </p:pic>
      <p:sp>
        <p:nvSpPr>
          <p:cNvPr id="14" name="object 8">
            <a:extLst>
              <a:ext uri="{FF2B5EF4-FFF2-40B4-BE49-F238E27FC236}">
                <a16:creationId xmlns:a16="http://schemas.microsoft.com/office/drawing/2014/main" id="{C1C3C182-9C0D-497F-D4AB-4E6B1AC16A3A}"/>
              </a:ext>
            </a:extLst>
          </p:cNvPr>
          <p:cNvSpPr txBox="1"/>
          <p:nvPr/>
        </p:nvSpPr>
        <p:spPr>
          <a:xfrm>
            <a:off x="78739" y="6421120"/>
            <a:ext cx="5712461"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Times New Roman"/>
                <a:cs typeface="Times New Roman"/>
              </a:rPr>
              <a:t>Programme</a:t>
            </a:r>
            <a:r>
              <a:rPr sz="2400" b="1" spc="-20"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60" dirty="0">
                <a:solidFill>
                  <a:srgbClr val="FFFFFF"/>
                </a:solidFill>
                <a:latin typeface="Times New Roman"/>
                <a:cs typeface="Times New Roman"/>
              </a:rPr>
              <a:t> </a:t>
            </a:r>
            <a:r>
              <a:rPr sz="2400" b="1" spc="-40" dirty="0" err="1">
                <a:solidFill>
                  <a:srgbClr val="FFFFFF"/>
                </a:solidFill>
                <a:latin typeface="Times New Roman"/>
                <a:cs typeface="Times New Roman"/>
              </a:rPr>
              <a:t>B.Tech</a:t>
            </a:r>
            <a:r>
              <a:rPr sz="2400" b="1" spc="5" dirty="0">
                <a:solidFill>
                  <a:srgbClr val="FFFFFF"/>
                </a:solidFill>
                <a:latin typeface="Times New Roman"/>
                <a:cs typeface="Times New Roman"/>
              </a:rPr>
              <a:t> </a:t>
            </a:r>
            <a:r>
              <a:rPr sz="2400" b="1" spc="-5" dirty="0">
                <a:solidFill>
                  <a:srgbClr val="FFFFFF"/>
                </a:solidFill>
                <a:latin typeface="Times New Roman"/>
                <a:cs typeface="Times New Roman"/>
              </a:rPr>
              <a:t>(</a:t>
            </a:r>
            <a:r>
              <a:rPr lang="en-IN" sz="2400" b="1" spc="-5" dirty="0">
                <a:solidFill>
                  <a:srgbClr val="FFFFFF"/>
                </a:solidFill>
                <a:latin typeface="Times New Roman"/>
                <a:cs typeface="Times New Roman"/>
              </a:rPr>
              <a:t>CS</a:t>
            </a:r>
            <a:r>
              <a:rPr sz="2400" b="1" spc="-5" dirty="0">
                <a:solidFill>
                  <a:srgbClr val="FFFFFF"/>
                </a:solidFill>
                <a:latin typeface="Times New Roman"/>
                <a:cs typeface="Times New Roman"/>
              </a:rPr>
              <a:t>E</a:t>
            </a:r>
            <a:r>
              <a:rPr lang="en-IN" sz="2400" b="1" spc="-5" dirty="0">
                <a:solidFill>
                  <a:srgbClr val="FFFFFF"/>
                </a:solidFill>
                <a:latin typeface="Times New Roman"/>
                <a:cs typeface="Times New Roman"/>
              </a:rPr>
              <a:t>:</a:t>
            </a:r>
            <a:r>
              <a:rPr sz="2400" b="1" spc="-105" dirty="0">
                <a:solidFill>
                  <a:srgbClr val="FFFFFF"/>
                </a:solidFill>
                <a:latin typeface="Times New Roman"/>
                <a:cs typeface="Times New Roman"/>
              </a:rPr>
              <a:t> </a:t>
            </a:r>
            <a:r>
              <a:rPr lang="en-IN" sz="2400" b="1" spc="-105" dirty="0">
                <a:solidFill>
                  <a:srgbClr val="FFFFFF"/>
                </a:solidFill>
                <a:latin typeface="Times New Roman"/>
                <a:cs typeface="Times New Roman"/>
              </a:rPr>
              <a:t>-</a:t>
            </a:r>
            <a:r>
              <a:rPr sz="2400" b="1" spc="-15" dirty="0">
                <a:solidFill>
                  <a:srgbClr val="FFFFFF"/>
                </a:solidFill>
                <a:latin typeface="Times New Roman"/>
                <a:cs typeface="Times New Roman"/>
              </a:rPr>
              <a:t>AI&amp;ML)</a:t>
            </a:r>
            <a:endParaRPr sz="2400" dirty="0">
              <a:latin typeface="Times New Roman"/>
              <a:cs typeface="Times New Roman"/>
            </a:endParaRPr>
          </a:p>
        </p:txBody>
      </p:sp>
    </p:spTree>
    <p:extLst>
      <p:ext uri="{BB962C8B-B14F-4D97-AF65-F5344CB8AC3E}">
        <p14:creationId xmlns:p14="http://schemas.microsoft.com/office/powerpoint/2010/main" val="376557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23AB5-05DF-DA10-0921-3C3C3C9C999B}"/>
              </a:ext>
            </a:extLst>
          </p:cNvPr>
          <p:cNvSpPr txBox="1"/>
          <p:nvPr/>
        </p:nvSpPr>
        <p:spPr>
          <a:xfrm>
            <a:off x="870856" y="1763874"/>
            <a:ext cx="10250672" cy="1107996"/>
          </a:xfrm>
          <a:prstGeom prst="rect">
            <a:avLst/>
          </a:prstGeom>
          <a:noFill/>
        </p:spPr>
        <p:txBody>
          <a:bodyPr wrap="square" rtlCol="0">
            <a:spAutoFit/>
          </a:bodyPr>
          <a:lstStyle/>
          <a:p>
            <a:pPr algn="just"/>
            <a:r>
              <a:rPr lang="en-US" sz="2200" dirty="0">
                <a:latin typeface="Aptos" panose="020B0004020202020204" pitchFamily="34" charset="0"/>
                <a:cs typeface="Arial" panose="020B0604020202020204" pitchFamily="34" charset="0"/>
              </a:rPr>
              <a:t>This main objective of the system is to digitalize the maintenance of the patient details and billing section in the hospital. It also includes the details about the laboratory checkups.</a:t>
            </a:r>
            <a:endParaRPr lang="en-IN" sz="2200" dirty="0">
              <a:latin typeface="Aptos" panose="020B00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904A75A-2078-73A6-BD45-282042CF86EE}"/>
              </a:ext>
            </a:extLst>
          </p:cNvPr>
          <p:cNvSpPr txBox="1"/>
          <p:nvPr/>
        </p:nvSpPr>
        <p:spPr>
          <a:xfrm>
            <a:off x="293912" y="1178882"/>
            <a:ext cx="4273927" cy="830997"/>
          </a:xfrm>
          <a:prstGeom prst="rect">
            <a:avLst/>
          </a:prstGeom>
          <a:noFill/>
        </p:spPr>
        <p:txBody>
          <a:bodyPr wrap="none" rtlCol="0">
            <a:spAutoFit/>
          </a:bodyPr>
          <a:lstStyle/>
          <a:p>
            <a:pPr algn="ctr"/>
            <a:r>
              <a:rPr lang="en-US" sz="2400" u="sng" dirty="0">
                <a:latin typeface="Algerian" panose="04020705040A02060702" pitchFamily="82" charset="0"/>
                <a:cs typeface="Arial" panose="020B0604020202020204" pitchFamily="34" charset="0"/>
              </a:rPr>
              <a:t>OBJECTIVE OF THE PROJECT</a:t>
            </a:r>
            <a:r>
              <a:rPr lang="en-US" sz="2400" u="sng" dirty="0">
                <a:latin typeface="Algerian" panose="04020705040A02060702" pitchFamily="82" charset="0"/>
              </a:rPr>
              <a:t>:</a:t>
            </a:r>
          </a:p>
          <a:p>
            <a:pPr algn="ctr"/>
            <a:endParaRPr lang="en-IN" sz="2400" dirty="0">
              <a:latin typeface="Algerian" panose="04020705040A02060702" pitchFamily="82" charset="0"/>
            </a:endParaRPr>
          </a:p>
        </p:txBody>
      </p:sp>
      <p:sp>
        <p:nvSpPr>
          <p:cNvPr id="5" name="TextBox 4">
            <a:extLst>
              <a:ext uri="{FF2B5EF4-FFF2-40B4-BE49-F238E27FC236}">
                <a16:creationId xmlns:a16="http://schemas.microsoft.com/office/drawing/2014/main" id="{AEC361AB-0EC3-395E-C402-C630340F2295}"/>
              </a:ext>
            </a:extLst>
          </p:cNvPr>
          <p:cNvSpPr txBox="1"/>
          <p:nvPr/>
        </p:nvSpPr>
        <p:spPr>
          <a:xfrm>
            <a:off x="293912" y="3091543"/>
            <a:ext cx="10250673" cy="4339650"/>
          </a:xfrm>
          <a:prstGeom prst="rect">
            <a:avLst/>
          </a:prstGeom>
          <a:noFill/>
        </p:spPr>
        <p:txBody>
          <a:bodyPr wrap="square" rtlCol="0">
            <a:spAutoFit/>
          </a:bodyPr>
          <a:lstStyle/>
          <a:p>
            <a:r>
              <a:rPr lang="en-US" sz="2400" u="sng" dirty="0">
                <a:latin typeface="Algerian" panose="04020705040A02060702" pitchFamily="82" charset="0"/>
              </a:rPr>
              <a:t>STRUCTURE OF THE PROJECT:-</a:t>
            </a:r>
          </a:p>
          <a:p>
            <a:endParaRPr lang="en-US" u="sng" dirty="0">
              <a:latin typeface="Algerian" panose="04020705040A02060702" pitchFamily="82" charset="0"/>
            </a:endParaRPr>
          </a:p>
          <a:p>
            <a:endParaRPr lang="en-US" u="sng" dirty="0">
              <a:latin typeface="Algerian" panose="04020705040A02060702" pitchFamily="82" charset="0"/>
            </a:endParaRPr>
          </a:p>
          <a:p>
            <a:r>
              <a:rPr lang="en-US" sz="2400" u="sng" dirty="0">
                <a:latin typeface="Algerian" panose="04020705040A02060702" pitchFamily="82" charset="0"/>
              </a:rPr>
              <a:t>Admin:-</a:t>
            </a:r>
          </a:p>
          <a:p>
            <a:endParaRPr lang="en-US" sz="2400" dirty="0">
              <a:latin typeface="Algerian" panose="04020705040A02060702" pitchFamily="82" charset="0"/>
            </a:endParaRPr>
          </a:p>
          <a:p>
            <a:pPr marL="342900" indent="-342900">
              <a:buFont typeface="Wingdings" panose="05000000000000000000" pitchFamily="2" charset="2"/>
              <a:buChar char="Ø"/>
            </a:pPr>
            <a:r>
              <a:rPr lang="en-US" sz="2200" dirty="0">
                <a:latin typeface="Aptos" panose="020B0004020202020204" pitchFamily="34" charset="0"/>
              </a:rPr>
              <a:t>This is the main module in the proposed project. The administrator can read</a:t>
            </a:r>
          </a:p>
          <a:p>
            <a:r>
              <a:rPr lang="en-US" sz="2200" dirty="0">
                <a:latin typeface="Aptos" panose="020B0004020202020204" pitchFamily="34" charset="0"/>
              </a:rPr>
              <a:t>       and write information about any member such as patient, doctors and staff</a:t>
            </a:r>
          </a:p>
          <a:p>
            <a:r>
              <a:rPr lang="en-US" sz="2200" dirty="0">
                <a:latin typeface="Aptos" panose="020B0004020202020204" pitchFamily="34" charset="0"/>
              </a:rPr>
              <a:t>       of the hospital. They can also update, create and delete the record of</a:t>
            </a:r>
          </a:p>
          <a:p>
            <a:r>
              <a:rPr lang="en-US" sz="2200" dirty="0">
                <a:latin typeface="Aptos" panose="020B0004020202020204" pitchFamily="34" charset="0"/>
              </a:rPr>
              <a:t>        members as requirement and implementation plan.</a:t>
            </a:r>
          </a:p>
          <a:p>
            <a:endParaRPr lang="en-US" sz="2200" dirty="0">
              <a:latin typeface="Aptos" panose="020B0004020202020204" pitchFamily="34" charset="0"/>
            </a:endParaRPr>
          </a:p>
          <a:p>
            <a:endParaRPr lang="en-US" sz="2200"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p:txBody>
      </p:sp>
      <p:sp>
        <p:nvSpPr>
          <p:cNvPr id="3" name="object 7">
            <a:extLst>
              <a:ext uri="{FF2B5EF4-FFF2-40B4-BE49-F238E27FC236}">
                <a16:creationId xmlns:a16="http://schemas.microsoft.com/office/drawing/2014/main" id="{FBFA4EFE-9414-8C2A-05AD-55F281A30612}"/>
              </a:ext>
            </a:extLst>
          </p:cNvPr>
          <p:cNvSpPr/>
          <p:nvPr/>
        </p:nvSpPr>
        <p:spPr>
          <a:xfrm>
            <a:off x="0" y="0"/>
            <a:ext cx="12192000" cy="1105222"/>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sp>
        <p:nvSpPr>
          <p:cNvPr id="6" name="object 6">
            <a:extLst>
              <a:ext uri="{FF2B5EF4-FFF2-40B4-BE49-F238E27FC236}">
                <a16:creationId xmlns:a16="http://schemas.microsoft.com/office/drawing/2014/main" id="{0A8DE07A-2B49-1345-6DD7-ED947D4537EC}"/>
              </a:ext>
            </a:extLst>
          </p:cNvPr>
          <p:cNvSpPr txBox="1"/>
          <p:nvPr/>
        </p:nvSpPr>
        <p:spPr>
          <a:xfrm>
            <a:off x="1554480" y="-26320"/>
            <a:ext cx="10637520" cy="1093120"/>
          </a:xfrm>
          <a:prstGeom prst="rect">
            <a:avLst/>
          </a:prstGeom>
        </p:spPr>
        <p:txBody>
          <a:bodyPr vert="horz" wrap="square" lIns="0" tIns="12700" rIns="0" bIns="0" rtlCol="0">
            <a:spAutoFit/>
          </a:bodyPr>
          <a:lstStyle/>
          <a:p>
            <a:pPr marL="1975485" marR="5080" indent="-1963420">
              <a:lnSpc>
                <a:spcPct val="153800"/>
              </a:lnSpc>
              <a:spcBef>
                <a:spcPts val="100"/>
              </a:spcBef>
              <a:tabLst>
                <a:tab pos="5467985" algn="l"/>
              </a:tabLst>
            </a:pPr>
            <a:r>
              <a:rPr lang="en-IN" sz="2400" b="1"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2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sz="2400" b="1" spc="10" dirty="0">
                <a:solidFill>
                  <a:srgbClr val="FFFFFF"/>
                </a:solidFill>
                <a:latin typeface="Times New Roman"/>
                <a:cs typeface="Times New Roman"/>
              </a:rPr>
              <a:t>the</a:t>
            </a:r>
            <a:r>
              <a:rPr sz="2400" b="1" spc="-9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25" dirty="0">
                <a:solidFill>
                  <a:srgbClr val="FFFFFF"/>
                </a:solidFill>
                <a:latin typeface="Times New Roman"/>
                <a:cs typeface="Times New Roman"/>
              </a:rPr>
              <a:t> </a:t>
            </a:r>
            <a:r>
              <a:rPr lang="en-IN" sz="2400" b="1" spc="2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7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lang="en-IN" sz="2400" b="1" spc="-15" dirty="0">
                <a:solidFill>
                  <a:srgbClr val="FFFFFF"/>
                </a:solidFill>
                <a:latin typeface="Times New Roman"/>
                <a:cs typeface="Times New Roman"/>
              </a:rPr>
              <a:t>Computer Science </a:t>
            </a:r>
            <a:r>
              <a:rPr sz="2400" b="1" spc="-5" dirty="0">
                <a:solidFill>
                  <a:srgbClr val="FFFFFF"/>
                </a:solidFill>
                <a:latin typeface="Times New Roman"/>
                <a:cs typeface="Times New Roman"/>
              </a:rPr>
              <a:t>Engineering</a:t>
            </a:r>
            <a:r>
              <a:rPr lang="en-IN" sz="2400" b="1" spc="-5" dirty="0">
                <a:solidFill>
                  <a:srgbClr val="FFFFFF"/>
                </a:solidFill>
                <a:latin typeface="Times New Roman"/>
                <a:cs typeface="Times New Roman"/>
              </a:rPr>
              <a:t>(AI&amp;ML)</a:t>
            </a:r>
            <a:r>
              <a:rPr sz="2400" b="1" spc="-5" dirty="0">
                <a:solidFill>
                  <a:srgbClr val="FFFFFF"/>
                </a:solidFill>
                <a:latin typeface="Times New Roman"/>
                <a:cs typeface="Times New Roman"/>
              </a:rPr>
              <a:t> </a:t>
            </a:r>
            <a:r>
              <a:rPr sz="2400" b="1" spc="-585" dirty="0">
                <a:solidFill>
                  <a:srgbClr val="FFFFFF"/>
                </a:solidFill>
                <a:latin typeface="Times New Roman"/>
                <a:cs typeface="Times New Roman"/>
              </a:rPr>
              <a:t> </a:t>
            </a:r>
            <a:endParaRPr lang="en-IN" sz="2400" b="1" spc="-585" dirty="0">
              <a:solidFill>
                <a:srgbClr val="FFFFFF"/>
              </a:solidFill>
              <a:latin typeface="Times New Roman"/>
              <a:cs typeface="Times New Roman"/>
            </a:endParaRPr>
          </a:p>
          <a:p>
            <a:pPr marL="1975485" marR="5080" indent="-1963420">
              <a:lnSpc>
                <a:spcPct val="153800"/>
              </a:lnSpc>
              <a:spcBef>
                <a:spcPts val="100"/>
              </a:spcBef>
              <a:tabLst>
                <a:tab pos="5467985" algn="l"/>
              </a:tabLst>
            </a:pPr>
            <a:r>
              <a:rPr lang="en-IN" sz="2400" b="1" spc="-10" dirty="0">
                <a:solidFill>
                  <a:srgbClr val="FFFFFF"/>
                </a:solidFill>
                <a:latin typeface="Times New Roman"/>
                <a:cs typeface="Times New Roman"/>
              </a:rPr>
              <a:t>    </a:t>
            </a:r>
            <a:r>
              <a:rPr sz="2400" b="1" spc="-10" dirty="0">
                <a:solidFill>
                  <a:srgbClr val="FFFFFF"/>
                </a:solidFill>
                <a:latin typeface="Times New Roman"/>
                <a:cs typeface="Times New Roman"/>
              </a:rPr>
              <a:t>Course</a:t>
            </a:r>
            <a:r>
              <a:rPr sz="2400" b="1" spc="70" dirty="0">
                <a:solidFill>
                  <a:srgbClr val="FFFFFF"/>
                </a:solidFill>
                <a:latin typeface="Times New Roman"/>
                <a:cs typeface="Times New Roman"/>
              </a:rPr>
              <a:t> </a:t>
            </a:r>
            <a:r>
              <a:rPr sz="2400" b="1" spc="-5" dirty="0">
                <a:solidFill>
                  <a:srgbClr val="FFFFFF"/>
                </a:solidFill>
                <a:latin typeface="Times New Roman"/>
                <a:cs typeface="Times New Roman"/>
              </a:rPr>
              <a:t>Code:</a:t>
            </a:r>
            <a:r>
              <a:rPr sz="2400" b="1" spc="35" dirty="0">
                <a:solidFill>
                  <a:srgbClr val="FFFFFF"/>
                </a:solidFill>
                <a:latin typeface="Times New Roman"/>
                <a:cs typeface="Times New Roman"/>
              </a:rPr>
              <a:t> </a:t>
            </a:r>
            <a:r>
              <a:rPr lang="en-IN" sz="2400" b="1" spc="-5" dirty="0">
                <a:solidFill>
                  <a:srgbClr val="FFFFFF"/>
                </a:solidFill>
                <a:latin typeface="Times New Roman"/>
                <a:cs typeface="Times New Roman"/>
              </a:rPr>
              <a:t>E1UA307C         </a:t>
            </a:r>
            <a:r>
              <a:rPr sz="2400" b="1" spc="-10" dirty="0">
                <a:solidFill>
                  <a:srgbClr val="FFFFFF"/>
                </a:solidFill>
                <a:latin typeface="Times New Roman"/>
                <a:cs typeface="Times New Roman"/>
              </a:rPr>
              <a:t>Course</a:t>
            </a:r>
            <a:r>
              <a:rPr sz="2400" b="1" spc="55" dirty="0">
                <a:solidFill>
                  <a:srgbClr val="FFFFFF"/>
                </a:solidFill>
                <a:latin typeface="Times New Roman"/>
                <a:cs typeface="Times New Roman"/>
              </a:rPr>
              <a:t> </a:t>
            </a:r>
            <a:r>
              <a:rPr sz="2400" b="1" dirty="0">
                <a:solidFill>
                  <a:srgbClr val="FFFFFF"/>
                </a:solidFill>
                <a:latin typeface="Times New Roman"/>
                <a:cs typeface="Times New Roman"/>
              </a:rPr>
              <a:t>Name:</a:t>
            </a:r>
            <a:r>
              <a:rPr lang="en-IN" sz="2400" b="1" spc="20" dirty="0">
                <a:solidFill>
                  <a:srgbClr val="FFFFFF"/>
                </a:solidFill>
                <a:latin typeface="Times New Roman"/>
                <a:cs typeface="Times New Roman"/>
              </a:rPr>
              <a:t> </a:t>
            </a:r>
            <a:r>
              <a:rPr lang="en-IN" sz="2400" spc="20" dirty="0">
                <a:solidFill>
                  <a:srgbClr val="FFFFFF"/>
                </a:solidFill>
                <a:latin typeface="Times New Roman"/>
                <a:cs typeface="Times New Roman"/>
              </a:rPr>
              <a:t>JAVA PROGRAMMING</a:t>
            </a:r>
            <a:endParaRPr sz="2400" dirty="0">
              <a:latin typeface="Times New Roman"/>
              <a:cs typeface="Times New Roman"/>
            </a:endParaRPr>
          </a:p>
        </p:txBody>
      </p:sp>
      <p:sp>
        <p:nvSpPr>
          <p:cNvPr id="7" name="object 7">
            <a:extLst>
              <a:ext uri="{FF2B5EF4-FFF2-40B4-BE49-F238E27FC236}">
                <a16:creationId xmlns:a16="http://schemas.microsoft.com/office/drawing/2014/main" id="{7EA1AC19-EC94-8FE6-CC77-9E5B82298DEE}"/>
              </a:ext>
            </a:extLst>
          </p:cNvPr>
          <p:cNvSpPr/>
          <p:nvPr/>
        </p:nvSpPr>
        <p:spPr>
          <a:xfrm>
            <a:off x="0" y="6457950"/>
            <a:ext cx="12192000" cy="400050"/>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pic>
        <p:nvPicPr>
          <p:cNvPr id="8" name="Picture 7">
            <a:extLst>
              <a:ext uri="{FF2B5EF4-FFF2-40B4-BE49-F238E27FC236}">
                <a16:creationId xmlns:a16="http://schemas.microsoft.com/office/drawing/2014/main" id="{238EF2B6-F577-EF12-3CC8-4C43DF82E507}"/>
              </a:ext>
            </a:extLst>
          </p:cNvPr>
          <p:cNvPicPr>
            <a:picLocks noChangeAspect="1"/>
          </p:cNvPicPr>
          <p:nvPr/>
        </p:nvPicPr>
        <p:blipFill>
          <a:blip r:embed="rId2"/>
          <a:stretch>
            <a:fillRect/>
          </a:stretch>
        </p:blipFill>
        <p:spPr>
          <a:xfrm>
            <a:off x="0" y="-14288"/>
            <a:ext cx="1384663" cy="1156340"/>
          </a:xfrm>
          <a:prstGeom prst="rect">
            <a:avLst/>
          </a:prstGeom>
        </p:spPr>
      </p:pic>
      <p:sp>
        <p:nvSpPr>
          <p:cNvPr id="9" name="object 8">
            <a:extLst>
              <a:ext uri="{FF2B5EF4-FFF2-40B4-BE49-F238E27FC236}">
                <a16:creationId xmlns:a16="http://schemas.microsoft.com/office/drawing/2014/main" id="{E7D275C8-EF6C-900A-03E7-4C25FFE78DE0}"/>
              </a:ext>
            </a:extLst>
          </p:cNvPr>
          <p:cNvSpPr txBox="1"/>
          <p:nvPr/>
        </p:nvSpPr>
        <p:spPr>
          <a:xfrm>
            <a:off x="78739" y="6421120"/>
            <a:ext cx="5712461"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Times New Roman"/>
                <a:cs typeface="Times New Roman"/>
              </a:rPr>
              <a:t>Programme</a:t>
            </a:r>
            <a:r>
              <a:rPr sz="2400" b="1" spc="-20"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60" dirty="0">
                <a:solidFill>
                  <a:srgbClr val="FFFFFF"/>
                </a:solidFill>
                <a:latin typeface="Times New Roman"/>
                <a:cs typeface="Times New Roman"/>
              </a:rPr>
              <a:t> </a:t>
            </a:r>
            <a:r>
              <a:rPr sz="2400" b="1" spc="-40" dirty="0" err="1">
                <a:solidFill>
                  <a:srgbClr val="FFFFFF"/>
                </a:solidFill>
                <a:latin typeface="Times New Roman"/>
                <a:cs typeface="Times New Roman"/>
              </a:rPr>
              <a:t>B.Tech</a:t>
            </a:r>
            <a:r>
              <a:rPr sz="2400" b="1" spc="5" dirty="0">
                <a:solidFill>
                  <a:srgbClr val="FFFFFF"/>
                </a:solidFill>
                <a:latin typeface="Times New Roman"/>
                <a:cs typeface="Times New Roman"/>
              </a:rPr>
              <a:t> </a:t>
            </a:r>
            <a:r>
              <a:rPr sz="2400" b="1" spc="-5" dirty="0">
                <a:solidFill>
                  <a:srgbClr val="FFFFFF"/>
                </a:solidFill>
                <a:latin typeface="Times New Roman"/>
                <a:cs typeface="Times New Roman"/>
              </a:rPr>
              <a:t>(</a:t>
            </a:r>
            <a:r>
              <a:rPr lang="en-IN" sz="2400" b="1" spc="-5" dirty="0">
                <a:solidFill>
                  <a:srgbClr val="FFFFFF"/>
                </a:solidFill>
                <a:latin typeface="Times New Roman"/>
                <a:cs typeface="Times New Roman"/>
              </a:rPr>
              <a:t>CS</a:t>
            </a:r>
            <a:r>
              <a:rPr sz="2400" b="1" spc="-5" dirty="0">
                <a:solidFill>
                  <a:srgbClr val="FFFFFF"/>
                </a:solidFill>
                <a:latin typeface="Times New Roman"/>
                <a:cs typeface="Times New Roman"/>
              </a:rPr>
              <a:t>E</a:t>
            </a:r>
            <a:r>
              <a:rPr lang="en-IN" sz="2400" b="1" spc="-5" dirty="0">
                <a:solidFill>
                  <a:srgbClr val="FFFFFF"/>
                </a:solidFill>
                <a:latin typeface="Times New Roman"/>
                <a:cs typeface="Times New Roman"/>
              </a:rPr>
              <a:t>:</a:t>
            </a:r>
            <a:r>
              <a:rPr sz="2400" b="1" spc="-105" dirty="0">
                <a:solidFill>
                  <a:srgbClr val="FFFFFF"/>
                </a:solidFill>
                <a:latin typeface="Times New Roman"/>
                <a:cs typeface="Times New Roman"/>
              </a:rPr>
              <a:t> </a:t>
            </a:r>
            <a:r>
              <a:rPr lang="en-IN" sz="2400" b="1" spc="-105" dirty="0">
                <a:solidFill>
                  <a:srgbClr val="FFFFFF"/>
                </a:solidFill>
                <a:latin typeface="Times New Roman"/>
                <a:cs typeface="Times New Roman"/>
              </a:rPr>
              <a:t>-</a:t>
            </a:r>
            <a:r>
              <a:rPr sz="2400" b="1" spc="-15" dirty="0">
                <a:solidFill>
                  <a:srgbClr val="FFFFFF"/>
                </a:solidFill>
                <a:latin typeface="Times New Roman"/>
                <a:cs typeface="Times New Roman"/>
              </a:rPr>
              <a:t>AI&amp;ML)</a:t>
            </a:r>
            <a:endParaRPr sz="2400" dirty="0">
              <a:latin typeface="Times New Roman"/>
              <a:cs typeface="Times New Roman"/>
            </a:endParaRPr>
          </a:p>
        </p:txBody>
      </p:sp>
    </p:spTree>
    <p:extLst>
      <p:ext uri="{BB962C8B-B14F-4D97-AF65-F5344CB8AC3E}">
        <p14:creationId xmlns:p14="http://schemas.microsoft.com/office/powerpoint/2010/main" val="10783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7E23F-A2F9-6AEB-86D1-153711E5122E}"/>
              </a:ext>
            </a:extLst>
          </p:cNvPr>
          <p:cNvSpPr txBox="1"/>
          <p:nvPr/>
        </p:nvSpPr>
        <p:spPr>
          <a:xfrm>
            <a:off x="1554480" y="1490149"/>
            <a:ext cx="7338869" cy="1785104"/>
          </a:xfrm>
          <a:prstGeom prst="rect">
            <a:avLst/>
          </a:prstGeom>
          <a:noFill/>
        </p:spPr>
        <p:txBody>
          <a:bodyPr wrap="none" rtlCol="0">
            <a:spAutoFit/>
          </a:bodyPr>
          <a:lstStyle/>
          <a:p>
            <a:endParaRPr lang="en-US" sz="2200" dirty="0">
              <a:latin typeface="Algerian" panose="04020705040A02060702" pitchFamily="82" charset="0"/>
            </a:endParaRPr>
          </a:p>
          <a:p>
            <a:pPr marL="285750" indent="-285750">
              <a:buFont typeface="Wingdings" panose="05000000000000000000" pitchFamily="2" charset="2"/>
              <a:buChar char="Ø"/>
            </a:pPr>
            <a:r>
              <a:rPr lang="en-US" sz="2200" dirty="0">
                <a:latin typeface="Aptos" panose="020B0004020202020204" pitchFamily="34" charset="0"/>
              </a:rPr>
              <a:t>It contains details of patients who are admitted.</a:t>
            </a:r>
          </a:p>
          <a:p>
            <a:pPr marL="285750" indent="-285750">
              <a:buFont typeface="Wingdings" panose="05000000000000000000" pitchFamily="2" charset="2"/>
              <a:buChar char="Ø"/>
            </a:pPr>
            <a:r>
              <a:rPr lang="en-US" sz="2200" dirty="0">
                <a:latin typeface="Aptos" panose="020B0004020202020204" pitchFamily="34" charset="0"/>
              </a:rPr>
              <a:t>It contains details of the patient who came for checkups.</a:t>
            </a:r>
            <a:endParaRPr lang="en-IN" sz="2200" dirty="0">
              <a:latin typeface="Aptos" panose="020B0004020202020204" pitchFamily="34" charset="0"/>
            </a:endParaRPr>
          </a:p>
          <a:p>
            <a:pPr marL="285750" indent="-285750">
              <a:buFont typeface="Wingdings" panose="05000000000000000000" pitchFamily="2" charset="2"/>
              <a:buChar char="Ø"/>
            </a:pPr>
            <a:r>
              <a:rPr lang="en-US" sz="2200" dirty="0"/>
              <a:t>Lab module is used to generate laboratory reports.</a:t>
            </a:r>
          </a:p>
          <a:p>
            <a:pPr marL="285750" indent="-285750">
              <a:buFont typeface="Wingdings" panose="05000000000000000000" pitchFamily="2" charset="2"/>
              <a:buChar char="Ø"/>
            </a:pPr>
            <a:r>
              <a:rPr lang="en-US" sz="2200" dirty="0"/>
              <a:t>The bill payment report of the patient.</a:t>
            </a:r>
            <a:endParaRPr lang="en-IN" sz="2200" dirty="0"/>
          </a:p>
        </p:txBody>
      </p:sp>
      <p:sp>
        <p:nvSpPr>
          <p:cNvPr id="3" name="TextBox 2">
            <a:extLst>
              <a:ext uri="{FF2B5EF4-FFF2-40B4-BE49-F238E27FC236}">
                <a16:creationId xmlns:a16="http://schemas.microsoft.com/office/drawing/2014/main" id="{B895F2BE-E1B7-B970-CD50-4D44B9B0CBD3}"/>
              </a:ext>
            </a:extLst>
          </p:cNvPr>
          <p:cNvSpPr txBox="1"/>
          <p:nvPr/>
        </p:nvSpPr>
        <p:spPr>
          <a:xfrm>
            <a:off x="1212324" y="1168372"/>
            <a:ext cx="1603324" cy="830997"/>
          </a:xfrm>
          <a:prstGeom prst="rect">
            <a:avLst/>
          </a:prstGeom>
          <a:noFill/>
        </p:spPr>
        <p:txBody>
          <a:bodyPr wrap="none" rtlCol="0">
            <a:spAutoFit/>
          </a:bodyPr>
          <a:lstStyle/>
          <a:p>
            <a:r>
              <a:rPr lang="en-US" sz="2400" u="sng" dirty="0">
                <a:latin typeface="Algerian" panose="04020705040A02060702" pitchFamily="82" charset="0"/>
              </a:rPr>
              <a:t>Patient:-</a:t>
            </a:r>
          </a:p>
          <a:p>
            <a:endParaRPr lang="en-IN" sz="2400" u="sng" dirty="0"/>
          </a:p>
        </p:txBody>
      </p:sp>
      <p:sp>
        <p:nvSpPr>
          <p:cNvPr id="4" name="TextBox 3">
            <a:extLst>
              <a:ext uri="{FF2B5EF4-FFF2-40B4-BE49-F238E27FC236}">
                <a16:creationId xmlns:a16="http://schemas.microsoft.com/office/drawing/2014/main" id="{F015CCF3-787F-6E25-580A-3317D71DEA57}"/>
              </a:ext>
            </a:extLst>
          </p:cNvPr>
          <p:cNvSpPr txBox="1"/>
          <p:nvPr/>
        </p:nvSpPr>
        <p:spPr>
          <a:xfrm>
            <a:off x="1554480" y="4252684"/>
            <a:ext cx="8101262" cy="1785104"/>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HMS is user-friendly Hospital management software. Provides password facility for different users to ensure high level of security.</a:t>
            </a:r>
          </a:p>
          <a:p>
            <a:pPr marL="285750" indent="-285750">
              <a:buFont typeface="Wingdings" panose="05000000000000000000" pitchFamily="2" charset="2"/>
              <a:buChar char="Ø"/>
            </a:pPr>
            <a:r>
              <a:rPr lang="en-US" sz="2200" dirty="0"/>
              <a:t>Single database management system.</a:t>
            </a:r>
          </a:p>
          <a:p>
            <a:pPr marL="285750" indent="-285750">
              <a:buFont typeface="Wingdings" panose="05000000000000000000" pitchFamily="2" charset="2"/>
              <a:buChar char="Ø"/>
            </a:pPr>
            <a:r>
              <a:rPr lang="en-US" sz="2200" dirty="0"/>
              <a:t>It is completely user-friendly hospital management software.</a:t>
            </a:r>
          </a:p>
          <a:p>
            <a:pPr marL="285750" indent="-285750">
              <a:buFont typeface="Wingdings" panose="05000000000000000000" pitchFamily="2" charset="2"/>
              <a:buChar char="Ø"/>
            </a:pPr>
            <a:r>
              <a:rPr lang="en-US" sz="2200" dirty="0"/>
              <a:t>It automates the patient billing process completely.</a:t>
            </a:r>
            <a:endParaRPr lang="en-IN" sz="2200" dirty="0"/>
          </a:p>
        </p:txBody>
      </p:sp>
      <p:sp>
        <p:nvSpPr>
          <p:cNvPr id="5" name="TextBox 4">
            <a:extLst>
              <a:ext uri="{FF2B5EF4-FFF2-40B4-BE49-F238E27FC236}">
                <a16:creationId xmlns:a16="http://schemas.microsoft.com/office/drawing/2014/main" id="{C50F1C8E-D555-5361-F818-9506224F7A78}"/>
              </a:ext>
            </a:extLst>
          </p:cNvPr>
          <p:cNvSpPr txBox="1"/>
          <p:nvPr/>
        </p:nvSpPr>
        <p:spPr>
          <a:xfrm>
            <a:off x="1212324" y="3551053"/>
            <a:ext cx="4046301" cy="830997"/>
          </a:xfrm>
          <a:prstGeom prst="rect">
            <a:avLst/>
          </a:prstGeom>
          <a:noFill/>
        </p:spPr>
        <p:txBody>
          <a:bodyPr wrap="none" rtlCol="0">
            <a:spAutoFit/>
          </a:bodyPr>
          <a:lstStyle/>
          <a:p>
            <a:r>
              <a:rPr lang="en-US" sz="2400" u="sng" dirty="0">
                <a:latin typeface="Algerian" panose="04020705040A02060702" pitchFamily="82" charset="0"/>
              </a:rPr>
              <a:t>FEATUCHERS OF PROJECT:-</a:t>
            </a:r>
          </a:p>
          <a:p>
            <a:endParaRPr lang="en-IN" sz="2400" u="sng" dirty="0">
              <a:latin typeface="Algerian" panose="04020705040A02060702" pitchFamily="82" charset="0"/>
            </a:endParaRPr>
          </a:p>
        </p:txBody>
      </p:sp>
      <p:sp>
        <p:nvSpPr>
          <p:cNvPr id="6" name="object 7">
            <a:extLst>
              <a:ext uri="{FF2B5EF4-FFF2-40B4-BE49-F238E27FC236}">
                <a16:creationId xmlns:a16="http://schemas.microsoft.com/office/drawing/2014/main" id="{A1FEA7F8-EA77-7CF5-3C32-C9233D085DB5}"/>
              </a:ext>
            </a:extLst>
          </p:cNvPr>
          <p:cNvSpPr/>
          <p:nvPr/>
        </p:nvSpPr>
        <p:spPr>
          <a:xfrm>
            <a:off x="0" y="0"/>
            <a:ext cx="12192000" cy="1105222"/>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sp>
        <p:nvSpPr>
          <p:cNvPr id="7" name="object 6">
            <a:extLst>
              <a:ext uri="{FF2B5EF4-FFF2-40B4-BE49-F238E27FC236}">
                <a16:creationId xmlns:a16="http://schemas.microsoft.com/office/drawing/2014/main" id="{7B6BB970-3BD9-D170-FE0E-E8A4FAAB8FDF}"/>
              </a:ext>
            </a:extLst>
          </p:cNvPr>
          <p:cNvSpPr txBox="1"/>
          <p:nvPr/>
        </p:nvSpPr>
        <p:spPr>
          <a:xfrm>
            <a:off x="1554480" y="-26320"/>
            <a:ext cx="10637520" cy="1093120"/>
          </a:xfrm>
          <a:prstGeom prst="rect">
            <a:avLst/>
          </a:prstGeom>
        </p:spPr>
        <p:txBody>
          <a:bodyPr vert="horz" wrap="square" lIns="0" tIns="12700" rIns="0" bIns="0" rtlCol="0">
            <a:spAutoFit/>
          </a:bodyPr>
          <a:lstStyle/>
          <a:p>
            <a:pPr marL="1975485" marR="5080" indent="-1963420">
              <a:lnSpc>
                <a:spcPct val="153800"/>
              </a:lnSpc>
              <a:spcBef>
                <a:spcPts val="100"/>
              </a:spcBef>
              <a:tabLst>
                <a:tab pos="5467985" algn="l"/>
              </a:tabLst>
            </a:pPr>
            <a:r>
              <a:rPr lang="en-IN" sz="2400" b="1"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2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sz="2400" b="1" spc="10" dirty="0">
                <a:solidFill>
                  <a:srgbClr val="FFFFFF"/>
                </a:solidFill>
                <a:latin typeface="Times New Roman"/>
                <a:cs typeface="Times New Roman"/>
              </a:rPr>
              <a:t>the</a:t>
            </a:r>
            <a:r>
              <a:rPr sz="2400" b="1" spc="-9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25" dirty="0">
                <a:solidFill>
                  <a:srgbClr val="FFFFFF"/>
                </a:solidFill>
                <a:latin typeface="Times New Roman"/>
                <a:cs typeface="Times New Roman"/>
              </a:rPr>
              <a:t> </a:t>
            </a:r>
            <a:r>
              <a:rPr lang="en-IN" sz="2400" b="1" spc="2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7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lang="en-IN" sz="2400" b="1" spc="-15" dirty="0">
                <a:solidFill>
                  <a:srgbClr val="FFFFFF"/>
                </a:solidFill>
                <a:latin typeface="Times New Roman"/>
                <a:cs typeface="Times New Roman"/>
              </a:rPr>
              <a:t>Computer Science </a:t>
            </a:r>
            <a:r>
              <a:rPr sz="2400" b="1" spc="-5" dirty="0">
                <a:solidFill>
                  <a:srgbClr val="FFFFFF"/>
                </a:solidFill>
                <a:latin typeface="Times New Roman"/>
                <a:cs typeface="Times New Roman"/>
              </a:rPr>
              <a:t>Engineering</a:t>
            </a:r>
            <a:r>
              <a:rPr lang="en-IN" sz="2400" b="1" spc="-5" dirty="0">
                <a:solidFill>
                  <a:srgbClr val="FFFFFF"/>
                </a:solidFill>
                <a:latin typeface="Times New Roman"/>
                <a:cs typeface="Times New Roman"/>
              </a:rPr>
              <a:t>(AI&amp;ML)</a:t>
            </a:r>
            <a:r>
              <a:rPr sz="2400" b="1" spc="-5" dirty="0">
                <a:solidFill>
                  <a:srgbClr val="FFFFFF"/>
                </a:solidFill>
                <a:latin typeface="Times New Roman"/>
                <a:cs typeface="Times New Roman"/>
              </a:rPr>
              <a:t> </a:t>
            </a:r>
            <a:r>
              <a:rPr sz="2400" b="1" spc="-585" dirty="0">
                <a:solidFill>
                  <a:srgbClr val="FFFFFF"/>
                </a:solidFill>
                <a:latin typeface="Times New Roman"/>
                <a:cs typeface="Times New Roman"/>
              </a:rPr>
              <a:t> </a:t>
            </a:r>
            <a:endParaRPr lang="en-IN" sz="2400" b="1" spc="-585" dirty="0">
              <a:solidFill>
                <a:srgbClr val="FFFFFF"/>
              </a:solidFill>
              <a:latin typeface="Times New Roman"/>
              <a:cs typeface="Times New Roman"/>
            </a:endParaRPr>
          </a:p>
          <a:p>
            <a:pPr marL="1975485" marR="5080" indent="-1963420">
              <a:lnSpc>
                <a:spcPct val="153800"/>
              </a:lnSpc>
              <a:spcBef>
                <a:spcPts val="100"/>
              </a:spcBef>
              <a:tabLst>
                <a:tab pos="5467985" algn="l"/>
              </a:tabLst>
            </a:pPr>
            <a:r>
              <a:rPr lang="en-IN" sz="2400" b="1" spc="-10" dirty="0">
                <a:solidFill>
                  <a:srgbClr val="FFFFFF"/>
                </a:solidFill>
                <a:latin typeface="Times New Roman"/>
                <a:cs typeface="Times New Roman"/>
              </a:rPr>
              <a:t>    </a:t>
            </a:r>
            <a:r>
              <a:rPr sz="2400" b="1" spc="-10" dirty="0">
                <a:solidFill>
                  <a:srgbClr val="FFFFFF"/>
                </a:solidFill>
                <a:latin typeface="Times New Roman"/>
                <a:cs typeface="Times New Roman"/>
              </a:rPr>
              <a:t>Course</a:t>
            </a:r>
            <a:r>
              <a:rPr sz="2400" b="1" spc="70" dirty="0">
                <a:solidFill>
                  <a:srgbClr val="FFFFFF"/>
                </a:solidFill>
                <a:latin typeface="Times New Roman"/>
                <a:cs typeface="Times New Roman"/>
              </a:rPr>
              <a:t> </a:t>
            </a:r>
            <a:r>
              <a:rPr sz="2400" b="1" spc="-5" dirty="0">
                <a:solidFill>
                  <a:srgbClr val="FFFFFF"/>
                </a:solidFill>
                <a:latin typeface="Times New Roman"/>
                <a:cs typeface="Times New Roman"/>
              </a:rPr>
              <a:t>Code:</a:t>
            </a:r>
            <a:r>
              <a:rPr sz="2400" b="1" spc="35" dirty="0">
                <a:solidFill>
                  <a:srgbClr val="FFFFFF"/>
                </a:solidFill>
                <a:latin typeface="Times New Roman"/>
                <a:cs typeface="Times New Roman"/>
              </a:rPr>
              <a:t> </a:t>
            </a:r>
            <a:r>
              <a:rPr lang="en-IN" sz="2400" b="1" spc="-5" dirty="0">
                <a:solidFill>
                  <a:srgbClr val="FFFFFF"/>
                </a:solidFill>
                <a:latin typeface="Times New Roman"/>
                <a:cs typeface="Times New Roman"/>
              </a:rPr>
              <a:t>E1UA307C         </a:t>
            </a:r>
            <a:r>
              <a:rPr sz="2400" b="1" spc="-10" dirty="0">
                <a:solidFill>
                  <a:srgbClr val="FFFFFF"/>
                </a:solidFill>
                <a:latin typeface="Times New Roman"/>
                <a:cs typeface="Times New Roman"/>
              </a:rPr>
              <a:t>Course</a:t>
            </a:r>
            <a:r>
              <a:rPr sz="2400" b="1" spc="55" dirty="0">
                <a:solidFill>
                  <a:srgbClr val="FFFFFF"/>
                </a:solidFill>
                <a:latin typeface="Times New Roman"/>
                <a:cs typeface="Times New Roman"/>
              </a:rPr>
              <a:t> </a:t>
            </a:r>
            <a:r>
              <a:rPr sz="2400" b="1" dirty="0">
                <a:solidFill>
                  <a:srgbClr val="FFFFFF"/>
                </a:solidFill>
                <a:latin typeface="Times New Roman"/>
                <a:cs typeface="Times New Roman"/>
              </a:rPr>
              <a:t>Name:</a:t>
            </a:r>
            <a:r>
              <a:rPr lang="en-IN" sz="2400" b="1" spc="20" dirty="0">
                <a:solidFill>
                  <a:srgbClr val="FFFFFF"/>
                </a:solidFill>
                <a:latin typeface="Times New Roman"/>
                <a:cs typeface="Times New Roman"/>
              </a:rPr>
              <a:t> </a:t>
            </a:r>
            <a:r>
              <a:rPr lang="en-IN" sz="2400" spc="20" dirty="0">
                <a:solidFill>
                  <a:srgbClr val="FFFFFF"/>
                </a:solidFill>
                <a:latin typeface="Times New Roman"/>
                <a:cs typeface="Times New Roman"/>
              </a:rPr>
              <a:t>JAVA PROGRAMMING</a:t>
            </a:r>
            <a:endParaRPr sz="2400" dirty="0">
              <a:latin typeface="Times New Roman"/>
              <a:cs typeface="Times New Roman"/>
            </a:endParaRPr>
          </a:p>
        </p:txBody>
      </p:sp>
      <p:sp>
        <p:nvSpPr>
          <p:cNvPr id="8" name="object 7">
            <a:extLst>
              <a:ext uri="{FF2B5EF4-FFF2-40B4-BE49-F238E27FC236}">
                <a16:creationId xmlns:a16="http://schemas.microsoft.com/office/drawing/2014/main" id="{434B1AFC-04E9-51D4-76DE-21B346242B05}"/>
              </a:ext>
            </a:extLst>
          </p:cNvPr>
          <p:cNvSpPr/>
          <p:nvPr/>
        </p:nvSpPr>
        <p:spPr>
          <a:xfrm>
            <a:off x="0" y="6457950"/>
            <a:ext cx="12192000" cy="400050"/>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pic>
        <p:nvPicPr>
          <p:cNvPr id="9" name="Picture 8">
            <a:extLst>
              <a:ext uri="{FF2B5EF4-FFF2-40B4-BE49-F238E27FC236}">
                <a16:creationId xmlns:a16="http://schemas.microsoft.com/office/drawing/2014/main" id="{B78E6D59-C902-CF38-12B4-887727EEB875}"/>
              </a:ext>
            </a:extLst>
          </p:cNvPr>
          <p:cNvPicPr>
            <a:picLocks noChangeAspect="1"/>
          </p:cNvPicPr>
          <p:nvPr/>
        </p:nvPicPr>
        <p:blipFill>
          <a:blip r:embed="rId2"/>
          <a:stretch>
            <a:fillRect/>
          </a:stretch>
        </p:blipFill>
        <p:spPr>
          <a:xfrm>
            <a:off x="0" y="-14288"/>
            <a:ext cx="1384663" cy="1156340"/>
          </a:xfrm>
          <a:prstGeom prst="rect">
            <a:avLst/>
          </a:prstGeom>
        </p:spPr>
      </p:pic>
      <p:sp>
        <p:nvSpPr>
          <p:cNvPr id="10" name="object 8">
            <a:extLst>
              <a:ext uri="{FF2B5EF4-FFF2-40B4-BE49-F238E27FC236}">
                <a16:creationId xmlns:a16="http://schemas.microsoft.com/office/drawing/2014/main" id="{F667E39F-2DCD-F385-1867-BF447790A131}"/>
              </a:ext>
            </a:extLst>
          </p:cNvPr>
          <p:cNvSpPr txBox="1"/>
          <p:nvPr/>
        </p:nvSpPr>
        <p:spPr>
          <a:xfrm>
            <a:off x="78739" y="6421120"/>
            <a:ext cx="5712461"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Times New Roman"/>
                <a:cs typeface="Times New Roman"/>
              </a:rPr>
              <a:t>Programme</a:t>
            </a:r>
            <a:r>
              <a:rPr sz="2400" b="1" spc="-20"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60" dirty="0">
                <a:solidFill>
                  <a:srgbClr val="FFFFFF"/>
                </a:solidFill>
                <a:latin typeface="Times New Roman"/>
                <a:cs typeface="Times New Roman"/>
              </a:rPr>
              <a:t> </a:t>
            </a:r>
            <a:r>
              <a:rPr sz="2400" b="1" spc="-40" dirty="0" err="1">
                <a:solidFill>
                  <a:srgbClr val="FFFFFF"/>
                </a:solidFill>
                <a:latin typeface="Times New Roman"/>
                <a:cs typeface="Times New Roman"/>
              </a:rPr>
              <a:t>B.Tech</a:t>
            </a:r>
            <a:r>
              <a:rPr sz="2400" b="1" spc="5" dirty="0">
                <a:solidFill>
                  <a:srgbClr val="FFFFFF"/>
                </a:solidFill>
                <a:latin typeface="Times New Roman"/>
                <a:cs typeface="Times New Roman"/>
              </a:rPr>
              <a:t> </a:t>
            </a:r>
            <a:r>
              <a:rPr sz="2400" b="1" spc="-5" dirty="0">
                <a:solidFill>
                  <a:srgbClr val="FFFFFF"/>
                </a:solidFill>
                <a:latin typeface="Times New Roman"/>
                <a:cs typeface="Times New Roman"/>
              </a:rPr>
              <a:t>(</a:t>
            </a:r>
            <a:r>
              <a:rPr lang="en-IN" sz="2400" b="1" spc="-5" dirty="0">
                <a:solidFill>
                  <a:srgbClr val="FFFFFF"/>
                </a:solidFill>
                <a:latin typeface="Times New Roman"/>
                <a:cs typeface="Times New Roman"/>
              </a:rPr>
              <a:t>CS</a:t>
            </a:r>
            <a:r>
              <a:rPr sz="2400" b="1" spc="-5" dirty="0">
                <a:solidFill>
                  <a:srgbClr val="FFFFFF"/>
                </a:solidFill>
                <a:latin typeface="Times New Roman"/>
                <a:cs typeface="Times New Roman"/>
              </a:rPr>
              <a:t>E</a:t>
            </a:r>
            <a:r>
              <a:rPr lang="en-IN" sz="2400" b="1" spc="-5" dirty="0">
                <a:solidFill>
                  <a:srgbClr val="FFFFFF"/>
                </a:solidFill>
                <a:latin typeface="Times New Roman"/>
                <a:cs typeface="Times New Roman"/>
              </a:rPr>
              <a:t>:</a:t>
            </a:r>
            <a:r>
              <a:rPr sz="2400" b="1" spc="-105" dirty="0">
                <a:solidFill>
                  <a:srgbClr val="FFFFFF"/>
                </a:solidFill>
                <a:latin typeface="Times New Roman"/>
                <a:cs typeface="Times New Roman"/>
              </a:rPr>
              <a:t> </a:t>
            </a:r>
            <a:r>
              <a:rPr lang="en-IN" sz="2400" b="1" spc="-105" dirty="0">
                <a:solidFill>
                  <a:srgbClr val="FFFFFF"/>
                </a:solidFill>
                <a:latin typeface="Times New Roman"/>
                <a:cs typeface="Times New Roman"/>
              </a:rPr>
              <a:t>-</a:t>
            </a:r>
            <a:r>
              <a:rPr sz="2400" b="1" spc="-15" dirty="0">
                <a:solidFill>
                  <a:srgbClr val="FFFFFF"/>
                </a:solidFill>
                <a:latin typeface="Times New Roman"/>
                <a:cs typeface="Times New Roman"/>
              </a:rPr>
              <a:t>AI&amp;ML)</a:t>
            </a:r>
            <a:endParaRPr sz="2400" dirty="0">
              <a:latin typeface="Times New Roman"/>
              <a:cs typeface="Times New Roman"/>
            </a:endParaRPr>
          </a:p>
        </p:txBody>
      </p:sp>
    </p:spTree>
    <p:extLst>
      <p:ext uri="{BB962C8B-B14F-4D97-AF65-F5344CB8AC3E}">
        <p14:creationId xmlns:p14="http://schemas.microsoft.com/office/powerpoint/2010/main" val="149494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14.png">
            <a:extLst>
              <a:ext uri="{FF2B5EF4-FFF2-40B4-BE49-F238E27FC236}">
                <a16:creationId xmlns:a16="http://schemas.microsoft.com/office/drawing/2014/main" id="{44229AC0-A23D-2333-C9F9-96FD33DACB8A}"/>
              </a:ext>
            </a:extLst>
          </p:cNvPr>
          <p:cNvPicPr>
            <a:picLocks noChangeAspect="1"/>
          </p:cNvPicPr>
          <p:nvPr/>
        </p:nvPicPr>
        <p:blipFill>
          <a:blip r:embed="rId2" cstate="print"/>
          <a:stretch>
            <a:fillRect/>
          </a:stretch>
        </p:blipFill>
        <p:spPr>
          <a:xfrm>
            <a:off x="7234394" y="167039"/>
            <a:ext cx="4586364" cy="6523921"/>
          </a:xfrm>
          <a:prstGeom prst="rect">
            <a:avLst/>
          </a:prstGeom>
          <a:solidFill>
            <a:srgbClr val="FFFFFF">
              <a:shade val="85000"/>
            </a:srgbClr>
          </a:solidFill>
          <a:ln w="88900" cap="sq">
            <a:noFill/>
            <a:miter lim="800000"/>
          </a:ln>
          <a:effectLst>
            <a:glow rad="101600">
              <a:schemeClr val="tx1">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8860F7D0-E543-3201-9874-C0C2FC21F873}"/>
              </a:ext>
            </a:extLst>
          </p:cNvPr>
          <p:cNvSpPr txBox="1"/>
          <p:nvPr/>
        </p:nvSpPr>
        <p:spPr>
          <a:xfrm>
            <a:off x="1458686" y="180450"/>
            <a:ext cx="2624436" cy="584775"/>
          </a:xfrm>
          <a:prstGeom prst="rect">
            <a:avLst/>
          </a:prstGeom>
          <a:noFill/>
          <a:ln w="38100">
            <a:solidFill>
              <a:schemeClr val="accent1">
                <a:lumMod val="50000"/>
              </a:schemeClr>
            </a:solidFill>
          </a:ln>
          <a:effectLst>
            <a:glow rad="101600">
              <a:schemeClr val="accent1">
                <a:satMod val="175000"/>
                <a:alpha val="40000"/>
              </a:schemeClr>
            </a:glow>
          </a:effectLst>
        </p:spPr>
        <p:txBody>
          <a:bodyPr wrap="none" rtlCol="0">
            <a:spAutoFit/>
          </a:bodyPr>
          <a:lstStyle/>
          <a:p>
            <a:r>
              <a:rPr lang="en-IN" sz="3200" u="sng" dirty="0">
                <a:latin typeface="Algerian" panose="04020705040A02060702" pitchFamily="82" charset="0"/>
              </a:rPr>
              <a:t>FLOW CHART</a:t>
            </a:r>
          </a:p>
        </p:txBody>
      </p:sp>
      <p:cxnSp>
        <p:nvCxnSpPr>
          <p:cNvPr id="10" name="Straight Connector 9">
            <a:extLst>
              <a:ext uri="{FF2B5EF4-FFF2-40B4-BE49-F238E27FC236}">
                <a16:creationId xmlns:a16="http://schemas.microsoft.com/office/drawing/2014/main" id="{4042865B-9BA6-6509-7E87-80383A947593}"/>
              </a:ext>
            </a:extLst>
          </p:cNvPr>
          <p:cNvCxnSpPr>
            <a:cxnSpLocks/>
            <a:stCxn id="8" idx="2"/>
          </p:cNvCxnSpPr>
          <p:nvPr/>
        </p:nvCxnSpPr>
        <p:spPr>
          <a:xfrm>
            <a:off x="2770904" y="765225"/>
            <a:ext cx="0" cy="1265796"/>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06E3B9B3-3EC4-FC51-0744-0DB03EDA5E11}"/>
              </a:ext>
            </a:extLst>
          </p:cNvPr>
          <p:cNvCxnSpPr>
            <a:cxnSpLocks/>
          </p:cNvCxnSpPr>
          <p:nvPr/>
        </p:nvCxnSpPr>
        <p:spPr>
          <a:xfrm flipH="1" flipV="1">
            <a:off x="2770904" y="2022235"/>
            <a:ext cx="4463490" cy="878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5167E23F-A2F9-6AEB-86D1-153711E5122E}"/>
              </a:ext>
            </a:extLst>
          </p:cNvPr>
          <p:cNvSpPr txBox="1"/>
          <p:nvPr/>
        </p:nvSpPr>
        <p:spPr>
          <a:xfrm>
            <a:off x="719665" y="3486766"/>
            <a:ext cx="4801956" cy="2248372"/>
          </a:xfrm>
          <a:prstGeom prst="rect">
            <a:avLst/>
          </a:prstGeom>
          <a:noFill/>
        </p:spPr>
        <p:txBody>
          <a:bodyPr wrap="none" rtlCol="0">
            <a:spAutoFit/>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Programming Language: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Java</a:t>
            </a:r>
          </a:p>
          <a:p>
            <a:pPr>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Database: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MySQL</a:t>
            </a:r>
          </a:p>
          <a:p>
            <a:pPr>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Frontend: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Java Swing / JavaFX</a:t>
            </a:r>
          </a:p>
          <a:p>
            <a:pPr>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Development Environment: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IntelliJ IDEA / Eclipse</a:t>
            </a:r>
          </a:p>
          <a:p>
            <a:pPr>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Version Control: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Git           </a:t>
            </a:r>
          </a:p>
          <a:p>
            <a:pPr>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Operating System: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Windows 10</a:t>
            </a:r>
          </a:p>
        </p:txBody>
      </p:sp>
      <p:sp>
        <p:nvSpPr>
          <p:cNvPr id="4" name="TextBox 3">
            <a:extLst>
              <a:ext uri="{FF2B5EF4-FFF2-40B4-BE49-F238E27FC236}">
                <a16:creationId xmlns:a16="http://schemas.microsoft.com/office/drawing/2014/main" id="{B895F2BE-E1B7-B970-CD50-4D44B9B0CBD3}"/>
              </a:ext>
            </a:extLst>
          </p:cNvPr>
          <p:cNvSpPr txBox="1"/>
          <p:nvPr/>
        </p:nvSpPr>
        <p:spPr>
          <a:xfrm>
            <a:off x="241661" y="3031692"/>
            <a:ext cx="5929828" cy="463012"/>
          </a:xfrm>
          <a:prstGeom prst="rect">
            <a:avLst/>
          </a:prstGeom>
          <a:noFill/>
        </p:spPr>
        <p:txBody>
          <a:bodyPr wrap="none" rtlCol="0">
            <a:spAutoFit/>
          </a:bodyPr>
          <a:lstStyle/>
          <a:p>
            <a:pPr>
              <a:lnSpc>
                <a:spcPct val="107000"/>
              </a:lnSpc>
              <a:spcAft>
                <a:spcPts val="800"/>
              </a:spcAft>
            </a:pPr>
            <a:r>
              <a:rPr lang="en-IN" sz="2400" kern="100" dirty="0">
                <a:effectLst/>
                <a:latin typeface="Algerian" panose="04020705040A02060702" pitchFamily="82" charset="0"/>
                <a:ea typeface="Calibri" panose="020F0502020204030204" pitchFamily="34" charset="0"/>
                <a:cs typeface="Times New Roman" panose="02020603050405020304" pitchFamily="18" charset="0"/>
              </a:rPr>
              <a:t>LANGUAGE AND SOFTWARE TOOL USED</a:t>
            </a:r>
            <a:r>
              <a:rPr lang="en-US" sz="2400" dirty="0">
                <a:latin typeface="Algerian" panose="04020705040A02060702" pitchFamily="82" charset="0"/>
              </a:rPr>
              <a:t>:-</a:t>
            </a:r>
          </a:p>
        </p:txBody>
      </p:sp>
    </p:spTree>
    <p:extLst>
      <p:ext uri="{BB962C8B-B14F-4D97-AF65-F5344CB8AC3E}">
        <p14:creationId xmlns:p14="http://schemas.microsoft.com/office/powerpoint/2010/main" val="393892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15CCF3-787F-6E25-580A-3317D71DEA57}"/>
              </a:ext>
            </a:extLst>
          </p:cNvPr>
          <p:cNvSpPr txBox="1"/>
          <p:nvPr/>
        </p:nvSpPr>
        <p:spPr>
          <a:xfrm>
            <a:off x="1611086" y="2362161"/>
            <a:ext cx="8101262" cy="3139321"/>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latin typeface="Aptos" panose="020B0004020202020204" pitchFamily="34" charset="0"/>
              </a:rPr>
              <a:t>Minimize handwritten work from admission to discharge &amp; final billing.</a:t>
            </a:r>
          </a:p>
          <a:p>
            <a:pPr marL="285750" indent="-285750">
              <a:buFont typeface="Wingdings" panose="05000000000000000000" pitchFamily="2" charset="2"/>
              <a:buChar char="Ø"/>
            </a:pPr>
            <a:r>
              <a:rPr lang="en-US" sz="2200" dirty="0">
                <a:latin typeface="Aptos" panose="020B0004020202020204" pitchFamily="34" charset="0"/>
              </a:rPr>
              <a:t>It helps you to minimize your repeated works and take care of the complete functionality of your hospital.</a:t>
            </a:r>
          </a:p>
          <a:p>
            <a:pPr marL="285750" indent="-285750">
              <a:buFont typeface="Wingdings" panose="05000000000000000000" pitchFamily="2" charset="2"/>
              <a:buChar char="Ø"/>
            </a:pPr>
            <a:r>
              <a:rPr lang="en-US" sz="2200" dirty="0">
                <a:latin typeface="Aptos" panose="020B0004020202020204" pitchFamily="34" charset="0"/>
              </a:rPr>
              <a:t>It is a huge time saver and facilitates proper communication among the management, staff, and the patient parties.</a:t>
            </a:r>
          </a:p>
          <a:p>
            <a:pPr marL="285750" indent="-285750">
              <a:buFont typeface="Wingdings" panose="05000000000000000000" pitchFamily="2" charset="2"/>
              <a:buChar char="Ø"/>
            </a:pPr>
            <a:r>
              <a:rPr lang="en-US" sz="2200" dirty="0">
                <a:latin typeface="Aptos" panose="020B0004020202020204" pitchFamily="34" charset="0"/>
              </a:rPr>
              <a:t>Changes are always difficult for any human being. HMS will help you a lot for easy changes from manual to computerized one.</a:t>
            </a:r>
            <a:endParaRPr lang="en-IN" sz="2200" dirty="0">
              <a:latin typeface="Aptos" panose="020B0004020202020204" pitchFamily="34" charset="0"/>
            </a:endParaRPr>
          </a:p>
        </p:txBody>
      </p:sp>
      <p:sp>
        <p:nvSpPr>
          <p:cNvPr id="5" name="TextBox 4">
            <a:extLst>
              <a:ext uri="{FF2B5EF4-FFF2-40B4-BE49-F238E27FC236}">
                <a16:creationId xmlns:a16="http://schemas.microsoft.com/office/drawing/2014/main" id="{C50F1C8E-D555-5361-F818-9506224F7A78}"/>
              </a:ext>
            </a:extLst>
          </p:cNvPr>
          <p:cNvSpPr txBox="1"/>
          <p:nvPr/>
        </p:nvSpPr>
        <p:spPr>
          <a:xfrm>
            <a:off x="927290" y="1518983"/>
            <a:ext cx="9727819" cy="461665"/>
          </a:xfrm>
          <a:prstGeom prst="rect">
            <a:avLst/>
          </a:prstGeom>
          <a:noFill/>
        </p:spPr>
        <p:txBody>
          <a:bodyPr wrap="square" rtlCol="0">
            <a:spAutoFit/>
          </a:bodyPr>
          <a:lstStyle/>
          <a:p>
            <a:r>
              <a:rPr lang="en-US" sz="2400" u="sng" dirty="0">
                <a:latin typeface="Algerian" panose="04020705040A02060702" pitchFamily="82" charset="0"/>
              </a:rPr>
              <a:t>ADVANTAGE OF PROJECT:-</a:t>
            </a:r>
          </a:p>
        </p:txBody>
      </p:sp>
      <p:sp>
        <p:nvSpPr>
          <p:cNvPr id="2" name="object 7">
            <a:extLst>
              <a:ext uri="{FF2B5EF4-FFF2-40B4-BE49-F238E27FC236}">
                <a16:creationId xmlns:a16="http://schemas.microsoft.com/office/drawing/2014/main" id="{3E92B9A6-5ABD-DA39-BDA2-A4DE12B10D83}"/>
              </a:ext>
            </a:extLst>
          </p:cNvPr>
          <p:cNvSpPr/>
          <p:nvPr/>
        </p:nvSpPr>
        <p:spPr>
          <a:xfrm>
            <a:off x="0" y="0"/>
            <a:ext cx="12192000" cy="1105222"/>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sp>
        <p:nvSpPr>
          <p:cNvPr id="3" name="object 6">
            <a:extLst>
              <a:ext uri="{FF2B5EF4-FFF2-40B4-BE49-F238E27FC236}">
                <a16:creationId xmlns:a16="http://schemas.microsoft.com/office/drawing/2014/main" id="{6C7BE386-E967-4F9F-F116-85C19B9C8123}"/>
              </a:ext>
            </a:extLst>
          </p:cNvPr>
          <p:cNvSpPr txBox="1"/>
          <p:nvPr/>
        </p:nvSpPr>
        <p:spPr>
          <a:xfrm>
            <a:off x="1554480" y="-26320"/>
            <a:ext cx="10637520" cy="1093120"/>
          </a:xfrm>
          <a:prstGeom prst="rect">
            <a:avLst/>
          </a:prstGeom>
        </p:spPr>
        <p:txBody>
          <a:bodyPr vert="horz" wrap="square" lIns="0" tIns="12700" rIns="0" bIns="0" rtlCol="0">
            <a:spAutoFit/>
          </a:bodyPr>
          <a:lstStyle/>
          <a:p>
            <a:pPr marL="1975485" marR="5080" indent="-1963420">
              <a:lnSpc>
                <a:spcPct val="153800"/>
              </a:lnSpc>
              <a:spcBef>
                <a:spcPts val="100"/>
              </a:spcBef>
              <a:tabLst>
                <a:tab pos="5467985" algn="l"/>
              </a:tabLst>
            </a:pPr>
            <a:r>
              <a:rPr lang="en-IN" sz="2400" b="1"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2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sz="2400" b="1" spc="10" dirty="0">
                <a:solidFill>
                  <a:srgbClr val="FFFFFF"/>
                </a:solidFill>
                <a:latin typeface="Times New Roman"/>
                <a:cs typeface="Times New Roman"/>
              </a:rPr>
              <a:t>the</a:t>
            </a:r>
            <a:r>
              <a:rPr sz="2400" b="1" spc="-9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25" dirty="0">
                <a:solidFill>
                  <a:srgbClr val="FFFFFF"/>
                </a:solidFill>
                <a:latin typeface="Times New Roman"/>
                <a:cs typeface="Times New Roman"/>
              </a:rPr>
              <a:t> </a:t>
            </a:r>
            <a:r>
              <a:rPr lang="en-IN" sz="2400" b="1" spc="2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7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lang="en-IN" sz="2400" b="1" spc="-15" dirty="0">
                <a:solidFill>
                  <a:srgbClr val="FFFFFF"/>
                </a:solidFill>
                <a:latin typeface="Times New Roman"/>
                <a:cs typeface="Times New Roman"/>
              </a:rPr>
              <a:t>Computer Science </a:t>
            </a:r>
            <a:r>
              <a:rPr sz="2400" b="1" spc="-5" dirty="0">
                <a:solidFill>
                  <a:srgbClr val="FFFFFF"/>
                </a:solidFill>
                <a:latin typeface="Times New Roman"/>
                <a:cs typeface="Times New Roman"/>
              </a:rPr>
              <a:t>Engineering</a:t>
            </a:r>
            <a:r>
              <a:rPr lang="en-IN" sz="2400" b="1" spc="-5" dirty="0">
                <a:solidFill>
                  <a:srgbClr val="FFFFFF"/>
                </a:solidFill>
                <a:latin typeface="Times New Roman"/>
                <a:cs typeface="Times New Roman"/>
              </a:rPr>
              <a:t>(AI&amp;ML)</a:t>
            </a:r>
            <a:r>
              <a:rPr sz="2400" b="1" spc="-5" dirty="0">
                <a:solidFill>
                  <a:srgbClr val="FFFFFF"/>
                </a:solidFill>
                <a:latin typeface="Times New Roman"/>
                <a:cs typeface="Times New Roman"/>
              </a:rPr>
              <a:t> </a:t>
            </a:r>
            <a:r>
              <a:rPr sz="2400" b="1" spc="-585" dirty="0">
                <a:solidFill>
                  <a:srgbClr val="FFFFFF"/>
                </a:solidFill>
                <a:latin typeface="Times New Roman"/>
                <a:cs typeface="Times New Roman"/>
              </a:rPr>
              <a:t> </a:t>
            </a:r>
            <a:endParaRPr lang="en-IN" sz="2400" b="1" spc="-585" dirty="0">
              <a:solidFill>
                <a:srgbClr val="FFFFFF"/>
              </a:solidFill>
              <a:latin typeface="Times New Roman"/>
              <a:cs typeface="Times New Roman"/>
            </a:endParaRPr>
          </a:p>
          <a:p>
            <a:pPr marL="1975485" marR="5080" indent="-1963420">
              <a:lnSpc>
                <a:spcPct val="153800"/>
              </a:lnSpc>
              <a:spcBef>
                <a:spcPts val="100"/>
              </a:spcBef>
              <a:tabLst>
                <a:tab pos="5467985" algn="l"/>
              </a:tabLst>
            </a:pPr>
            <a:r>
              <a:rPr lang="en-IN" sz="2400" b="1" spc="-10" dirty="0">
                <a:solidFill>
                  <a:srgbClr val="FFFFFF"/>
                </a:solidFill>
                <a:latin typeface="Times New Roman"/>
                <a:cs typeface="Times New Roman"/>
              </a:rPr>
              <a:t>    </a:t>
            </a:r>
            <a:r>
              <a:rPr sz="2400" b="1" spc="-10" dirty="0">
                <a:solidFill>
                  <a:srgbClr val="FFFFFF"/>
                </a:solidFill>
                <a:latin typeface="Times New Roman"/>
                <a:cs typeface="Times New Roman"/>
              </a:rPr>
              <a:t>Course</a:t>
            </a:r>
            <a:r>
              <a:rPr sz="2400" b="1" spc="70" dirty="0">
                <a:solidFill>
                  <a:srgbClr val="FFFFFF"/>
                </a:solidFill>
                <a:latin typeface="Times New Roman"/>
                <a:cs typeface="Times New Roman"/>
              </a:rPr>
              <a:t> </a:t>
            </a:r>
            <a:r>
              <a:rPr sz="2400" b="1" spc="-5" dirty="0">
                <a:solidFill>
                  <a:srgbClr val="FFFFFF"/>
                </a:solidFill>
                <a:latin typeface="Times New Roman"/>
                <a:cs typeface="Times New Roman"/>
              </a:rPr>
              <a:t>Code:</a:t>
            </a:r>
            <a:r>
              <a:rPr sz="2400" b="1" spc="35" dirty="0">
                <a:solidFill>
                  <a:srgbClr val="FFFFFF"/>
                </a:solidFill>
                <a:latin typeface="Times New Roman"/>
                <a:cs typeface="Times New Roman"/>
              </a:rPr>
              <a:t> </a:t>
            </a:r>
            <a:r>
              <a:rPr lang="en-IN" sz="2400" b="1" spc="-5" dirty="0">
                <a:solidFill>
                  <a:srgbClr val="FFFFFF"/>
                </a:solidFill>
                <a:latin typeface="Times New Roman"/>
                <a:cs typeface="Times New Roman"/>
              </a:rPr>
              <a:t>E1UA307C         </a:t>
            </a:r>
            <a:r>
              <a:rPr sz="2400" b="1" spc="-10" dirty="0">
                <a:solidFill>
                  <a:srgbClr val="FFFFFF"/>
                </a:solidFill>
                <a:latin typeface="Times New Roman"/>
                <a:cs typeface="Times New Roman"/>
              </a:rPr>
              <a:t>Course</a:t>
            </a:r>
            <a:r>
              <a:rPr sz="2400" b="1" spc="55" dirty="0">
                <a:solidFill>
                  <a:srgbClr val="FFFFFF"/>
                </a:solidFill>
                <a:latin typeface="Times New Roman"/>
                <a:cs typeface="Times New Roman"/>
              </a:rPr>
              <a:t> </a:t>
            </a:r>
            <a:r>
              <a:rPr sz="2400" b="1" dirty="0">
                <a:solidFill>
                  <a:srgbClr val="FFFFFF"/>
                </a:solidFill>
                <a:latin typeface="Times New Roman"/>
                <a:cs typeface="Times New Roman"/>
              </a:rPr>
              <a:t>Name:</a:t>
            </a:r>
            <a:r>
              <a:rPr lang="en-IN" sz="2400" b="1" spc="20" dirty="0">
                <a:solidFill>
                  <a:srgbClr val="FFFFFF"/>
                </a:solidFill>
                <a:latin typeface="Times New Roman"/>
                <a:cs typeface="Times New Roman"/>
              </a:rPr>
              <a:t> </a:t>
            </a:r>
            <a:r>
              <a:rPr lang="en-IN" sz="2400" spc="20" dirty="0">
                <a:solidFill>
                  <a:srgbClr val="FFFFFF"/>
                </a:solidFill>
                <a:latin typeface="Times New Roman"/>
                <a:cs typeface="Times New Roman"/>
              </a:rPr>
              <a:t>JAVA PROGRAMMING</a:t>
            </a:r>
            <a:endParaRPr sz="2400" dirty="0">
              <a:latin typeface="Times New Roman"/>
              <a:cs typeface="Times New Roman"/>
            </a:endParaRPr>
          </a:p>
        </p:txBody>
      </p:sp>
      <p:sp>
        <p:nvSpPr>
          <p:cNvPr id="6" name="object 7">
            <a:extLst>
              <a:ext uri="{FF2B5EF4-FFF2-40B4-BE49-F238E27FC236}">
                <a16:creationId xmlns:a16="http://schemas.microsoft.com/office/drawing/2014/main" id="{EF5BF3B3-DF5B-972E-B588-24D9E3E31BFC}"/>
              </a:ext>
            </a:extLst>
          </p:cNvPr>
          <p:cNvSpPr/>
          <p:nvPr/>
        </p:nvSpPr>
        <p:spPr>
          <a:xfrm>
            <a:off x="0" y="6457950"/>
            <a:ext cx="12192000" cy="400050"/>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pic>
        <p:nvPicPr>
          <p:cNvPr id="7" name="Picture 6">
            <a:extLst>
              <a:ext uri="{FF2B5EF4-FFF2-40B4-BE49-F238E27FC236}">
                <a16:creationId xmlns:a16="http://schemas.microsoft.com/office/drawing/2014/main" id="{BE25A18B-CD03-350C-79AD-27245F67EE06}"/>
              </a:ext>
            </a:extLst>
          </p:cNvPr>
          <p:cNvPicPr>
            <a:picLocks noChangeAspect="1"/>
          </p:cNvPicPr>
          <p:nvPr/>
        </p:nvPicPr>
        <p:blipFill>
          <a:blip r:embed="rId2"/>
          <a:stretch>
            <a:fillRect/>
          </a:stretch>
        </p:blipFill>
        <p:spPr>
          <a:xfrm>
            <a:off x="0" y="-14288"/>
            <a:ext cx="1384663" cy="1156340"/>
          </a:xfrm>
          <a:prstGeom prst="rect">
            <a:avLst/>
          </a:prstGeom>
        </p:spPr>
      </p:pic>
      <p:sp>
        <p:nvSpPr>
          <p:cNvPr id="8" name="object 8">
            <a:extLst>
              <a:ext uri="{FF2B5EF4-FFF2-40B4-BE49-F238E27FC236}">
                <a16:creationId xmlns:a16="http://schemas.microsoft.com/office/drawing/2014/main" id="{A4F56839-7271-5689-D192-A403C9DE0F51}"/>
              </a:ext>
            </a:extLst>
          </p:cNvPr>
          <p:cNvSpPr txBox="1"/>
          <p:nvPr/>
        </p:nvSpPr>
        <p:spPr>
          <a:xfrm>
            <a:off x="78739" y="6421120"/>
            <a:ext cx="5712461"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Times New Roman"/>
                <a:cs typeface="Times New Roman"/>
              </a:rPr>
              <a:t>Programme</a:t>
            </a:r>
            <a:r>
              <a:rPr sz="2400" b="1" spc="-20"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60" dirty="0">
                <a:solidFill>
                  <a:srgbClr val="FFFFFF"/>
                </a:solidFill>
                <a:latin typeface="Times New Roman"/>
                <a:cs typeface="Times New Roman"/>
              </a:rPr>
              <a:t> </a:t>
            </a:r>
            <a:r>
              <a:rPr sz="2400" b="1" spc="-40" dirty="0" err="1">
                <a:solidFill>
                  <a:srgbClr val="FFFFFF"/>
                </a:solidFill>
                <a:latin typeface="Times New Roman"/>
                <a:cs typeface="Times New Roman"/>
              </a:rPr>
              <a:t>B.Tech</a:t>
            </a:r>
            <a:r>
              <a:rPr sz="2400" b="1" spc="5" dirty="0">
                <a:solidFill>
                  <a:srgbClr val="FFFFFF"/>
                </a:solidFill>
                <a:latin typeface="Times New Roman"/>
                <a:cs typeface="Times New Roman"/>
              </a:rPr>
              <a:t> </a:t>
            </a:r>
            <a:r>
              <a:rPr sz="2400" b="1" spc="-5" dirty="0">
                <a:solidFill>
                  <a:srgbClr val="FFFFFF"/>
                </a:solidFill>
                <a:latin typeface="Times New Roman"/>
                <a:cs typeface="Times New Roman"/>
              </a:rPr>
              <a:t>(</a:t>
            </a:r>
            <a:r>
              <a:rPr lang="en-IN" sz="2400" b="1" spc="-5" dirty="0">
                <a:solidFill>
                  <a:srgbClr val="FFFFFF"/>
                </a:solidFill>
                <a:latin typeface="Times New Roman"/>
                <a:cs typeface="Times New Roman"/>
              </a:rPr>
              <a:t>CS</a:t>
            </a:r>
            <a:r>
              <a:rPr sz="2400" b="1" spc="-5" dirty="0">
                <a:solidFill>
                  <a:srgbClr val="FFFFFF"/>
                </a:solidFill>
                <a:latin typeface="Times New Roman"/>
                <a:cs typeface="Times New Roman"/>
              </a:rPr>
              <a:t>E</a:t>
            </a:r>
            <a:r>
              <a:rPr lang="en-IN" sz="2400" b="1" spc="-5" dirty="0">
                <a:solidFill>
                  <a:srgbClr val="FFFFFF"/>
                </a:solidFill>
                <a:latin typeface="Times New Roman"/>
                <a:cs typeface="Times New Roman"/>
              </a:rPr>
              <a:t>:</a:t>
            </a:r>
            <a:r>
              <a:rPr sz="2400" b="1" spc="-105" dirty="0">
                <a:solidFill>
                  <a:srgbClr val="FFFFFF"/>
                </a:solidFill>
                <a:latin typeface="Times New Roman"/>
                <a:cs typeface="Times New Roman"/>
              </a:rPr>
              <a:t> </a:t>
            </a:r>
            <a:r>
              <a:rPr lang="en-IN" sz="2400" b="1" spc="-105" dirty="0">
                <a:solidFill>
                  <a:srgbClr val="FFFFFF"/>
                </a:solidFill>
                <a:latin typeface="Times New Roman"/>
                <a:cs typeface="Times New Roman"/>
              </a:rPr>
              <a:t>-</a:t>
            </a:r>
            <a:r>
              <a:rPr sz="2400" b="1" spc="-15" dirty="0">
                <a:solidFill>
                  <a:srgbClr val="FFFFFF"/>
                </a:solidFill>
                <a:latin typeface="Times New Roman"/>
                <a:cs typeface="Times New Roman"/>
              </a:rPr>
              <a:t>AI&amp;ML)</a:t>
            </a:r>
            <a:endParaRPr sz="2400" dirty="0">
              <a:latin typeface="Times New Roman"/>
              <a:cs typeface="Times New Roman"/>
            </a:endParaRPr>
          </a:p>
        </p:txBody>
      </p:sp>
    </p:spTree>
    <p:extLst>
      <p:ext uri="{BB962C8B-B14F-4D97-AF65-F5344CB8AC3E}">
        <p14:creationId xmlns:p14="http://schemas.microsoft.com/office/powerpoint/2010/main" val="324855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15CCF3-787F-6E25-580A-3317D71DEA57}"/>
              </a:ext>
            </a:extLst>
          </p:cNvPr>
          <p:cNvSpPr txBox="1"/>
          <p:nvPr/>
        </p:nvSpPr>
        <p:spPr>
          <a:xfrm>
            <a:off x="1554480" y="2570513"/>
            <a:ext cx="8101262" cy="2462213"/>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latin typeface="Aptos" panose="020B0004020202020204" pitchFamily="34" charset="0"/>
              </a:rPr>
              <a:t>This project will enhance the patients and the hospital to serve more quickly and efficiently. This software is developed in order to computerize the activities which take more time, if done manually.</a:t>
            </a:r>
          </a:p>
          <a:p>
            <a:pPr marL="285750" indent="-285750">
              <a:buFont typeface="Wingdings" panose="05000000000000000000" pitchFamily="2" charset="2"/>
              <a:buChar char="Ø"/>
            </a:pPr>
            <a:r>
              <a:rPr lang="en-US" sz="2200" dirty="0">
                <a:latin typeface="Aptos" panose="020B0004020202020204" pitchFamily="34" charset="0"/>
              </a:rPr>
              <a:t>Hospital billing system will enable the patient and hospital staff to make things faster and can get information quickly. If we want any information about patient, we can access it quickly.</a:t>
            </a:r>
            <a:endParaRPr lang="en-IN" sz="2200" dirty="0">
              <a:latin typeface="Aptos" panose="020B0004020202020204" pitchFamily="34" charset="0"/>
            </a:endParaRPr>
          </a:p>
        </p:txBody>
      </p:sp>
      <p:sp>
        <p:nvSpPr>
          <p:cNvPr id="5" name="TextBox 4">
            <a:extLst>
              <a:ext uri="{FF2B5EF4-FFF2-40B4-BE49-F238E27FC236}">
                <a16:creationId xmlns:a16="http://schemas.microsoft.com/office/drawing/2014/main" id="{C50F1C8E-D555-5361-F818-9506224F7A78}"/>
              </a:ext>
            </a:extLst>
          </p:cNvPr>
          <p:cNvSpPr txBox="1"/>
          <p:nvPr/>
        </p:nvSpPr>
        <p:spPr>
          <a:xfrm>
            <a:off x="927290" y="1539689"/>
            <a:ext cx="9727819" cy="461665"/>
          </a:xfrm>
          <a:prstGeom prst="rect">
            <a:avLst/>
          </a:prstGeom>
          <a:noFill/>
        </p:spPr>
        <p:txBody>
          <a:bodyPr wrap="square" rtlCol="0">
            <a:spAutoFit/>
          </a:bodyPr>
          <a:lstStyle/>
          <a:p>
            <a:r>
              <a:rPr lang="en-US" sz="2400" u="sng" dirty="0">
                <a:latin typeface="Algerian" panose="04020705040A02060702" pitchFamily="82" charset="0"/>
              </a:rPr>
              <a:t>FUTURE SCOPE OF THE PROJECT:-</a:t>
            </a:r>
          </a:p>
        </p:txBody>
      </p:sp>
      <p:sp>
        <p:nvSpPr>
          <p:cNvPr id="2" name="object 7">
            <a:extLst>
              <a:ext uri="{FF2B5EF4-FFF2-40B4-BE49-F238E27FC236}">
                <a16:creationId xmlns:a16="http://schemas.microsoft.com/office/drawing/2014/main" id="{2B4A114D-0ABE-D03F-311F-20C5282BA603}"/>
              </a:ext>
            </a:extLst>
          </p:cNvPr>
          <p:cNvSpPr/>
          <p:nvPr/>
        </p:nvSpPr>
        <p:spPr>
          <a:xfrm>
            <a:off x="0" y="0"/>
            <a:ext cx="12192000" cy="1105222"/>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sp>
        <p:nvSpPr>
          <p:cNvPr id="3" name="object 6">
            <a:extLst>
              <a:ext uri="{FF2B5EF4-FFF2-40B4-BE49-F238E27FC236}">
                <a16:creationId xmlns:a16="http://schemas.microsoft.com/office/drawing/2014/main" id="{A730C3F0-0FE2-37CE-4910-3517ED36FE2B}"/>
              </a:ext>
            </a:extLst>
          </p:cNvPr>
          <p:cNvSpPr txBox="1"/>
          <p:nvPr/>
        </p:nvSpPr>
        <p:spPr>
          <a:xfrm>
            <a:off x="1554480" y="-26320"/>
            <a:ext cx="10637520" cy="1093120"/>
          </a:xfrm>
          <a:prstGeom prst="rect">
            <a:avLst/>
          </a:prstGeom>
        </p:spPr>
        <p:txBody>
          <a:bodyPr vert="horz" wrap="square" lIns="0" tIns="12700" rIns="0" bIns="0" rtlCol="0">
            <a:spAutoFit/>
          </a:bodyPr>
          <a:lstStyle/>
          <a:p>
            <a:pPr marL="1975485" marR="5080" indent="-1963420">
              <a:lnSpc>
                <a:spcPct val="153800"/>
              </a:lnSpc>
              <a:spcBef>
                <a:spcPts val="100"/>
              </a:spcBef>
              <a:tabLst>
                <a:tab pos="5467985" algn="l"/>
              </a:tabLst>
            </a:pPr>
            <a:r>
              <a:rPr lang="en-IN" sz="2400" b="1"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2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sz="2400" b="1" spc="10" dirty="0">
                <a:solidFill>
                  <a:srgbClr val="FFFFFF"/>
                </a:solidFill>
                <a:latin typeface="Times New Roman"/>
                <a:cs typeface="Times New Roman"/>
              </a:rPr>
              <a:t>the</a:t>
            </a:r>
            <a:r>
              <a:rPr sz="2400" b="1" spc="-9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25" dirty="0">
                <a:solidFill>
                  <a:srgbClr val="FFFFFF"/>
                </a:solidFill>
                <a:latin typeface="Times New Roman"/>
                <a:cs typeface="Times New Roman"/>
              </a:rPr>
              <a:t> </a:t>
            </a:r>
            <a:r>
              <a:rPr lang="en-IN" sz="2400" b="1" spc="2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7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lang="en-IN" sz="2400" b="1" spc="-15" dirty="0">
                <a:solidFill>
                  <a:srgbClr val="FFFFFF"/>
                </a:solidFill>
                <a:latin typeface="Times New Roman"/>
                <a:cs typeface="Times New Roman"/>
              </a:rPr>
              <a:t>Computer Science </a:t>
            </a:r>
            <a:r>
              <a:rPr sz="2400" b="1" spc="-5" dirty="0">
                <a:solidFill>
                  <a:srgbClr val="FFFFFF"/>
                </a:solidFill>
                <a:latin typeface="Times New Roman"/>
                <a:cs typeface="Times New Roman"/>
              </a:rPr>
              <a:t>Engineering</a:t>
            </a:r>
            <a:r>
              <a:rPr lang="en-IN" sz="2400" b="1" spc="-5" dirty="0">
                <a:solidFill>
                  <a:srgbClr val="FFFFFF"/>
                </a:solidFill>
                <a:latin typeface="Times New Roman"/>
                <a:cs typeface="Times New Roman"/>
              </a:rPr>
              <a:t>(AI&amp;ML)</a:t>
            </a:r>
            <a:r>
              <a:rPr sz="2400" b="1" spc="-5" dirty="0">
                <a:solidFill>
                  <a:srgbClr val="FFFFFF"/>
                </a:solidFill>
                <a:latin typeface="Times New Roman"/>
                <a:cs typeface="Times New Roman"/>
              </a:rPr>
              <a:t> </a:t>
            </a:r>
            <a:r>
              <a:rPr sz="2400" b="1" spc="-585" dirty="0">
                <a:solidFill>
                  <a:srgbClr val="FFFFFF"/>
                </a:solidFill>
                <a:latin typeface="Times New Roman"/>
                <a:cs typeface="Times New Roman"/>
              </a:rPr>
              <a:t> </a:t>
            </a:r>
            <a:endParaRPr lang="en-IN" sz="2400" b="1" spc="-585" dirty="0">
              <a:solidFill>
                <a:srgbClr val="FFFFFF"/>
              </a:solidFill>
              <a:latin typeface="Times New Roman"/>
              <a:cs typeface="Times New Roman"/>
            </a:endParaRPr>
          </a:p>
          <a:p>
            <a:pPr marL="1975485" marR="5080" indent="-1963420">
              <a:lnSpc>
                <a:spcPct val="153800"/>
              </a:lnSpc>
              <a:spcBef>
                <a:spcPts val="100"/>
              </a:spcBef>
              <a:tabLst>
                <a:tab pos="5467985" algn="l"/>
              </a:tabLst>
            </a:pPr>
            <a:r>
              <a:rPr lang="en-IN" sz="2400" b="1" spc="-10" dirty="0">
                <a:solidFill>
                  <a:srgbClr val="FFFFFF"/>
                </a:solidFill>
                <a:latin typeface="Times New Roman"/>
                <a:cs typeface="Times New Roman"/>
              </a:rPr>
              <a:t>    </a:t>
            </a:r>
            <a:r>
              <a:rPr sz="2400" b="1" spc="-10" dirty="0">
                <a:solidFill>
                  <a:srgbClr val="FFFFFF"/>
                </a:solidFill>
                <a:latin typeface="Times New Roman"/>
                <a:cs typeface="Times New Roman"/>
              </a:rPr>
              <a:t>Course</a:t>
            </a:r>
            <a:r>
              <a:rPr sz="2400" b="1" spc="70" dirty="0">
                <a:solidFill>
                  <a:srgbClr val="FFFFFF"/>
                </a:solidFill>
                <a:latin typeface="Times New Roman"/>
                <a:cs typeface="Times New Roman"/>
              </a:rPr>
              <a:t> </a:t>
            </a:r>
            <a:r>
              <a:rPr sz="2400" b="1" spc="-5" dirty="0">
                <a:solidFill>
                  <a:srgbClr val="FFFFFF"/>
                </a:solidFill>
                <a:latin typeface="Times New Roman"/>
                <a:cs typeface="Times New Roman"/>
              </a:rPr>
              <a:t>Code:</a:t>
            </a:r>
            <a:r>
              <a:rPr sz="2400" b="1" spc="35" dirty="0">
                <a:solidFill>
                  <a:srgbClr val="FFFFFF"/>
                </a:solidFill>
                <a:latin typeface="Times New Roman"/>
                <a:cs typeface="Times New Roman"/>
              </a:rPr>
              <a:t> </a:t>
            </a:r>
            <a:r>
              <a:rPr lang="en-IN" sz="2400" b="1" spc="-5">
                <a:solidFill>
                  <a:srgbClr val="FFFFFF"/>
                </a:solidFill>
                <a:latin typeface="Times New Roman"/>
                <a:cs typeface="Times New Roman"/>
              </a:rPr>
              <a:t>E1UA307C         </a:t>
            </a:r>
            <a:r>
              <a:rPr sz="2400" b="1" spc="-10" dirty="0">
                <a:solidFill>
                  <a:srgbClr val="FFFFFF"/>
                </a:solidFill>
                <a:latin typeface="Times New Roman"/>
                <a:cs typeface="Times New Roman"/>
              </a:rPr>
              <a:t>Course</a:t>
            </a:r>
            <a:r>
              <a:rPr sz="2400" b="1" spc="55" dirty="0">
                <a:solidFill>
                  <a:srgbClr val="FFFFFF"/>
                </a:solidFill>
                <a:latin typeface="Times New Roman"/>
                <a:cs typeface="Times New Roman"/>
              </a:rPr>
              <a:t> </a:t>
            </a:r>
            <a:r>
              <a:rPr sz="2400" b="1" dirty="0">
                <a:solidFill>
                  <a:srgbClr val="FFFFFF"/>
                </a:solidFill>
                <a:latin typeface="Times New Roman"/>
                <a:cs typeface="Times New Roman"/>
              </a:rPr>
              <a:t>Name:</a:t>
            </a:r>
            <a:r>
              <a:rPr lang="en-IN" sz="2400" b="1" spc="20" dirty="0">
                <a:solidFill>
                  <a:srgbClr val="FFFFFF"/>
                </a:solidFill>
                <a:latin typeface="Times New Roman"/>
                <a:cs typeface="Times New Roman"/>
              </a:rPr>
              <a:t> </a:t>
            </a:r>
            <a:r>
              <a:rPr lang="en-IN" sz="2400" spc="20" dirty="0">
                <a:solidFill>
                  <a:srgbClr val="FFFFFF"/>
                </a:solidFill>
                <a:latin typeface="Times New Roman"/>
                <a:cs typeface="Times New Roman"/>
              </a:rPr>
              <a:t>JAVA PROGRAMMING</a:t>
            </a:r>
            <a:endParaRPr sz="2400" dirty="0">
              <a:latin typeface="Times New Roman"/>
              <a:cs typeface="Times New Roman"/>
            </a:endParaRPr>
          </a:p>
        </p:txBody>
      </p:sp>
      <p:sp>
        <p:nvSpPr>
          <p:cNvPr id="6" name="object 7">
            <a:extLst>
              <a:ext uri="{FF2B5EF4-FFF2-40B4-BE49-F238E27FC236}">
                <a16:creationId xmlns:a16="http://schemas.microsoft.com/office/drawing/2014/main" id="{4607D16A-69A9-447C-B5AB-5ACD880C7087}"/>
              </a:ext>
            </a:extLst>
          </p:cNvPr>
          <p:cNvSpPr/>
          <p:nvPr/>
        </p:nvSpPr>
        <p:spPr>
          <a:xfrm>
            <a:off x="0" y="6457950"/>
            <a:ext cx="12192000" cy="400050"/>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pic>
        <p:nvPicPr>
          <p:cNvPr id="7" name="Picture 6">
            <a:extLst>
              <a:ext uri="{FF2B5EF4-FFF2-40B4-BE49-F238E27FC236}">
                <a16:creationId xmlns:a16="http://schemas.microsoft.com/office/drawing/2014/main" id="{824C4EB6-8880-0C97-E444-D151CCC79FCD}"/>
              </a:ext>
            </a:extLst>
          </p:cNvPr>
          <p:cNvPicPr>
            <a:picLocks noChangeAspect="1"/>
          </p:cNvPicPr>
          <p:nvPr/>
        </p:nvPicPr>
        <p:blipFill>
          <a:blip r:embed="rId2"/>
          <a:stretch>
            <a:fillRect/>
          </a:stretch>
        </p:blipFill>
        <p:spPr>
          <a:xfrm>
            <a:off x="0" y="-14288"/>
            <a:ext cx="1384663" cy="1156340"/>
          </a:xfrm>
          <a:prstGeom prst="rect">
            <a:avLst/>
          </a:prstGeom>
        </p:spPr>
      </p:pic>
      <p:sp>
        <p:nvSpPr>
          <p:cNvPr id="8" name="object 8">
            <a:extLst>
              <a:ext uri="{FF2B5EF4-FFF2-40B4-BE49-F238E27FC236}">
                <a16:creationId xmlns:a16="http://schemas.microsoft.com/office/drawing/2014/main" id="{90D5F12D-6ACD-2210-0F48-C59B7F0F00E2}"/>
              </a:ext>
            </a:extLst>
          </p:cNvPr>
          <p:cNvSpPr txBox="1"/>
          <p:nvPr/>
        </p:nvSpPr>
        <p:spPr>
          <a:xfrm>
            <a:off x="78739" y="6421120"/>
            <a:ext cx="5712461"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Times New Roman"/>
                <a:cs typeface="Times New Roman"/>
              </a:rPr>
              <a:t>Programme</a:t>
            </a:r>
            <a:r>
              <a:rPr sz="2400" b="1" spc="-20"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60" dirty="0">
                <a:solidFill>
                  <a:srgbClr val="FFFFFF"/>
                </a:solidFill>
                <a:latin typeface="Times New Roman"/>
                <a:cs typeface="Times New Roman"/>
              </a:rPr>
              <a:t> </a:t>
            </a:r>
            <a:r>
              <a:rPr sz="2400" b="1" spc="-40" dirty="0" err="1">
                <a:solidFill>
                  <a:srgbClr val="FFFFFF"/>
                </a:solidFill>
                <a:latin typeface="Times New Roman"/>
                <a:cs typeface="Times New Roman"/>
              </a:rPr>
              <a:t>B.Tech</a:t>
            </a:r>
            <a:r>
              <a:rPr sz="2400" b="1" spc="5" dirty="0">
                <a:solidFill>
                  <a:srgbClr val="FFFFFF"/>
                </a:solidFill>
                <a:latin typeface="Times New Roman"/>
                <a:cs typeface="Times New Roman"/>
              </a:rPr>
              <a:t> </a:t>
            </a:r>
            <a:r>
              <a:rPr sz="2400" b="1" spc="-5" dirty="0">
                <a:solidFill>
                  <a:srgbClr val="FFFFFF"/>
                </a:solidFill>
                <a:latin typeface="Times New Roman"/>
                <a:cs typeface="Times New Roman"/>
              </a:rPr>
              <a:t>(</a:t>
            </a:r>
            <a:r>
              <a:rPr lang="en-IN" sz="2400" b="1" spc="-5" dirty="0">
                <a:solidFill>
                  <a:srgbClr val="FFFFFF"/>
                </a:solidFill>
                <a:latin typeface="Times New Roman"/>
                <a:cs typeface="Times New Roman"/>
              </a:rPr>
              <a:t>CS</a:t>
            </a:r>
            <a:r>
              <a:rPr sz="2400" b="1" spc="-5" dirty="0">
                <a:solidFill>
                  <a:srgbClr val="FFFFFF"/>
                </a:solidFill>
                <a:latin typeface="Times New Roman"/>
                <a:cs typeface="Times New Roman"/>
              </a:rPr>
              <a:t>E</a:t>
            </a:r>
            <a:r>
              <a:rPr lang="en-IN" sz="2400" b="1" spc="-5" dirty="0">
                <a:solidFill>
                  <a:srgbClr val="FFFFFF"/>
                </a:solidFill>
                <a:latin typeface="Times New Roman"/>
                <a:cs typeface="Times New Roman"/>
              </a:rPr>
              <a:t>:</a:t>
            </a:r>
            <a:r>
              <a:rPr sz="2400" b="1" spc="-105" dirty="0">
                <a:solidFill>
                  <a:srgbClr val="FFFFFF"/>
                </a:solidFill>
                <a:latin typeface="Times New Roman"/>
                <a:cs typeface="Times New Roman"/>
              </a:rPr>
              <a:t> </a:t>
            </a:r>
            <a:r>
              <a:rPr lang="en-IN" sz="2400" b="1" spc="-105" dirty="0">
                <a:solidFill>
                  <a:srgbClr val="FFFFFF"/>
                </a:solidFill>
                <a:latin typeface="Times New Roman"/>
                <a:cs typeface="Times New Roman"/>
              </a:rPr>
              <a:t>-</a:t>
            </a:r>
            <a:r>
              <a:rPr sz="2400" b="1" spc="-15" dirty="0">
                <a:solidFill>
                  <a:srgbClr val="FFFFFF"/>
                </a:solidFill>
                <a:latin typeface="Times New Roman"/>
                <a:cs typeface="Times New Roman"/>
              </a:rPr>
              <a:t>AI&amp;ML)</a:t>
            </a:r>
            <a:endParaRPr sz="2400" dirty="0">
              <a:latin typeface="Times New Roman"/>
              <a:cs typeface="Times New Roman"/>
            </a:endParaRPr>
          </a:p>
        </p:txBody>
      </p:sp>
    </p:spTree>
    <p:extLst>
      <p:ext uri="{BB962C8B-B14F-4D97-AF65-F5344CB8AC3E}">
        <p14:creationId xmlns:p14="http://schemas.microsoft.com/office/powerpoint/2010/main" val="3912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A2239D72-2E19-29CC-3044-D5E5FA5FE181}"/>
              </a:ext>
            </a:extLst>
          </p:cNvPr>
          <p:cNvSpPr/>
          <p:nvPr/>
        </p:nvSpPr>
        <p:spPr>
          <a:xfrm>
            <a:off x="0" y="0"/>
            <a:ext cx="12192000" cy="1105222"/>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sp>
        <p:nvSpPr>
          <p:cNvPr id="3" name="object 6">
            <a:extLst>
              <a:ext uri="{FF2B5EF4-FFF2-40B4-BE49-F238E27FC236}">
                <a16:creationId xmlns:a16="http://schemas.microsoft.com/office/drawing/2014/main" id="{E7B60A8C-AD5F-D1E8-C6BE-EFCAF609A876}"/>
              </a:ext>
            </a:extLst>
          </p:cNvPr>
          <p:cNvSpPr txBox="1"/>
          <p:nvPr/>
        </p:nvSpPr>
        <p:spPr>
          <a:xfrm>
            <a:off x="1554480" y="-26320"/>
            <a:ext cx="10637520" cy="1093120"/>
          </a:xfrm>
          <a:prstGeom prst="rect">
            <a:avLst/>
          </a:prstGeom>
        </p:spPr>
        <p:txBody>
          <a:bodyPr vert="horz" wrap="square" lIns="0" tIns="12700" rIns="0" bIns="0" rtlCol="0">
            <a:spAutoFit/>
          </a:bodyPr>
          <a:lstStyle/>
          <a:p>
            <a:pPr marL="1975485" marR="5080" indent="-1963420">
              <a:lnSpc>
                <a:spcPct val="153800"/>
              </a:lnSpc>
              <a:spcBef>
                <a:spcPts val="100"/>
              </a:spcBef>
              <a:tabLst>
                <a:tab pos="5467985" algn="l"/>
              </a:tabLst>
            </a:pPr>
            <a:r>
              <a:rPr lang="en-IN" sz="2400" b="1"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2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sz="2400" b="1" spc="10" dirty="0">
                <a:solidFill>
                  <a:srgbClr val="FFFFFF"/>
                </a:solidFill>
                <a:latin typeface="Times New Roman"/>
                <a:cs typeface="Times New Roman"/>
              </a:rPr>
              <a:t>the</a:t>
            </a:r>
            <a:r>
              <a:rPr sz="2400" b="1" spc="-9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25" dirty="0">
                <a:solidFill>
                  <a:srgbClr val="FFFFFF"/>
                </a:solidFill>
                <a:latin typeface="Times New Roman"/>
                <a:cs typeface="Times New Roman"/>
              </a:rPr>
              <a:t> </a:t>
            </a:r>
            <a:r>
              <a:rPr lang="en-IN" sz="2400" b="1" spc="25" dirty="0">
                <a:solidFill>
                  <a:srgbClr val="FFFFFF"/>
                </a:solidFill>
                <a:latin typeface="Times New Roman"/>
                <a:cs typeface="Times New Roman"/>
              </a:rPr>
              <a:t>             </a:t>
            </a:r>
            <a:r>
              <a:rPr sz="2400" b="1" dirty="0">
                <a:solidFill>
                  <a:srgbClr val="FFFFFF"/>
                </a:solidFill>
                <a:latin typeface="Times New Roman"/>
                <a:cs typeface="Times New Roman"/>
              </a:rPr>
              <a:t>School</a:t>
            </a:r>
            <a:r>
              <a:rPr sz="2400" b="1" spc="-75" dirty="0">
                <a:solidFill>
                  <a:srgbClr val="FFFFFF"/>
                </a:solidFill>
                <a:latin typeface="Times New Roman"/>
                <a:cs typeface="Times New Roman"/>
              </a:rPr>
              <a:t> </a:t>
            </a:r>
            <a:r>
              <a:rPr sz="2400" b="1" dirty="0">
                <a:solidFill>
                  <a:srgbClr val="FFFFFF"/>
                </a:solidFill>
                <a:latin typeface="Times New Roman"/>
                <a:cs typeface="Times New Roman"/>
              </a:rPr>
              <a:t>of</a:t>
            </a:r>
            <a:r>
              <a:rPr sz="2400" b="1" spc="20" dirty="0">
                <a:solidFill>
                  <a:srgbClr val="FFFFFF"/>
                </a:solidFill>
                <a:latin typeface="Times New Roman"/>
                <a:cs typeface="Times New Roman"/>
              </a:rPr>
              <a:t> </a:t>
            </a:r>
            <a:r>
              <a:rPr lang="en-IN" sz="2400" b="1" spc="-15" dirty="0">
                <a:solidFill>
                  <a:srgbClr val="FFFFFF"/>
                </a:solidFill>
                <a:latin typeface="Times New Roman"/>
                <a:cs typeface="Times New Roman"/>
              </a:rPr>
              <a:t>Computer Science </a:t>
            </a:r>
            <a:r>
              <a:rPr sz="2400" b="1" spc="-5" dirty="0">
                <a:solidFill>
                  <a:srgbClr val="FFFFFF"/>
                </a:solidFill>
                <a:latin typeface="Times New Roman"/>
                <a:cs typeface="Times New Roman"/>
              </a:rPr>
              <a:t>Engineering</a:t>
            </a:r>
            <a:r>
              <a:rPr lang="en-IN" sz="2400" b="1" spc="-5" dirty="0">
                <a:solidFill>
                  <a:srgbClr val="FFFFFF"/>
                </a:solidFill>
                <a:latin typeface="Times New Roman"/>
                <a:cs typeface="Times New Roman"/>
              </a:rPr>
              <a:t>(AI&amp;ML)</a:t>
            </a:r>
            <a:r>
              <a:rPr sz="2400" b="1" spc="-5" dirty="0">
                <a:solidFill>
                  <a:srgbClr val="FFFFFF"/>
                </a:solidFill>
                <a:latin typeface="Times New Roman"/>
                <a:cs typeface="Times New Roman"/>
              </a:rPr>
              <a:t> </a:t>
            </a:r>
            <a:r>
              <a:rPr sz="2400" b="1" spc="-585" dirty="0">
                <a:solidFill>
                  <a:srgbClr val="FFFFFF"/>
                </a:solidFill>
                <a:latin typeface="Times New Roman"/>
                <a:cs typeface="Times New Roman"/>
              </a:rPr>
              <a:t> </a:t>
            </a:r>
            <a:endParaRPr lang="en-IN" sz="2400" b="1" spc="-585" dirty="0">
              <a:solidFill>
                <a:srgbClr val="FFFFFF"/>
              </a:solidFill>
              <a:latin typeface="Times New Roman"/>
              <a:cs typeface="Times New Roman"/>
            </a:endParaRPr>
          </a:p>
          <a:p>
            <a:pPr marL="1975485" marR="5080" indent="-1963420">
              <a:lnSpc>
                <a:spcPct val="153800"/>
              </a:lnSpc>
              <a:spcBef>
                <a:spcPts val="100"/>
              </a:spcBef>
              <a:tabLst>
                <a:tab pos="5467985" algn="l"/>
              </a:tabLst>
            </a:pPr>
            <a:r>
              <a:rPr lang="en-IN" sz="2400" b="1" spc="-10" dirty="0">
                <a:solidFill>
                  <a:srgbClr val="FFFFFF"/>
                </a:solidFill>
                <a:latin typeface="Times New Roman"/>
                <a:cs typeface="Times New Roman"/>
              </a:rPr>
              <a:t>    </a:t>
            </a:r>
            <a:r>
              <a:rPr sz="2400" b="1" spc="-10" dirty="0">
                <a:solidFill>
                  <a:srgbClr val="FFFFFF"/>
                </a:solidFill>
                <a:latin typeface="Times New Roman"/>
                <a:cs typeface="Times New Roman"/>
              </a:rPr>
              <a:t>Course</a:t>
            </a:r>
            <a:r>
              <a:rPr sz="2400" b="1" spc="70" dirty="0">
                <a:solidFill>
                  <a:srgbClr val="FFFFFF"/>
                </a:solidFill>
                <a:latin typeface="Times New Roman"/>
                <a:cs typeface="Times New Roman"/>
              </a:rPr>
              <a:t> </a:t>
            </a:r>
            <a:r>
              <a:rPr sz="2400" b="1" spc="-5" dirty="0">
                <a:solidFill>
                  <a:srgbClr val="FFFFFF"/>
                </a:solidFill>
                <a:latin typeface="Times New Roman"/>
                <a:cs typeface="Times New Roman"/>
              </a:rPr>
              <a:t>Code:</a:t>
            </a:r>
            <a:r>
              <a:rPr sz="2400" b="1" spc="35" dirty="0">
                <a:solidFill>
                  <a:srgbClr val="FFFFFF"/>
                </a:solidFill>
                <a:latin typeface="Times New Roman"/>
                <a:cs typeface="Times New Roman"/>
              </a:rPr>
              <a:t> </a:t>
            </a:r>
            <a:r>
              <a:rPr lang="en-IN" sz="2400" b="1" spc="-5" dirty="0">
                <a:solidFill>
                  <a:srgbClr val="FFFFFF"/>
                </a:solidFill>
                <a:latin typeface="Times New Roman"/>
                <a:cs typeface="Times New Roman"/>
              </a:rPr>
              <a:t>E1UA307C         </a:t>
            </a:r>
            <a:r>
              <a:rPr sz="2400" b="1" spc="-10" dirty="0">
                <a:solidFill>
                  <a:srgbClr val="FFFFFF"/>
                </a:solidFill>
                <a:latin typeface="Times New Roman"/>
                <a:cs typeface="Times New Roman"/>
              </a:rPr>
              <a:t>Course</a:t>
            </a:r>
            <a:r>
              <a:rPr sz="2400" b="1" spc="55" dirty="0">
                <a:solidFill>
                  <a:srgbClr val="FFFFFF"/>
                </a:solidFill>
                <a:latin typeface="Times New Roman"/>
                <a:cs typeface="Times New Roman"/>
              </a:rPr>
              <a:t> </a:t>
            </a:r>
            <a:r>
              <a:rPr sz="2400" b="1" dirty="0">
                <a:solidFill>
                  <a:srgbClr val="FFFFFF"/>
                </a:solidFill>
                <a:latin typeface="Times New Roman"/>
                <a:cs typeface="Times New Roman"/>
              </a:rPr>
              <a:t>Name:</a:t>
            </a:r>
            <a:r>
              <a:rPr lang="en-IN" sz="2400" b="1" spc="20" dirty="0">
                <a:solidFill>
                  <a:srgbClr val="FFFFFF"/>
                </a:solidFill>
                <a:latin typeface="Times New Roman"/>
                <a:cs typeface="Times New Roman"/>
              </a:rPr>
              <a:t> </a:t>
            </a:r>
            <a:r>
              <a:rPr lang="en-IN" sz="2400" spc="20" dirty="0">
                <a:solidFill>
                  <a:srgbClr val="FFFFFF"/>
                </a:solidFill>
                <a:latin typeface="Times New Roman"/>
                <a:cs typeface="Times New Roman"/>
              </a:rPr>
              <a:t>JAVA PROGRAMMING</a:t>
            </a:r>
            <a:endParaRPr sz="2400" dirty="0">
              <a:latin typeface="Times New Roman"/>
              <a:cs typeface="Times New Roman"/>
            </a:endParaRPr>
          </a:p>
        </p:txBody>
      </p:sp>
      <p:sp>
        <p:nvSpPr>
          <p:cNvPr id="4" name="object 7">
            <a:extLst>
              <a:ext uri="{FF2B5EF4-FFF2-40B4-BE49-F238E27FC236}">
                <a16:creationId xmlns:a16="http://schemas.microsoft.com/office/drawing/2014/main" id="{7D8C2314-B479-6CFC-5BD6-B7F1A7239493}"/>
              </a:ext>
            </a:extLst>
          </p:cNvPr>
          <p:cNvSpPr/>
          <p:nvPr/>
        </p:nvSpPr>
        <p:spPr>
          <a:xfrm>
            <a:off x="0" y="6457950"/>
            <a:ext cx="12192000" cy="400050"/>
          </a:xfrm>
          <a:custGeom>
            <a:avLst/>
            <a:gdLst/>
            <a:ahLst/>
            <a:cxnLst/>
            <a:rect l="l" t="t" r="r" b="b"/>
            <a:pathLst>
              <a:path w="12192000" h="400050">
                <a:moveTo>
                  <a:pt x="12192000" y="0"/>
                </a:moveTo>
                <a:lnTo>
                  <a:pt x="0" y="0"/>
                </a:lnTo>
                <a:lnTo>
                  <a:pt x="0" y="400050"/>
                </a:lnTo>
                <a:lnTo>
                  <a:pt x="12192000" y="400050"/>
                </a:lnTo>
                <a:lnTo>
                  <a:pt x="12192000" y="0"/>
                </a:lnTo>
                <a:close/>
              </a:path>
            </a:pathLst>
          </a:custGeom>
          <a:solidFill>
            <a:srgbClr val="C00000"/>
          </a:solidFill>
        </p:spPr>
        <p:txBody>
          <a:bodyPr wrap="square" lIns="0" tIns="0" rIns="0" bIns="0" rtlCol="0"/>
          <a:lstStyle/>
          <a:p>
            <a:endParaRPr/>
          </a:p>
        </p:txBody>
      </p:sp>
      <p:pic>
        <p:nvPicPr>
          <p:cNvPr id="5" name="Picture 4">
            <a:extLst>
              <a:ext uri="{FF2B5EF4-FFF2-40B4-BE49-F238E27FC236}">
                <a16:creationId xmlns:a16="http://schemas.microsoft.com/office/drawing/2014/main" id="{B6C3956F-81F5-3ADB-4A5B-1DFF44E491D8}"/>
              </a:ext>
            </a:extLst>
          </p:cNvPr>
          <p:cNvPicPr>
            <a:picLocks noChangeAspect="1"/>
          </p:cNvPicPr>
          <p:nvPr/>
        </p:nvPicPr>
        <p:blipFill>
          <a:blip r:embed="rId2"/>
          <a:stretch>
            <a:fillRect/>
          </a:stretch>
        </p:blipFill>
        <p:spPr>
          <a:xfrm>
            <a:off x="0" y="-14288"/>
            <a:ext cx="1384663" cy="1156340"/>
          </a:xfrm>
          <a:prstGeom prst="rect">
            <a:avLst/>
          </a:prstGeom>
        </p:spPr>
      </p:pic>
      <p:sp>
        <p:nvSpPr>
          <p:cNvPr id="6" name="object 8">
            <a:extLst>
              <a:ext uri="{FF2B5EF4-FFF2-40B4-BE49-F238E27FC236}">
                <a16:creationId xmlns:a16="http://schemas.microsoft.com/office/drawing/2014/main" id="{7C54A28B-4ADE-B1CE-7CA1-D4A9D7A05E91}"/>
              </a:ext>
            </a:extLst>
          </p:cNvPr>
          <p:cNvSpPr txBox="1"/>
          <p:nvPr/>
        </p:nvSpPr>
        <p:spPr>
          <a:xfrm>
            <a:off x="78739" y="6421120"/>
            <a:ext cx="5712461"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Times New Roman"/>
                <a:cs typeface="Times New Roman"/>
              </a:rPr>
              <a:t>Programme</a:t>
            </a:r>
            <a:r>
              <a:rPr sz="2400" b="1" spc="-20" dirty="0">
                <a:solidFill>
                  <a:srgbClr val="FFFFFF"/>
                </a:solidFill>
                <a:latin typeface="Times New Roman"/>
                <a:cs typeface="Times New Roman"/>
              </a:rPr>
              <a:t> </a:t>
            </a:r>
            <a:r>
              <a:rPr sz="2400" b="1" dirty="0">
                <a:solidFill>
                  <a:srgbClr val="FFFFFF"/>
                </a:solidFill>
                <a:latin typeface="Times New Roman"/>
                <a:cs typeface="Times New Roman"/>
              </a:rPr>
              <a:t>Name:</a:t>
            </a:r>
            <a:r>
              <a:rPr sz="2400" b="1" spc="-60" dirty="0">
                <a:solidFill>
                  <a:srgbClr val="FFFFFF"/>
                </a:solidFill>
                <a:latin typeface="Times New Roman"/>
                <a:cs typeface="Times New Roman"/>
              </a:rPr>
              <a:t> </a:t>
            </a:r>
            <a:r>
              <a:rPr sz="2400" b="1" spc="-40" dirty="0" err="1">
                <a:solidFill>
                  <a:srgbClr val="FFFFFF"/>
                </a:solidFill>
                <a:latin typeface="Times New Roman"/>
                <a:cs typeface="Times New Roman"/>
              </a:rPr>
              <a:t>B.Tech</a:t>
            </a:r>
            <a:r>
              <a:rPr sz="2400" b="1" spc="5" dirty="0">
                <a:solidFill>
                  <a:srgbClr val="FFFFFF"/>
                </a:solidFill>
                <a:latin typeface="Times New Roman"/>
                <a:cs typeface="Times New Roman"/>
              </a:rPr>
              <a:t> </a:t>
            </a:r>
            <a:r>
              <a:rPr sz="2400" b="1" spc="-5" dirty="0">
                <a:solidFill>
                  <a:srgbClr val="FFFFFF"/>
                </a:solidFill>
                <a:latin typeface="Times New Roman"/>
                <a:cs typeface="Times New Roman"/>
              </a:rPr>
              <a:t>(</a:t>
            </a:r>
            <a:r>
              <a:rPr lang="en-IN" sz="2400" b="1" spc="-5" dirty="0">
                <a:solidFill>
                  <a:srgbClr val="FFFFFF"/>
                </a:solidFill>
                <a:latin typeface="Times New Roman"/>
                <a:cs typeface="Times New Roman"/>
              </a:rPr>
              <a:t>CS</a:t>
            </a:r>
            <a:r>
              <a:rPr sz="2400" b="1" spc="-5" dirty="0">
                <a:solidFill>
                  <a:srgbClr val="FFFFFF"/>
                </a:solidFill>
                <a:latin typeface="Times New Roman"/>
                <a:cs typeface="Times New Roman"/>
              </a:rPr>
              <a:t>E</a:t>
            </a:r>
            <a:r>
              <a:rPr lang="en-IN" sz="2400" b="1" spc="-5" dirty="0">
                <a:solidFill>
                  <a:srgbClr val="FFFFFF"/>
                </a:solidFill>
                <a:latin typeface="Times New Roman"/>
                <a:cs typeface="Times New Roman"/>
              </a:rPr>
              <a:t>:</a:t>
            </a:r>
            <a:r>
              <a:rPr sz="2400" b="1" spc="-105" dirty="0">
                <a:solidFill>
                  <a:srgbClr val="FFFFFF"/>
                </a:solidFill>
                <a:latin typeface="Times New Roman"/>
                <a:cs typeface="Times New Roman"/>
              </a:rPr>
              <a:t> </a:t>
            </a:r>
            <a:r>
              <a:rPr lang="en-IN" sz="2400" b="1" spc="-105" dirty="0">
                <a:solidFill>
                  <a:srgbClr val="FFFFFF"/>
                </a:solidFill>
                <a:latin typeface="Times New Roman"/>
                <a:cs typeface="Times New Roman"/>
              </a:rPr>
              <a:t>-</a:t>
            </a:r>
            <a:r>
              <a:rPr sz="2400" b="1" spc="-15" dirty="0">
                <a:solidFill>
                  <a:srgbClr val="FFFFFF"/>
                </a:solidFill>
                <a:latin typeface="Times New Roman"/>
                <a:cs typeface="Times New Roman"/>
              </a:rPr>
              <a:t>AI&amp;ML)</a:t>
            </a:r>
            <a:endParaRPr sz="2400" dirty="0">
              <a:latin typeface="Times New Roman"/>
              <a:cs typeface="Times New Roman"/>
            </a:endParaRPr>
          </a:p>
        </p:txBody>
      </p:sp>
    </p:spTree>
    <p:extLst>
      <p:ext uri="{BB962C8B-B14F-4D97-AF65-F5344CB8AC3E}">
        <p14:creationId xmlns:p14="http://schemas.microsoft.com/office/powerpoint/2010/main" val="232798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867</Words>
  <Application>Microsoft Office PowerPoint</Application>
  <PresentationFormat>Widescreen</PresentationFormat>
  <Paragraphs>82</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Aptos</vt:lpstr>
      <vt:lpstr>Arial</vt:lpstr>
      <vt:lpstr>Calibri</vt:lpstr>
      <vt:lpstr>Calibri Light</vt:lpstr>
      <vt:lpstr>Tempus Sans ITC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priti gupta</dc:creator>
  <cp:lastModifiedBy>sitaramkumar2004@outlook.com</cp:lastModifiedBy>
  <cp:revision>5</cp:revision>
  <dcterms:created xsi:type="dcterms:W3CDTF">2024-10-18T16:43:49Z</dcterms:created>
  <dcterms:modified xsi:type="dcterms:W3CDTF">2024-10-24T04:02:18Z</dcterms:modified>
</cp:coreProperties>
</file>