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Roboto"/>
      <p:regular r:id="rId12"/>
      <p:bold r:id="rId13"/>
      <p:italic r:id="rId14"/>
      <p:boldItalic r:id="rId15"/>
    </p:embeddedFont>
    <p:embeddedFont>
      <p:font typeface="Bell M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BellMT-bold.fntdata"/><Relationship Id="rId16" Type="http://schemas.openxmlformats.org/officeDocument/2006/relationships/font" Target="fonts/BellMT-regular.fntdata"/><Relationship Id="rId5" Type="http://schemas.openxmlformats.org/officeDocument/2006/relationships/slide" Target="slides/slide1.xml"/><Relationship Id="rId19" Type="http://schemas.openxmlformats.org/officeDocument/2006/relationships/font" Target="fonts/BellMT-boldItalic.fntdata"/><Relationship Id="rId6" Type="http://schemas.openxmlformats.org/officeDocument/2006/relationships/slide" Target="slides/slide2.xml"/><Relationship Id="rId18" Type="http://schemas.openxmlformats.org/officeDocument/2006/relationships/font" Target="fonts/BellM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a9ca7446a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a9ca7446a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4a9ca7446a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Velammal Institute of Technology" id="88" name="Google Shape;88;p13"/>
          <p:cNvPicPr preferRelativeResize="0"/>
          <p:nvPr/>
        </p:nvPicPr>
        <p:blipFill rotWithShape="1">
          <a:blip r:embed="rId3">
            <a:alphaModFix/>
          </a:blip>
          <a:srcRect b="0" l="0" r="0" t="0"/>
          <a:stretch/>
        </p:blipFill>
        <p:spPr>
          <a:xfrm>
            <a:off x="2083253" y="540886"/>
            <a:ext cx="7615917" cy="1116822"/>
          </a:xfrm>
          <a:prstGeom prst="rect">
            <a:avLst/>
          </a:prstGeom>
          <a:noFill/>
          <a:ln>
            <a:noFill/>
          </a:ln>
        </p:spPr>
      </p:pic>
      <p:sp>
        <p:nvSpPr>
          <p:cNvPr id="89" name="Google Shape;89;p13"/>
          <p:cNvSpPr txBox="1"/>
          <p:nvPr/>
        </p:nvSpPr>
        <p:spPr>
          <a:xfrm>
            <a:off x="859971" y="2357147"/>
            <a:ext cx="108040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	</a:t>
            </a:r>
            <a:r>
              <a:rPr b="1" i="0" lang="en-IN" sz="2000" u="none" cap="none" strike="noStrike">
                <a:solidFill>
                  <a:schemeClr val="dk1"/>
                </a:solidFill>
                <a:latin typeface="Bell MT"/>
                <a:ea typeface="Bell MT"/>
                <a:cs typeface="Bell MT"/>
                <a:sym typeface="Bell MT"/>
              </a:rPr>
              <a:t>DEPARTMENT OF </a:t>
            </a:r>
            <a:r>
              <a:rPr b="1" lang="en-IN" sz="2000">
                <a:solidFill>
                  <a:schemeClr val="dk1"/>
                </a:solidFill>
                <a:latin typeface="Bell MT"/>
                <a:ea typeface="Bell MT"/>
                <a:cs typeface="Bell MT"/>
                <a:sym typeface="Bell MT"/>
              </a:rPr>
              <a:t>COMPUTER SCIENCE AND ENGINEERING</a:t>
            </a:r>
            <a:endParaRPr/>
          </a:p>
        </p:txBody>
      </p:sp>
      <p:sp>
        <p:nvSpPr>
          <p:cNvPr id="90" name="Google Shape;90;p13"/>
          <p:cNvSpPr txBox="1"/>
          <p:nvPr/>
        </p:nvSpPr>
        <p:spPr>
          <a:xfrm>
            <a:off x="1828798" y="3296132"/>
            <a:ext cx="10297800" cy="212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Bell MT"/>
                <a:ea typeface="Bell MT"/>
                <a:cs typeface="Bell MT"/>
                <a:sym typeface="Bell MT"/>
              </a:rPr>
              <a:t>Project name :</a:t>
            </a:r>
            <a:r>
              <a:rPr lang="en-IN" sz="2000">
                <a:solidFill>
                  <a:schemeClr val="dk1"/>
                </a:solidFill>
                <a:latin typeface="Bell MT"/>
                <a:ea typeface="Bell MT"/>
                <a:cs typeface="Bell MT"/>
                <a:sym typeface="Bell MT"/>
              </a:rPr>
              <a:t>  Traffic Management</a:t>
            </a:r>
            <a:endParaRPr/>
          </a:p>
          <a:p>
            <a:pPr indent="0" lvl="0" marL="0" marR="0" rtl="0" algn="l">
              <a:spcBef>
                <a:spcPts val="0"/>
              </a:spcBef>
              <a:spcAft>
                <a:spcPts val="0"/>
              </a:spcAft>
              <a:buNone/>
            </a:pPr>
            <a:r>
              <a:rPr b="1" lang="en-IN" sz="2000">
                <a:solidFill>
                  <a:schemeClr val="dk1"/>
                </a:solidFill>
                <a:latin typeface="Bell MT"/>
                <a:ea typeface="Bell MT"/>
                <a:cs typeface="Bell MT"/>
                <a:sym typeface="Bell MT"/>
              </a:rPr>
              <a:t>Team name : </a:t>
            </a:r>
            <a:r>
              <a:rPr lang="en-IN" sz="2000">
                <a:solidFill>
                  <a:schemeClr val="dk1"/>
                </a:solidFill>
                <a:latin typeface="Bell MT"/>
                <a:ea typeface="Bell MT"/>
                <a:cs typeface="Bell MT"/>
                <a:sym typeface="Bell MT"/>
              </a:rPr>
              <a:t>Proj_224783_Team_3</a:t>
            </a:r>
            <a:endParaRPr/>
          </a:p>
          <a:p>
            <a:pPr indent="0" lvl="0" marL="0" marR="0" rtl="0" algn="l">
              <a:spcBef>
                <a:spcPts val="0"/>
              </a:spcBef>
              <a:spcAft>
                <a:spcPts val="0"/>
              </a:spcAft>
              <a:buNone/>
            </a:pPr>
            <a:r>
              <a:rPr b="1" lang="en-IN" sz="2000">
                <a:solidFill>
                  <a:schemeClr val="dk1"/>
                </a:solidFill>
                <a:latin typeface="Bell MT"/>
                <a:ea typeface="Bell MT"/>
                <a:cs typeface="Bell MT"/>
                <a:sym typeface="Bell MT"/>
              </a:rPr>
              <a:t>Team members :</a:t>
            </a:r>
            <a:endParaRPr/>
          </a:p>
          <a:p>
            <a:pPr indent="0" lvl="0" marL="0" marR="0" rtl="0" algn="l">
              <a:spcBef>
                <a:spcPts val="0"/>
              </a:spcBef>
              <a:spcAft>
                <a:spcPts val="0"/>
              </a:spcAft>
              <a:buNone/>
            </a:pPr>
            <a:r>
              <a:rPr lang="en-IN" sz="1800">
                <a:solidFill>
                  <a:schemeClr val="dk1"/>
                </a:solidFill>
                <a:latin typeface="Bell MT"/>
                <a:ea typeface="Bell MT"/>
                <a:cs typeface="Bell MT"/>
                <a:sym typeface="Bell MT"/>
              </a:rPr>
              <a:t>	VIGNESH B(113321104114)</a:t>
            </a:r>
            <a:endParaRPr/>
          </a:p>
          <a:p>
            <a:pPr indent="0" lvl="0" marL="0" marR="0" rtl="0" algn="l">
              <a:spcBef>
                <a:spcPts val="0"/>
              </a:spcBef>
              <a:spcAft>
                <a:spcPts val="0"/>
              </a:spcAft>
              <a:buNone/>
            </a:pPr>
            <a:r>
              <a:rPr lang="en-IN" sz="1800">
                <a:solidFill>
                  <a:schemeClr val="dk1"/>
                </a:solidFill>
                <a:latin typeface="Bell MT"/>
                <a:ea typeface="Bell MT"/>
                <a:cs typeface="Bell MT"/>
                <a:sym typeface="Bell MT"/>
              </a:rPr>
              <a:t>	VIKRAM RAJ V P(113321104115)</a:t>
            </a:r>
            <a:endParaRPr/>
          </a:p>
          <a:p>
            <a:pPr indent="0" lvl="0" marL="0" marR="0" rtl="0" algn="l">
              <a:spcBef>
                <a:spcPts val="0"/>
              </a:spcBef>
              <a:spcAft>
                <a:spcPts val="0"/>
              </a:spcAft>
              <a:buNone/>
            </a:pPr>
            <a:r>
              <a:rPr lang="en-IN" sz="1800">
                <a:solidFill>
                  <a:schemeClr val="dk1"/>
                </a:solidFill>
                <a:latin typeface="Bell MT"/>
                <a:ea typeface="Bell MT"/>
                <a:cs typeface="Bell MT"/>
                <a:sym typeface="Bell MT"/>
              </a:rPr>
              <a:t>	VISHVAKUMAR L(113321104116)</a:t>
            </a:r>
            <a:endParaRPr/>
          </a:p>
          <a:p>
            <a:pPr indent="0" lvl="0" marL="0" marR="0" rtl="0" algn="l">
              <a:spcBef>
                <a:spcPts val="0"/>
              </a:spcBef>
              <a:spcAft>
                <a:spcPts val="0"/>
              </a:spcAft>
              <a:buNone/>
            </a:pPr>
            <a:r>
              <a:rPr lang="en-IN" sz="1800">
                <a:solidFill>
                  <a:schemeClr val="dk1"/>
                </a:solidFill>
                <a:latin typeface="Bell MT"/>
                <a:ea typeface="Bell MT"/>
                <a:cs typeface="Bell MT"/>
                <a:sym typeface="Bell MT"/>
              </a:rPr>
              <a:t>	YANDODU VIVEK REDDY(113321104118)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050472" y="134938"/>
            <a:ext cx="9818914" cy="56719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13131"/>
              </a:buClr>
              <a:buSzPts val="2400"/>
              <a:buFont typeface="Bell MT"/>
              <a:buNone/>
            </a:pPr>
            <a:r>
              <a:rPr b="1" i="0" lang="en-IN" sz="2400">
                <a:solidFill>
                  <a:srgbClr val="313131"/>
                </a:solidFill>
                <a:latin typeface="Bell MT"/>
                <a:ea typeface="Bell MT"/>
                <a:cs typeface="Bell MT"/>
                <a:sym typeface="Bell MT"/>
              </a:rPr>
              <a:t>Project Definition:</a:t>
            </a:r>
            <a:endParaRPr sz="2400">
              <a:latin typeface="Bell MT"/>
              <a:ea typeface="Bell MT"/>
              <a:cs typeface="Bell MT"/>
              <a:sym typeface="Bell MT"/>
            </a:endParaRPr>
          </a:p>
        </p:txBody>
      </p:sp>
      <p:sp>
        <p:nvSpPr>
          <p:cNvPr id="96" name="Google Shape;96;p14"/>
          <p:cNvSpPr txBox="1"/>
          <p:nvPr>
            <p:ph idx="1" type="subTitle"/>
          </p:nvPr>
        </p:nvSpPr>
        <p:spPr>
          <a:xfrm>
            <a:off x="1393371" y="1179966"/>
            <a:ext cx="9318171" cy="2249034"/>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75000"/>
              </a:lnSpc>
              <a:spcBef>
                <a:spcPts val="1500"/>
              </a:spcBef>
              <a:spcAft>
                <a:spcPts val="0"/>
              </a:spcAft>
              <a:buClr>
                <a:schemeClr val="dk1"/>
              </a:buClr>
              <a:buSzPts val="275"/>
              <a:buNone/>
            </a:pPr>
            <a:r>
              <a:rPr lang="en-IN" sz="8673">
                <a:latin typeface="Times New Roman"/>
                <a:ea typeface="Times New Roman"/>
                <a:cs typeface="Times New Roman"/>
                <a:sym typeface="Times New Roman"/>
              </a:rPr>
              <a:t>This initiative leverages IoT devices and data analytics for real-time traffic flow and congestion monitoring, with the goal of offering commuters access to this data via public platforms and mobile apps. </a:t>
            </a:r>
            <a:endParaRPr sz="8673">
              <a:latin typeface="Times New Roman"/>
              <a:ea typeface="Times New Roman"/>
              <a:cs typeface="Times New Roman"/>
              <a:sym typeface="Times New Roman"/>
            </a:endParaRPr>
          </a:p>
          <a:p>
            <a:pPr indent="0" lvl="0" marL="0" rtl="0" algn="l">
              <a:lnSpc>
                <a:spcPct val="175000"/>
              </a:lnSpc>
              <a:spcBef>
                <a:spcPts val="1500"/>
              </a:spcBef>
              <a:spcAft>
                <a:spcPts val="0"/>
              </a:spcAft>
              <a:buClr>
                <a:schemeClr val="dk1"/>
              </a:buClr>
              <a:buSzPts val="275"/>
              <a:buFont typeface="Arial"/>
              <a:buNone/>
            </a:pPr>
            <a:r>
              <a:rPr lang="en-IN" sz="8673">
                <a:latin typeface="Times New Roman"/>
                <a:ea typeface="Times New Roman"/>
                <a:cs typeface="Times New Roman"/>
                <a:sym typeface="Times New Roman"/>
              </a:rPr>
              <a:t>The project's core mission is to empower commuters with the information needed to make informed route choices, ultimately contributing to the mitigation of traffic congestion. The project encompasses objective setting, IoT traffic monitoring system design, traffic information platform development, and seamless integration using IoT technology and Python.</a:t>
            </a:r>
            <a:endParaRPr sz="8673">
              <a:latin typeface="Times New Roman"/>
              <a:ea typeface="Times New Roman"/>
              <a:cs typeface="Times New Roman"/>
              <a:sym typeface="Times New Roman"/>
            </a:endParaRPr>
          </a:p>
          <a:p>
            <a:pPr indent="0" lvl="0" marL="0" rtl="0" algn="l">
              <a:lnSpc>
                <a:spcPct val="175000"/>
              </a:lnSpc>
              <a:spcBef>
                <a:spcPts val="0"/>
              </a:spcBef>
              <a:spcAft>
                <a:spcPts val="0"/>
              </a:spcAft>
              <a:buClr>
                <a:schemeClr val="dk1"/>
              </a:buClr>
              <a:buSzPct val="104761"/>
              <a:buFont typeface="Arial"/>
              <a:buNone/>
            </a:pPr>
            <a:r>
              <a:t/>
            </a:r>
            <a:endParaRPr sz="1050">
              <a:latin typeface="Roboto"/>
              <a:ea typeface="Roboto"/>
              <a:cs typeface="Roboto"/>
              <a:sym typeface="Roboto"/>
            </a:endParaRPr>
          </a:p>
          <a:p>
            <a:pPr indent="0" lvl="0" marL="0" rtl="0" algn="l">
              <a:lnSpc>
                <a:spcPct val="90000"/>
              </a:lnSpc>
              <a:spcBef>
                <a:spcPts val="1000"/>
              </a:spcBef>
              <a:spcAft>
                <a:spcPts val="0"/>
              </a:spcAft>
              <a:buClr>
                <a:srgbClr val="313131"/>
              </a:buClr>
              <a:buSzPct val="100000"/>
              <a:buNone/>
            </a:pPr>
            <a:r>
              <a:t/>
            </a:r>
            <a:endParaRPr sz="2000">
              <a:solidFill>
                <a:srgbClr val="313131"/>
              </a:solidFill>
              <a:latin typeface="Bell MT"/>
              <a:ea typeface="Bell MT"/>
              <a:cs typeface="Bell MT"/>
              <a:sym typeface="Bell M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ctrTitle"/>
          </p:nvPr>
        </p:nvSpPr>
        <p:spPr>
          <a:xfrm>
            <a:off x="647699" y="425677"/>
            <a:ext cx="8371114" cy="75542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Bell MT"/>
              <a:buNone/>
            </a:pPr>
            <a:r>
              <a:rPr b="1" lang="en-IN" sz="2400">
                <a:latin typeface="Bell MT"/>
                <a:ea typeface="Bell MT"/>
                <a:cs typeface="Bell MT"/>
                <a:sym typeface="Bell MT"/>
              </a:rPr>
              <a:t>Objectives:</a:t>
            </a:r>
            <a:endParaRPr/>
          </a:p>
        </p:txBody>
      </p:sp>
      <p:sp>
        <p:nvSpPr>
          <p:cNvPr id="102" name="Google Shape;102;p15"/>
          <p:cNvSpPr txBox="1"/>
          <p:nvPr>
            <p:ph idx="1" type="subTitle"/>
          </p:nvPr>
        </p:nvSpPr>
        <p:spPr>
          <a:xfrm>
            <a:off x="1502228" y="1480457"/>
            <a:ext cx="8964385" cy="5655129"/>
          </a:xfrm>
          <a:prstGeom prst="rect">
            <a:avLst/>
          </a:prstGeom>
          <a:noFill/>
          <a:ln>
            <a:noFill/>
          </a:ln>
        </p:spPr>
        <p:txBody>
          <a:bodyPr anchorCtr="0" anchor="t" bIns="45700" lIns="91425" spcFirstLastPara="1" rIns="91425" wrap="square" tIns="45700">
            <a:normAutofit/>
          </a:bodyPr>
          <a:lstStyle/>
          <a:p>
            <a:pPr indent="-374650" lvl="0" marL="457200" rtl="0" algn="l">
              <a:lnSpc>
                <a:spcPct val="115000"/>
              </a:lnSpc>
              <a:spcBef>
                <a:spcPts val="0"/>
              </a:spcBef>
              <a:spcAft>
                <a:spcPts val="0"/>
              </a:spcAft>
              <a:buSzPts val="2300"/>
              <a:buFont typeface="Times New Roman"/>
              <a:buAutoNum type="arabicPeriod"/>
            </a:pPr>
            <a:r>
              <a:rPr lang="en-IN" sz="2300">
                <a:highlight>
                  <a:schemeClr val="lt1"/>
                </a:highlight>
                <a:latin typeface="Times New Roman"/>
                <a:ea typeface="Times New Roman"/>
                <a:cs typeface="Times New Roman"/>
                <a:sym typeface="Times New Roman"/>
              </a:rPr>
              <a:t>Surveillance</a:t>
            </a:r>
            <a:endParaRPr sz="2300">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IN" sz="2300">
                <a:highlight>
                  <a:schemeClr val="lt1"/>
                </a:highlight>
                <a:latin typeface="Times New Roman"/>
                <a:ea typeface="Times New Roman"/>
                <a:cs typeface="Times New Roman"/>
                <a:sym typeface="Times New Roman"/>
              </a:rPr>
              <a:t>Optimization</a:t>
            </a:r>
            <a:endParaRPr sz="2300">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IN" sz="2300">
                <a:highlight>
                  <a:schemeClr val="lt1"/>
                </a:highlight>
                <a:latin typeface="Times New Roman"/>
                <a:ea typeface="Times New Roman"/>
                <a:cs typeface="Times New Roman"/>
                <a:sym typeface="Times New Roman"/>
              </a:rPr>
              <a:t>Efficiency</a:t>
            </a:r>
            <a:endParaRPr sz="2300">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IN" sz="2300">
                <a:highlight>
                  <a:schemeClr val="lt1"/>
                </a:highlight>
                <a:latin typeface="Times New Roman"/>
                <a:ea typeface="Times New Roman"/>
                <a:cs typeface="Times New Roman"/>
                <a:sym typeface="Times New Roman"/>
              </a:rPr>
              <a:t>Safety</a:t>
            </a:r>
            <a:endParaRPr sz="2300">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IN" sz="2300">
                <a:highlight>
                  <a:schemeClr val="lt1"/>
                </a:highlight>
                <a:latin typeface="Times New Roman"/>
                <a:ea typeface="Times New Roman"/>
                <a:cs typeface="Times New Roman"/>
                <a:sym typeface="Times New Roman"/>
              </a:rPr>
              <a:t>Real-time</a:t>
            </a:r>
            <a:endParaRPr sz="2300">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IN" sz="2300">
                <a:highlight>
                  <a:schemeClr val="lt1"/>
                </a:highlight>
                <a:latin typeface="Times New Roman"/>
                <a:ea typeface="Times New Roman"/>
                <a:cs typeface="Times New Roman"/>
                <a:sym typeface="Times New Roman"/>
              </a:rPr>
              <a:t>Data</a:t>
            </a:r>
            <a:endParaRPr sz="2300">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IN" sz="2300">
                <a:highlight>
                  <a:schemeClr val="lt1"/>
                </a:highlight>
                <a:latin typeface="Times New Roman"/>
                <a:ea typeface="Times New Roman"/>
                <a:cs typeface="Times New Roman"/>
                <a:sym typeface="Times New Roman"/>
              </a:rPr>
              <a:t>Control</a:t>
            </a:r>
            <a:endParaRPr sz="2300">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IN" sz="2300">
                <a:highlight>
                  <a:schemeClr val="lt1"/>
                </a:highlight>
                <a:latin typeface="Times New Roman"/>
                <a:ea typeface="Times New Roman"/>
                <a:cs typeface="Times New Roman"/>
                <a:sym typeface="Times New Roman"/>
              </a:rPr>
              <a:t>Alerts</a:t>
            </a:r>
            <a:endParaRPr sz="2300">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IN" sz="2300">
                <a:highlight>
                  <a:schemeClr val="lt1"/>
                </a:highlight>
                <a:latin typeface="Times New Roman"/>
                <a:ea typeface="Times New Roman"/>
                <a:cs typeface="Times New Roman"/>
                <a:sym typeface="Times New Roman"/>
              </a:rPr>
              <a:t>Sustainability</a:t>
            </a:r>
            <a:endParaRPr sz="2300">
              <a:highlight>
                <a:schemeClr val="lt1"/>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lang="en-IN" sz="2300">
                <a:highlight>
                  <a:schemeClr val="lt1"/>
                </a:highlight>
                <a:latin typeface="Times New Roman"/>
                <a:ea typeface="Times New Roman"/>
                <a:cs typeface="Times New Roman"/>
                <a:sym typeface="Times New Roman"/>
              </a:rPr>
              <a:t>Mobility</a:t>
            </a:r>
            <a:endParaRPr sz="2300">
              <a:highlight>
                <a:schemeClr val="lt1"/>
              </a:highlight>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a:latin typeface="Bell MT"/>
              <a:ea typeface="Bell MT"/>
              <a:cs typeface="Bell MT"/>
              <a:sym typeface="Bell M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435428" y="382135"/>
            <a:ext cx="9144000" cy="64112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13131"/>
              </a:buClr>
              <a:buSzPts val="2400"/>
              <a:buFont typeface="Bell MT"/>
              <a:buNone/>
            </a:pPr>
            <a:r>
              <a:rPr b="1" i="0" lang="en-IN" sz="2400">
                <a:solidFill>
                  <a:srgbClr val="313131"/>
                </a:solidFill>
                <a:latin typeface="Bell MT"/>
                <a:ea typeface="Bell MT"/>
                <a:cs typeface="Bell MT"/>
                <a:sym typeface="Bell MT"/>
              </a:rPr>
              <a:t>IoT Sensor Design: </a:t>
            </a:r>
            <a:endParaRPr b="1" sz="2400">
              <a:latin typeface="Bell MT"/>
              <a:ea typeface="Bell MT"/>
              <a:cs typeface="Bell MT"/>
              <a:sym typeface="Bell MT"/>
            </a:endParaRPr>
          </a:p>
        </p:txBody>
      </p:sp>
      <p:sp>
        <p:nvSpPr>
          <p:cNvPr id="108" name="Google Shape;108;p16"/>
          <p:cNvSpPr txBox="1"/>
          <p:nvPr>
            <p:ph idx="1" type="subTitle"/>
          </p:nvPr>
        </p:nvSpPr>
        <p:spPr>
          <a:xfrm>
            <a:off x="1524125" y="1272175"/>
            <a:ext cx="9144000" cy="39855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500"/>
              </a:spcBef>
              <a:spcAft>
                <a:spcPts val="0"/>
              </a:spcAft>
              <a:buClr>
                <a:schemeClr val="dk1"/>
              </a:buClr>
              <a:buSzPts val="1100"/>
              <a:buFont typeface="Arial"/>
              <a:buNone/>
            </a:pPr>
            <a:r>
              <a:rPr lang="en-IN" sz="1600">
                <a:highlight>
                  <a:schemeClr val="lt1"/>
                </a:highlight>
                <a:latin typeface="Times New Roman"/>
                <a:ea typeface="Times New Roman"/>
                <a:cs typeface="Times New Roman"/>
                <a:sym typeface="Times New Roman"/>
              </a:rPr>
              <a:t>We commence by pinpointing critical locations within the traffic network where sensors will be strategically deployed. Our considerations encompass high-traffic zones, crucial intersections, entry and exit points, and vital transit hubs.</a:t>
            </a:r>
            <a:endParaRPr sz="1600">
              <a:highlight>
                <a:schemeClr val="lt1"/>
              </a:highlight>
              <a:latin typeface="Times New Roman"/>
              <a:ea typeface="Times New Roman"/>
              <a:cs typeface="Times New Roman"/>
              <a:sym typeface="Times New Roman"/>
            </a:endParaRPr>
          </a:p>
          <a:p>
            <a:pPr indent="0" lvl="0" marL="0" rtl="0" algn="l">
              <a:lnSpc>
                <a:spcPct val="95000"/>
              </a:lnSpc>
              <a:spcBef>
                <a:spcPts val="1500"/>
              </a:spcBef>
              <a:spcAft>
                <a:spcPts val="0"/>
              </a:spcAft>
              <a:buClr>
                <a:schemeClr val="dk1"/>
              </a:buClr>
              <a:buSzPts val="1100"/>
              <a:buFont typeface="Arial"/>
              <a:buNone/>
            </a:pPr>
            <a:r>
              <a:rPr lang="en-IN" sz="1600">
                <a:highlight>
                  <a:schemeClr val="lt1"/>
                </a:highlight>
                <a:latin typeface="Times New Roman"/>
                <a:ea typeface="Times New Roman"/>
                <a:cs typeface="Times New Roman"/>
                <a:sym typeface="Times New Roman"/>
              </a:rPr>
              <a:t>Subsequently, we meticulously select sensor types that align with our data requirements for effective traffic monitoring and management. Our sensor portfolio includes traffic cameras, vehicle presence sensors, and environmental sensors, ensuring comprehensive data collection.</a:t>
            </a:r>
            <a:endParaRPr sz="1600">
              <a:highlight>
                <a:schemeClr val="lt1"/>
              </a:highlight>
              <a:latin typeface="Times New Roman"/>
              <a:ea typeface="Times New Roman"/>
              <a:cs typeface="Times New Roman"/>
              <a:sym typeface="Times New Roman"/>
            </a:endParaRPr>
          </a:p>
          <a:p>
            <a:pPr indent="0" lvl="0" marL="0" rtl="0" algn="l">
              <a:lnSpc>
                <a:spcPct val="95000"/>
              </a:lnSpc>
              <a:spcBef>
                <a:spcPts val="1500"/>
              </a:spcBef>
              <a:spcAft>
                <a:spcPts val="0"/>
              </a:spcAft>
              <a:buClr>
                <a:schemeClr val="dk1"/>
              </a:buClr>
              <a:buSzPts val="1100"/>
              <a:buFont typeface="Arial"/>
              <a:buNone/>
            </a:pPr>
            <a:r>
              <a:rPr lang="en-IN" sz="1600">
                <a:highlight>
                  <a:schemeClr val="lt1"/>
                </a:highlight>
                <a:latin typeface="Times New Roman"/>
                <a:ea typeface="Times New Roman"/>
                <a:cs typeface="Times New Roman"/>
                <a:sym typeface="Times New Roman"/>
              </a:rPr>
              <a:t>To facilitate seamless data transmission from sensors to a central monitoring system, we establish a robust network connectivity framework. We harness advanced technologies such as 5G and LoRaWAN to ensure swift and reliable data transfer.</a:t>
            </a:r>
            <a:endParaRPr sz="1600">
              <a:highlight>
                <a:schemeClr val="lt1"/>
              </a:highlight>
              <a:latin typeface="Times New Roman"/>
              <a:ea typeface="Times New Roman"/>
              <a:cs typeface="Times New Roman"/>
              <a:sym typeface="Times New Roman"/>
            </a:endParaRPr>
          </a:p>
          <a:p>
            <a:pPr indent="0" lvl="0" marL="0" rtl="0" algn="l">
              <a:lnSpc>
                <a:spcPct val="95000"/>
              </a:lnSpc>
              <a:spcBef>
                <a:spcPts val="1500"/>
              </a:spcBef>
              <a:spcAft>
                <a:spcPts val="0"/>
              </a:spcAft>
              <a:buClr>
                <a:schemeClr val="dk1"/>
              </a:buClr>
              <a:buSzPts val="1100"/>
              <a:buFont typeface="Arial"/>
              <a:buNone/>
            </a:pPr>
            <a:r>
              <a:rPr lang="en-IN" sz="1600">
                <a:highlight>
                  <a:schemeClr val="lt1"/>
                </a:highlight>
                <a:latin typeface="Times New Roman"/>
                <a:ea typeface="Times New Roman"/>
                <a:cs typeface="Times New Roman"/>
                <a:sym typeface="Times New Roman"/>
              </a:rPr>
              <a:t>Our data collection protocols are designed with precision to capture vital information regarding traffic speed, volume, congestion, and environmental factors. This comprehensive data collection forms the foundation of our traffic management insights.</a:t>
            </a:r>
            <a:endParaRPr sz="1600">
              <a:highlight>
                <a:schemeClr val="lt1"/>
              </a:highlight>
              <a:latin typeface="Times New Roman"/>
              <a:ea typeface="Times New Roman"/>
              <a:cs typeface="Times New Roman"/>
              <a:sym typeface="Times New Roman"/>
            </a:endParaRPr>
          </a:p>
          <a:p>
            <a:pPr indent="0" lvl="0" marL="0" rtl="0" algn="l">
              <a:lnSpc>
                <a:spcPct val="95000"/>
              </a:lnSpc>
              <a:spcBef>
                <a:spcPts val="1500"/>
              </a:spcBef>
              <a:spcAft>
                <a:spcPts val="0"/>
              </a:spcAft>
              <a:buClr>
                <a:schemeClr val="dk1"/>
              </a:buClr>
              <a:buSzPts val="1100"/>
              <a:buFont typeface="Arial"/>
              <a:buNone/>
            </a:pPr>
            <a:r>
              <a:rPr lang="en-IN" sz="1600">
                <a:highlight>
                  <a:schemeClr val="lt1"/>
                </a:highlight>
                <a:latin typeface="Times New Roman"/>
                <a:ea typeface="Times New Roman"/>
                <a:cs typeface="Times New Roman"/>
                <a:sym typeface="Times New Roman"/>
              </a:rPr>
              <a:t>Employing cutting-edge data analysis algorithms, we process sensor data in real-time, generating actionable insights to enhance traffic flow and commuter experiences.</a:t>
            </a:r>
            <a:endParaRPr sz="1600">
              <a:highlight>
                <a:schemeClr val="lt1"/>
              </a:highlight>
              <a:latin typeface="Times New Roman"/>
              <a:ea typeface="Times New Roman"/>
              <a:cs typeface="Times New Roman"/>
              <a:sym typeface="Times New Roman"/>
            </a:endParaRPr>
          </a:p>
          <a:p>
            <a:pPr indent="0" lvl="0" marL="0" rtl="0" algn="l">
              <a:lnSpc>
                <a:spcPct val="95000"/>
              </a:lnSpc>
              <a:spcBef>
                <a:spcPts val="1500"/>
              </a:spcBef>
              <a:spcAft>
                <a:spcPts val="0"/>
              </a:spcAft>
              <a:buClr>
                <a:schemeClr val="dk1"/>
              </a:buClr>
              <a:buSzPts val="1100"/>
              <a:buFont typeface="Arial"/>
              <a:buNone/>
            </a:pPr>
            <a:r>
              <a:rPr lang="en-IN" sz="1600">
                <a:highlight>
                  <a:schemeClr val="lt1"/>
                </a:highlight>
                <a:latin typeface="Times New Roman"/>
                <a:ea typeface="Times New Roman"/>
                <a:cs typeface="Times New Roman"/>
                <a:sym typeface="Times New Roman"/>
              </a:rPr>
              <a:t>Lastly, our commitment to security is unwavering. We implement rigorous security measures to safeguard sensor data, ensuring protection against unauthorized access and potential cyber threats. Your data's integrity and confidentiality remain our utmost priority throughout the entire traffic network enhancement process.</a:t>
            </a:r>
            <a:endParaRPr sz="1600">
              <a:highlight>
                <a:schemeClr val="lt1"/>
              </a:highlight>
              <a:latin typeface="Times New Roman"/>
              <a:ea typeface="Times New Roman"/>
              <a:cs typeface="Times New Roman"/>
              <a:sym typeface="Times New Roman"/>
            </a:endParaRPr>
          </a:p>
          <a:p>
            <a:pPr indent="0" lvl="0" marL="0" rtl="0" algn="l">
              <a:lnSpc>
                <a:spcPct val="70000"/>
              </a:lnSpc>
              <a:spcBef>
                <a:spcPts val="1000"/>
              </a:spcBef>
              <a:spcAft>
                <a:spcPts val="0"/>
              </a:spcAft>
              <a:buClr>
                <a:schemeClr val="dk1"/>
              </a:buClr>
              <a:buSzPts val="2400"/>
              <a:buNone/>
            </a:pPr>
            <a:r>
              <a:t/>
            </a:r>
            <a:endParaRPr sz="2000">
              <a:highlight>
                <a:schemeClr val="lt1"/>
              </a:highlight>
              <a:latin typeface="Bell MT"/>
              <a:ea typeface="Bell MT"/>
              <a:cs typeface="Bell MT"/>
              <a:sym typeface="Bell M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ctrTitle"/>
          </p:nvPr>
        </p:nvSpPr>
        <p:spPr>
          <a:xfrm>
            <a:off x="391885" y="82777"/>
            <a:ext cx="9144000" cy="8969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13131"/>
              </a:buClr>
              <a:buSzPts val="2400"/>
              <a:buFont typeface="Bell MT"/>
              <a:buNone/>
            </a:pPr>
            <a:r>
              <a:rPr b="1" i="0" lang="en-IN" sz="2400">
                <a:solidFill>
                  <a:srgbClr val="313131"/>
                </a:solidFill>
                <a:latin typeface="Bell MT"/>
                <a:ea typeface="Bell MT"/>
                <a:cs typeface="Bell MT"/>
                <a:sym typeface="Bell MT"/>
              </a:rPr>
              <a:t>Real-Time Transit Information Platform:</a:t>
            </a:r>
            <a:endParaRPr b="1" sz="2400">
              <a:latin typeface="Bell MT"/>
              <a:ea typeface="Bell MT"/>
              <a:cs typeface="Bell MT"/>
              <a:sym typeface="Bell MT"/>
            </a:endParaRPr>
          </a:p>
        </p:txBody>
      </p:sp>
      <p:sp>
        <p:nvSpPr>
          <p:cNvPr id="114" name="Google Shape;114;p17"/>
          <p:cNvSpPr txBox="1"/>
          <p:nvPr>
            <p:ph idx="1" type="subTitle"/>
          </p:nvPr>
        </p:nvSpPr>
        <p:spPr>
          <a:xfrm>
            <a:off x="985157" y="1317171"/>
            <a:ext cx="9682843" cy="3940629"/>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Clr>
                <a:schemeClr val="dk1"/>
              </a:buClr>
              <a:buSzPts val="1100"/>
              <a:buFont typeface="Arial"/>
              <a:buNone/>
            </a:pPr>
            <a:r>
              <a:rPr lang="en-IN" sz="1700">
                <a:highlight>
                  <a:schemeClr val="lt1"/>
                </a:highlight>
                <a:latin typeface="Times New Roman"/>
                <a:ea typeface="Times New Roman"/>
                <a:cs typeface="Times New Roman"/>
                <a:sym typeface="Times New Roman"/>
              </a:rPr>
              <a:t>In this phase of the Traffic Management Project, our primary mission revolves around crafting a state-of-the-art web-based platform and user-friendly mobile applications, aimed at delivering real-time traffic information to the general public.</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IN" sz="1700">
                <a:highlight>
                  <a:schemeClr val="lt1"/>
                </a:highlight>
                <a:latin typeface="Times New Roman"/>
                <a:ea typeface="Times New Roman"/>
                <a:cs typeface="Times New Roman"/>
                <a:sym typeface="Times New Roman"/>
              </a:rPr>
              <a:t>Stay connected with real-time traffic updates at your fingertips. Our platform and mobile apps offer access to live traffic flow, congestion status, and incident reports directly on your device. You'll always be in the know about road closures, accidents, and available alternative routes.</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IN" sz="1700">
                <a:highlight>
                  <a:schemeClr val="lt1"/>
                </a:highlight>
                <a:latin typeface="Times New Roman"/>
                <a:ea typeface="Times New Roman"/>
                <a:cs typeface="Times New Roman"/>
                <a:sym typeface="Times New Roman"/>
              </a:rPr>
              <a:t>Effortlessly navigate your city with our dynamic maps, showcasing live traffic conditions. Receive real-time route recommendations based on current traffic situations, ensuring you reach your destination efficiently.</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IN" sz="1700">
                <a:highlight>
                  <a:schemeClr val="lt1"/>
                </a:highlight>
                <a:latin typeface="Times New Roman"/>
                <a:ea typeface="Times New Roman"/>
                <a:cs typeface="Times New Roman"/>
                <a:sym typeface="Times New Roman"/>
              </a:rPr>
              <a:t>Delve into historical traffic data to unveil insightful trends and help plan future journeys. Analyze traffic patterns to inform city planning and infrastructure development. With access to historical data, you gain valuable insights into optimizing urban mobility.</a:t>
            </a:r>
            <a:endParaRPr sz="1700">
              <a:highlight>
                <a:schemeClr val="lt1"/>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None/>
            </a:pPr>
            <a:r>
              <a:rPr lang="en-IN" sz="1700">
                <a:highlight>
                  <a:schemeClr val="lt1"/>
                </a:highlight>
                <a:latin typeface="Times New Roman"/>
                <a:ea typeface="Times New Roman"/>
                <a:cs typeface="Times New Roman"/>
                <a:sym typeface="Times New Roman"/>
              </a:rPr>
              <a:t>Our commitment is to empower you with accurate, up-to-the-minute traffic information, whether you're on the road or planning your commute from the comfort of your home.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593271" y="538842"/>
            <a:ext cx="8572500" cy="39120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13131"/>
              </a:buClr>
              <a:buSzPct val="100000"/>
              <a:buFont typeface="Bell MT"/>
              <a:buNone/>
            </a:pPr>
            <a:r>
              <a:rPr b="1" i="0" lang="en-IN" sz="2400">
                <a:solidFill>
                  <a:srgbClr val="313131"/>
                </a:solidFill>
                <a:latin typeface="Bell MT"/>
                <a:ea typeface="Bell MT"/>
                <a:cs typeface="Bell MT"/>
                <a:sym typeface="Bell MT"/>
              </a:rPr>
              <a:t>Integration Approach: </a:t>
            </a:r>
            <a:endParaRPr b="1" sz="2400">
              <a:latin typeface="Bell MT"/>
              <a:ea typeface="Bell MT"/>
              <a:cs typeface="Bell MT"/>
              <a:sym typeface="Bell MT"/>
            </a:endParaRPr>
          </a:p>
        </p:txBody>
      </p:sp>
      <p:sp>
        <p:nvSpPr>
          <p:cNvPr id="120" name="Google Shape;120;p18"/>
          <p:cNvSpPr txBox="1"/>
          <p:nvPr>
            <p:ph idx="1" type="subTitle"/>
          </p:nvPr>
        </p:nvSpPr>
        <p:spPr>
          <a:xfrm>
            <a:off x="1240971" y="1159329"/>
            <a:ext cx="9427029" cy="4098471"/>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1500"/>
              </a:spcBef>
              <a:spcAft>
                <a:spcPts val="0"/>
              </a:spcAft>
              <a:buSzPts val="770"/>
              <a:buNone/>
            </a:pPr>
            <a:r>
              <a:rPr lang="en-IN" sz="1140">
                <a:highlight>
                  <a:schemeClr val="lt1"/>
                </a:highlight>
                <a:latin typeface="Times New Roman"/>
                <a:ea typeface="Times New Roman"/>
                <a:cs typeface="Times New Roman"/>
                <a:sym typeface="Times New Roman"/>
              </a:rPr>
              <a:t>Our vision transcends the mere creation of standalone web-based and mobile platforms. We aspire to construct a comprehensive ecosystem where these elements seamlessly coexist, offering an unparalleled user experience.</a:t>
            </a:r>
            <a:endParaRPr sz="1140">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0"/>
              </a:spcAft>
              <a:buSzPts val="770"/>
              <a:buNone/>
            </a:pPr>
            <a:r>
              <a:rPr lang="en-IN" sz="1140">
                <a:highlight>
                  <a:schemeClr val="lt1"/>
                </a:highlight>
                <a:latin typeface="Times New Roman"/>
                <a:ea typeface="Times New Roman"/>
                <a:cs typeface="Times New Roman"/>
                <a:sym typeface="Times New Roman"/>
              </a:rPr>
              <a:t>Web-Based Platform: At the core of this integration stands our web-based platform, designed to be user-friendly and accessible from any web browser. It serves as the linchpin, orchestrating the following vital functions:</a:t>
            </a:r>
            <a:endParaRPr sz="1140">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0"/>
              </a:spcAft>
              <a:buSzPts val="770"/>
              <a:buNone/>
            </a:pPr>
            <a:r>
              <a:rPr lang="en-IN" sz="1140">
                <a:highlight>
                  <a:schemeClr val="lt1"/>
                </a:highlight>
                <a:latin typeface="Times New Roman"/>
                <a:ea typeface="Times New Roman"/>
                <a:cs typeface="Times New Roman"/>
                <a:sym typeface="Times New Roman"/>
              </a:rPr>
              <a:t>Centralized Data Hub: The web platform serves as a hub, aggregating real-time traffic data from diverse sources, including IoT sensors, traffic cameras, and user-generated reports.</a:t>
            </a:r>
            <a:endParaRPr sz="1140">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0"/>
              </a:spcAft>
              <a:buSzPts val="770"/>
              <a:buNone/>
            </a:pPr>
            <a:r>
              <a:rPr lang="en-IN" sz="1140">
                <a:highlight>
                  <a:schemeClr val="lt1"/>
                </a:highlight>
                <a:latin typeface="Times New Roman"/>
                <a:ea typeface="Times New Roman"/>
                <a:cs typeface="Times New Roman"/>
                <a:sym typeface="Times New Roman"/>
              </a:rPr>
              <a:t>Data Processing and Analysis: Advanced algorithms work tirelessly to process incoming data, generating real-time traffic updates, congestion alerts, and route recommendations. This analytical prowess forms the backbone of our system.</a:t>
            </a:r>
            <a:endParaRPr sz="1140">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0"/>
              </a:spcAft>
              <a:buSzPts val="770"/>
              <a:buNone/>
            </a:pPr>
            <a:r>
              <a:rPr lang="en-IN" sz="1140">
                <a:highlight>
                  <a:schemeClr val="lt1"/>
                </a:highlight>
                <a:latin typeface="Times New Roman"/>
                <a:ea typeface="Times New Roman"/>
                <a:cs typeface="Times New Roman"/>
                <a:sym typeface="Times New Roman"/>
              </a:rPr>
              <a:t>User Accounts: For those seeking a personalized experience, user accounts can be created on the web platform. This facilitates customized route planning and alert configurations, putting users in control of their journey.</a:t>
            </a:r>
            <a:endParaRPr sz="1140">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0"/>
              </a:spcAft>
              <a:buSzPts val="770"/>
              <a:buNone/>
            </a:pPr>
            <a:r>
              <a:rPr lang="en-IN" sz="1140">
                <a:highlight>
                  <a:schemeClr val="lt1"/>
                </a:highlight>
                <a:latin typeface="Times New Roman"/>
                <a:ea typeface="Times New Roman"/>
                <a:cs typeface="Times New Roman"/>
                <a:sym typeface="Times New Roman"/>
              </a:rPr>
              <a:t>Mobile Apps: Our mobile applications, available on both iOS and Android, extend the platform's capabilities to users on the move. They play a crucial role by offering the following features:</a:t>
            </a:r>
            <a:endParaRPr sz="1140">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0"/>
              </a:spcAft>
              <a:buSzPts val="770"/>
              <a:buNone/>
            </a:pPr>
            <a:r>
              <a:rPr lang="en-IN" sz="1140">
                <a:highlight>
                  <a:schemeClr val="lt1"/>
                </a:highlight>
                <a:latin typeface="Times New Roman"/>
                <a:ea typeface="Times New Roman"/>
                <a:cs typeface="Times New Roman"/>
                <a:sym typeface="Times New Roman"/>
              </a:rPr>
              <a:t>Real-Time Updates: Receive push notifications directly on your mobile device, ensuring you remain informed about traffic incidents and route alterations.</a:t>
            </a:r>
            <a:endParaRPr sz="1140">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0"/>
              </a:spcAft>
              <a:buSzPts val="770"/>
              <a:buNone/>
            </a:pPr>
            <a:r>
              <a:rPr lang="en-IN" sz="1140">
                <a:highlight>
                  <a:schemeClr val="lt1"/>
                </a:highlight>
                <a:latin typeface="Times New Roman"/>
                <a:ea typeface="Times New Roman"/>
                <a:cs typeface="Times New Roman"/>
                <a:sym typeface="Times New Roman"/>
              </a:rPr>
              <a:t>GPS Integration: Harness your device's GPS capabilities for precise location-based services. Obtain directions, estimated arrival times, and alerts tailored to your current location.</a:t>
            </a:r>
            <a:endParaRPr sz="1140">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0"/>
              </a:spcAft>
              <a:buSzPts val="770"/>
              <a:buNone/>
            </a:pPr>
            <a:r>
              <a:rPr lang="en-IN" sz="1140">
                <a:highlight>
                  <a:schemeClr val="lt1"/>
                </a:highlight>
                <a:latin typeface="Times New Roman"/>
                <a:ea typeface="Times New Roman"/>
                <a:cs typeface="Times New Roman"/>
                <a:sym typeface="Times New Roman"/>
              </a:rPr>
              <a:t>Reporting on the Go: Empower users to report traffic issues directly from their smartphones, actively contributing to a dynamic and responsive ecosystem.</a:t>
            </a:r>
            <a:endParaRPr sz="1140">
              <a:highlight>
                <a:schemeClr val="lt1"/>
              </a:highlight>
              <a:latin typeface="Times New Roman"/>
              <a:ea typeface="Times New Roman"/>
              <a:cs typeface="Times New Roman"/>
              <a:sym typeface="Times New Roman"/>
            </a:endParaRPr>
          </a:p>
          <a:p>
            <a:pPr indent="0" lvl="0" marL="0" rtl="0" algn="l">
              <a:lnSpc>
                <a:spcPct val="105000"/>
              </a:lnSpc>
              <a:spcBef>
                <a:spcPts val="1500"/>
              </a:spcBef>
              <a:spcAft>
                <a:spcPts val="0"/>
              </a:spcAft>
              <a:buSzPts val="770"/>
              <a:buNone/>
            </a:pPr>
            <a:r>
              <a:rPr lang="en-IN" sz="1140">
                <a:highlight>
                  <a:schemeClr val="lt1"/>
                </a:highlight>
                <a:latin typeface="Times New Roman"/>
                <a:ea typeface="Times New Roman"/>
                <a:cs typeface="Times New Roman"/>
                <a:sym typeface="Times New Roman"/>
              </a:rPr>
              <a:t>Offline Access: In regions with limited connectivity, our mobile apps grant access to cached data, guaranteeing uninterrupted service and ensuring you're always in control, regardless of your location.</a:t>
            </a:r>
            <a:endParaRPr sz="1140">
              <a:highlight>
                <a:schemeClr val="lt1"/>
              </a:highlight>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dk1"/>
              </a:buClr>
              <a:buSzPts val="1680"/>
              <a:buNone/>
            </a:pPr>
            <a:r>
              <a:t/>
            </a:r>
            <a:endParaRPr sz="1679">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IN">
                <a:latin typeface="Times New Roman"/>
                <a:ea typeface="Times New Roman"/>
                <a:cs typeface="Times New Roman"/>
                <a:sym typeface="Times New Roman"/>
              </a:rPr>
              <a:t>THANK</a:t>
            </a:r>
            <a:r>
              <a:rPr lang="en-IN">
                <a:latin typeface="Times New Roman"/>
                <a:ea typeface="Times New Roman"/>
                <a:cs typeface="Times New Roman"/>
                <a:sym typeface="Times New Roman"/>
              </a:rPr>
              <a:t> YOU</a:t>
            </a:r>
            <a:endParaRPr>
              <a:latin typeface="Times New Roman"/>
              <a:ea typeface="Times New Roman"/>
              <a:cs typeface="Times New Roman"/>
              <a:sym typeface="Times New Roman"/>
            </a:endParaRPr>
          </a:p>
        </p:txBody>
      </p:sp>
      <p:sp>
        <p:nvSpPr>
          <p:cNvPr id="127" name="Google Shape;127;p19"/>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