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8" r:id="rId2"/>
    <p:sldId id="263" r:id="rId3"/>
    <p:sldId id="267" r:id="rId4"/>
    <p:sldId id="268" r:id="rId5"/>
    <p:sldId id="269" r:id="rId6"/>
    <p:sldId id="271" r:id="rId7"/>
    <p:sldId id="270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3-09-30T11:51:16.0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24524 45726 255 0,'595'-1604'0'0,"1191"-2754"0"0,62 1404 0 0,-92 728 0 0,-155 465 0 0,-565 382 0 0,-630 690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D1D06-6902-487B-83A1-9F613C31EA74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D456C-5690-4A36-9C5C-3D5867C9B7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8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8424-7A13-3D93-1447-00B82342F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BCC27-7407-71EB-FF8E-E7D71A5D1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1245C-65C5-81F1-5A6B-57261546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D0BC5-9465-37B5-52F3-CB377A92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B3025-B2FF-665D-66EE-FB7A8037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48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92B4-98B5-A44D-0264-5EF8CB59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C920C-73F9-3551-74B1-8925F4EE5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2EA02-80AD-89B2-8652-6098754B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74C76-129B-2921-CBFD-FF955C44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36D5C-CACA-65B1-05A0-B999B969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76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9281A-320E-18DB-EF5E-B46D584C3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27F9E-1396-EC4B-E607-1A15A946C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2AC81-FEB4-7593-04CE-99A7B724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C0869-6EF5-2919-ADAE-2C493743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656AC-1A61-D134-3850-BBCDF37D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51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25C3-AD5F-40BC-E4CF-F424CE46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4E71-EBF3-021D-AFEE-AF73D223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AA9B3-C070-0C21-93BA-A54D042E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9A2B-2C2E-3982-DAAD-B690A4DC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B3E4B-7AB4-786A-971D-DC07BDAF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52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DE6C-72C7-DBE3-ACFD-D1E84817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F6C27-BA4A-E0EA-BD84-747218C0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83919-2459-9D2C-D6A5-594A5118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69059-71EC-1778-6E56-89AD037D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DA75D-D86C-7981-1549-9D2CF9E8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88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4657-362A-A805-2292-A92E7B80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C1C0D-BC02-82C1-A0F0-B0BADE16A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84E35-ECAD-D61D-155C-200481D13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8C8B5-7EFD-1228-DDDB-0E4E2FF0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9F25D-76D1-23F5-8E34-6F76363C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BCFC6-32D1-864F-FDDB-D84AA0F0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09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725F-E447-73B2-735F-AA413F50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816EE-66F1-C316-D137-CBDBF0506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69F82-4283-C352-46DF-BB08C66A8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61652-8374-E7D9-0501-27E51D6D0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8ACDA-7470-1D27-49BB-77380BE79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6E1B9-98E1-1C7F-83F6-8411DF2C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E29C9-AB81-DBDE-0822-46611EC3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CCF9E-0080-0EC4-48EE-FC41110C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0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6247-5DBF-DDDD-6A76-DAB292A8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75170-2EF0-3EF0-1130-7D51BE00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B611A-400C-FBB5-45FB-3547094B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E1377-72C2-A454-38CF-F8D5179B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27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90BA8E-DDEE-D5D4-C6C4-91D35660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40FB6-6F4F-95EE-57A0-D1406371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C4569-B4A1-67C3-2628-AD95D672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5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0072-86D6-0B3E-8090-76DD4333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0CB3A-8A8D-7868-5ACD-07C9364D7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7F6DE-5792-8F60-5752-DC84BA44D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53761-281D-40E4-C092-0C8A16F9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FDF4E-A85C-744F-2EF1-71FA8CD4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01D08-E8CF-614E-83B2-3924A458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59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598E-401B-A702-0B06-9AF10C07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4D755-E1DD-4A5E-CD12-FF1B23027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F9ED7-91A5-B0D3-0A2A-AD2B93F36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8F507-2D03-4197-617F-A2E9CC3D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F846B-BAB7-D9C0-3456-8E9FECDA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A71EB-C47B-E5AE-84EE-C578FA66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8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AF27E-F133-C5E1-1BEB-FC3A84D3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C6FE8-2A85-C2D7-87D8-760E39EA4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A5152-C60B-0B12-8B4B-67D43E29D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D9BF2-42E2-1CEC-8A4F-E1465552C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CD435-CAE6-64E3-1081-EB9F0929E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69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lammal Institute of Technology">
            <a:extLst>
              <a:ext uri="{FF2B5EF4-FFF2-40B4-BE49-F238E27FC236}">
                <a16:creationId xmlns:a16="http://schemas.microsoft.com/office/drawing/2014/main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53" y="540886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41E3D6-FF09-3556-02D9-FB1DBCC8902C}"/>
              </a:ext>
            </a:extLst>
          </p:cNvPr>
          <p:cNvSpPr txBox="1"/>
          <p:nvPr/>
        </p:nvSpPr>
        <p:spPr>
          <a:xfrm>
            <a:off x="503583" y="2093842"/>
            <a:ext cx="11160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Black" pitchFamily="34" charset="0"/>
              </a:rPr>
              <a:t>                            </a:t>
            </a:r>
            <a:r>
              <a:rPr lang="en-IN" sz="2000" dirty="0">
                <a:latin typeface="Arial Black" pitchFamily="34" charset="0"/>
              </a:rPr>
              <a:t>DEPARTMENT</a:t>
            </a:r>
            <a:r>
              <a:rPr lang="en-IN" sz="2000" b="1" dirty="0">
                <a:latin typeface="Arial Black" pitchFamily="34" charset="0"/>
              </a:rPr>
              <a:t> OF </a:t>
            </a:r>
            <a:r>
              <a:rPr lang="en-IN" sz="2000" dirty="0">
                <a:latin typeface="Arial Black" pitchFamily="34" charset="0"/>
              </a:rPr>
              <a:t>INFORMATION</a:t>
            </a:r>
            <a:r>
              <a:rPr lang="en-IN" sz="2000" b="1" dirty="0">
                <a:latin typeface="Arial Black" pitchFamily="34" charset="0"/>
              </a:rPr>
              <a:t> TECHNOLOGY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5EF0A-1559-8C35-F616-5996380B3F1A}"/>
              </a:ext>
            </a:extLst>
          </p:cNvPr>
          <p:cNvSpPr txBox="1"/>
          <p:nvPr/>
        </p:nvSpPr>
        <p:spPr>
          <a:xfrm>
            <a:off x="1643267" y="3269628"/>
            <a:ext cx="81083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Black" pitchFamily="34" charset="0"/>
              </a:rPr>
              <a:t>Project name : </a:t>
            </a:r>
            <a:r>
              <a:rPr lang="en-IN" sz="2000" b="1" dirty="0">
                <a:latin typeface="Bell MT" panose="02020503060305020303" pitchFamily="18" charset="0"/>
              </a:rPr>
              <a:t>TRAFFIC MANAGEMENT SYSTEM</a:t>
            </a:r>
            <a:endParaRPr lang="en-IN" sz="2000" b="1" i="1" dirty="0">
              <a:latin typeface="Bell MT" panose="02020503060305020303" pitchFamily="18" charset="0"/>
            </a:endParaRPr>
          </a:p>
          <a:p>
            <a:endParaRPr lang="en-IN" sz="2000" b="1" i="1" dirty="0">
              <a:latin typeface="Bell MT" panose="02020503060305020303" pitchFamily="18" charset="0"/>
            </a:endParaRPr>
          </a:p>
          <a:p>
            <a:r>
              <a:rPr lang="en-IN" sz="2000" b="1" dirty="0">
                <a:latin typeface="Arial Black" pitchFamily="34" charset="0"/>
              </a:rPr>
              <a:t>Team name : </a:t>
            </a:r>
            <a:r>
              <a:rPr lang="en-IN" sz="2000" b="1" dirty="0"/>
              <a:t>Proj_224783_Team_8</a:t>
            </a:r>
          </a:p>
          <a:p>
            <a:endParaRPr lang="en-IN" sz="2000" dirty="0">
              <a:latin typeface="Arial Black" pitchFamily="34" charset="0"/>
            </a:endParaRPr>
          </a:p>
          <a:p>
            <a:r>
              <a:rPr lang="en-IN" sz="2000" b="1" dirty="0">
                <a:latin typeface="Arial Black" pitchFamily="34" charset="0"/>
              </a:rPr>
              <a:t>Team members :</a:t>
            </a:r>
          </a:p>
          <a:p>
            <a:r>
              <a:rPr lang="en-IN" sz="2000" b="1" dirty="0">
                <a:latin typeface="Bell MT" panose="02020503060305020303" pitchFamily="18" charset="0"/>
              </a:rPr>
              <a:t>                           </a:t>
            </a:r>
            <a:r>
              <a:rPr lang="en-IN" sz="2000" b="1">
                <a:latin typeface="Bell MT" panose="02020503060305020303" pitchFamily="18" charset="0"/>
              </a:rPr>
              <a:t>Vikram </a:t>
            </a:r>
            <a:r>
              <a:rPr lang="en-IN" sz="2000" b="1" dirty="0">
                <a:latin typeface="Bell MT" panose="02020503060305020303" pitchFamily="18" charset="0"/>
              </a:rPr>
              <a:t>Raj(113321104114)
                             </a:t>
            </a:r>
            <a:r>
              <a:rPr lang="en-IN" sz="2000" b="1" dirty="0" err="1">
                <a:latin typeface="Bell MT" panose="02020503060305020303" pitchFamily="18" charset="0"/>
              </a:rPr>
              <a:t>Vignesh</a:t>
            </a:r>
            <a:r>
              <a:rPr lang="en-IN" sz="2000" b="1" dirty="0">
                <a:latin typeface="Bell MT" panose="02020503060305020303" pitchFamily="18" charset="0"/>
              </a:rPr>
              <a:t> B(113321104115)
                             </a:t>
            </a:r>
            <a:r>
              <a:rPr lang="en-IN" sz="2000" b="1" dirty="0" err="1">
                <a:latin typeface="Bell MT" panose="02020503060305020303" pitchFamily="18" charset="0"/>
              </a:rPr>
              <a:t>Vishvakumar</a:t>
            </a:r>
            <a:r>
              <a:rPr lang="en-IN" sz="2000" b="1" dirty="0">
                <a:latin typeface="Bell MT" panose="02020503060305020303" pitchFamily="18" charset="0"/>
              </a:rPr>
              <a:t> L(113321104116)
                             </a:t>
            </a:r>
            <a:r>
              <a:rPr lang="en-IN" sz="2000" b="1" dirty="0" err="1">
                <a:latin typeface="Bell MT" panose="02020503060305020303" pitchFamily="18" charset="0"/>
              </a:rPr>
              <a:t>Vivek</a:t>
            </a:r>
            <a:r>
              <a:rPr lang="en-IN" sz="2000" b="1" dirty="0">
                <a:latin typeface="Bell MT" panose="02020503060305020303" pitchFamily="18" charset="0"/>
              </a:rPr>
              <a:t> </a:t>
            </a:r>
            <a:r>
              <a:rPr lang="en-IN" sz="2000" b="1" dirty="0" err="1">
                <a:latin typeface="Bell MT" panose="02020503060305020303" pitchFamily="18" charset="0"/>
              </a:rPr>
              <a:t>reddy</a:t>
            </a:r>
            <a:r>
              <a:rPr lang="en-IN" sz="2000" b="1" dirty="0">
                <a:latin typeface="Bell MT" panose="02020503060305020303" pitchFamily="18" charset="0"/>
              </a:rPr>
              <a:t>(113321104118)</a:t>
            </a:r>
            <a:endParaRPr lang="en-IN" sz="2000" b="1" dirty="0"/>
          </a:p>
          <a:p>
            <a:r>
              <a:rPr lang="en-IN" sz="2000" b="1" dirty="0"/>
              <a:t>                           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336306-BE91-303B-9216-3E70F8C78F38}"/>
                  </a:ext>
                </a:extLst>
              </p14:cNvPr>
              <p14:cNvContentPartPr/>
              <p14:nvPr/>
            </p14:nvContentPartPr>
            <p14:xfrm>
              <a:off x="8828640" y="11071800"/>
              <a:ext cx="3250440" cy="5389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D3336306-BE91-303B-9216-3E70F8C78F3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819280" y="11062440"/>
                <a:ext cx="3269160" cy="54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547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8445-434F-991C-6CE1-8572D6D62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668" y="134938"/>
            <a:ext cx="10986018" cy="1050050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>
                <a:latin typeface="Bell MT" panose="02020503060305020303" pitchFamily="18" charset="0"/>
              </a:rPr>
              <a:t>PROJECT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10817" y="1524000"/>
            <a:ext cx="11304105" cy="4572000"/>
          </a:xfrm>
        </p:spPr>
        <p:txBody>
          <a:bodyPr/>
          <a:lstStyle/>
          <a:p>
            <a:pPr algn="l"/>
            <a:r>
              <a:rPr lang="en-US" dirty="0"/>
              <a:t>An Internet of Things (</a:t>
            </a:r>
            <a:r>
              <a:rPr lang="en-US" dirty="0" err="1"/>
              <a:t>IoT</a:t>
            </a:r>
            <a:r>
              <a:rPr lang="en-US" dirty="0"/>
              <a:t>)-enabled intelligent traffic management system can solve pertinent issues by leveraging technologies like wireless connectivity &amp; intelligent sensors. Considered a cornerstone of a smart city, they help improve the comfort and safety of drivers, passengers &amp; pedestrians.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 Traffic Management System (TMS) with Internet of Things (</a:t>
            </a:r>
            <a:r>
              <a:rPr lang="en-US" dirty="0" err="1"/>
              <a:t>IoT</a:t>
            </a:r>
            <a:r>
              <a:rPr lang="en-US" dirty="0"/>
              <a:t>) integration leverages </a:t>
            </a:r>
            <a:r>
              <a:rPr lang="en-US" dirty="0" err="1"/>
              <a:t>IoT</a:t>
            </a:r>
            <a:r>
              <a:rPr lang="en-US" dirty="0"/>
              <a:t> devices and sensors to collect, process, and manage traffic data in a more efficient and data-driven manner. </a:t>
            </a:r>
            <a:r>
              <a:rPr lang="en-US" dirty="0" err="1"/>
              <a:t>IoT</a:t>
            </a:r>
            <a:r>
              <a:rPr lang="en-US" dirty="0"/>
              <a:t>-enabled TMS offers real-time monitoring, analysis, and control of traffic flow, resulting in improved safety, reduced congestion, and enhanced overall traffic management. Here's an overview of a Traffic Management System project with </a:t>
            </a:r>
            <a:r>
              <a:rPr lang="en-US" dirty="0" err="1"/>
              <a:t>IoT</a:t>
            </a:r>
            <a:r>
              <a:rPr lang="en-US" dirty="0"/>
              <a:t> integration</a:t>
            </a:r>
          </a:p>
        </p:txBody>
      </p:sp>
    </p:spTree>
    <p:extLst>
      <p:ext uri="{BB962C8B-B14F-4D97-AF65-F5344CB8AC3E}">
        <p14:creationId xmlns:p14="http://schemas.microsoft.com/office/powerpoint/2010/main" val="16590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C955-4C59-DAA7-2E5D-077B6CCC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198783"/>
            <a:ext cx="11194774" cy="58309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+mn-lt"/>
              </a:rPr>
              <a:t>PLATFORM REQUIRED</a:t>
            </a:r>
            <a:r>
              <a:rPr lang="en-US" sz="4000" dirty="0"/>
              <a:t>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9141-6007-A96F-2915-A60BF1461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1111423"/>
            <a:ext cx="10876722" cy="5541167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b="1" dirty="0"/>
              <a:t>Hardware </a:t>
            </a:r>
            <a:r>
              <a:rPr lang="en-US" b="1" dirty="0" err="1"/>
              <a:t>Selection</a:t>
            </a:r>
            <a:r>
              <a:rPr lang="en-US" sz="3200" dirty="0" err="1"/>
              <a:t>:</a:t>
            </a:r>
            <a:r>
              <a:rPr lang="en-US" sz="2400" dirty="0" err="1">
                <a:latin typeface="Bell MT" pitchFamily="18" charset="0"/>
              </a:rPr>
              <a:t>Choose</a:t>
            </a:r>
            <a:r>
              <a:rPr lang="en-US" sz="2400" dirty="0">
                <a:latin typeface="Bell MT" pitchFamily="18" charset="0"/>
              </a:rPr>
              <a:t> </a:t>
            </a:r>
            <a:r>
              <a:rPr lang="en-US" sz="2400" dirty="0" err="1">
                <a:latin typeface="Bell MT" pitchFamily="18" charset="0"/>
              </a:rPr>
              <a:t>IoT</a:t>
            </a:r>
            <a:r>
              <a:rPr lang="en-US" sz="2400" dirty="0">
                <a:latin typeface="Bell MT" pitchFamily="18" charset="0"/>
              </a:rPr>
              <a:t> devices and sensors suitable for your TMS, including cameras, radar, vehicle detection sensors, environmental sensors, and </a:t>
            </a:r>
            <a:r>
              <a:rPr lang="en-US" sz="2400" dirty="0" err="1">
                <a:latin typeface="Bell MT" pitchFamily="18" charset="0"/>
              </a:rPr>
              <a:t>IoT</a:t>
            </a:r>
            <a:r>
              <a:rPr lang="en-US" sz="2400" dirty="0">
                <a:latin typeface="Bell MT" pitchFamily="18" charset="0"/>
              </a:rPr>
              <a:t>-connected traffic lights. Ensure that these devices are capable of collecting relevant data.</a:t>
            </a:r>
          </a:p>
          <a:p>
            <a:pPr marL="514350" indent="-514350">
              <a:buAutoNum type="arabicPeriod"/>
            </a:pPr>
            <a:r>
              <a:rPr lang="en-US" b="1" dirty="0"/>
              <a:t>Communication Infrastructure</a:t>
            </a:r>
            <a:r>
              <a:rPr lang="en-US" sz="2400" b="1" dirty="0">
                <a:latin typeface="Bell MT" pitchFamily="18" charset="0"/>
              </a:rPr>
              <a:t>: </a:t>
            </a:r>
            <a:r>
              <a:rPr lang="en-US" sz="2400" dirty="0">
                <a:latin typeface="Bell MT" pitchFamily="18" charset="0"/>
              </a:rPr>
              <a:t>Set up a robust communication network to connect </a:t>
            </a:r>
            <a:r>
              <a:rPr lang="en-US" sz="2400" dirty="0" err="1">
                <a:latin typeface="Bell MT" pitchFamily="18" charset="0"/>
              </a:rPr>
              <a:t>IoT</a:t>
            </a:r>
            <a:r>
              <a:rPr lang="en-US" sz="2400" dirty="0">
                <a:latin typeface="Bell MT" pitchFamily="18" charset="0"/>
              </a:rPr>
              <a:t> devices to the central control system. This may involve using technologies like 5G, LPWAN, or a dedicated </a:t>
            </a:r>
            <a:r>
              <a:rPr lang="en-US" sz="2400" dirty="0" err="1">
                <a:latin typeface="Bell MT" pitchFamily="18" charset="0"/>
              </a:rPr>
              <a:t>IoT</a:t>
            </a:r>
            <a:r>
              <a:rPr lang="en-US" sz="2400" dirty="0">
                <a:latin typeface="Bell MT" pitchFamily="18" charset="0"/>
              </a:rPr>
              <a:t> network</a:t>
            </a:r>
          </a:p>
          <a:p>
            <a:pPr marL="514350" indent="-514350">
              <a:buAutoNum type="arabicPeriod" startAt="3"/>
            </a:pPr>
            <a:r>
              <a:rPr lang="en-US" b="1" dirty="0"/>
              <a:t>Data Collection</a:t>
            </a:r>
            <a:r>
              <a:rPr lang="en-US" sz="2400" b="1" dirty="0">
                <a:latin typeface="Bell MT" pitchFamily="18" charset="0"/>
              </a:rPr>
              <a:t>: </a:t>
            </a:r>
            <a:r>
              <a:rPr lang="en-US" sz="2400" dirty="0">
                <a:latin typeface="Bell MT" pitchFamily="18" charset="0"/>
              </a:rPr>
              <a:t>Deploy </a:t>
            </a:r>
            <a:r>
              <a:rPr lang="en-US" sz="2400" dirty="0" err="1">
                <a:latin typeface="Bell MT" pitchFamily="18" charset="0"/>
              </a:rPr>
              <a:t>IoT</a:t>
            </a:r>
            <a:r>
              <a:rPr lang="en-US" sz="2400" dirty="0">
                <a:latin typeface="Bell MT" pitchFamily="18" charset="0"/>
              </a:rPr>
              <a:t> sensors at key locations to collect real-time data on traffic conditions, vehicle speeds, environmental factors, and incidents. Ensure data accuracy and reliability.</a:t>
            </a:r>
          </a:p>
          <a:p>
            <a:pPr marL="514350" indent="-514350">
              <a:buAutoNum type="arabicPeriod" startAt="3"/>
            </a:pPr>
            <a:r>
              <a:rPr lang="en-US" sz="3000" b="1" dirty="0"/>
              <a:t> Data Processing and Analytics: </a:t>
            </a:r>
            <a:r>
              <a:rPr lang="en-US" sz="2400" dirty="0">
                <a:latin typeface="Bell MT" pitchFamily="18" charset="0"/>
              </a:rPr>
              <a:t>Implement a cloud-based platform for data storage, management, and analytics. This platform should be capable of processing and analyzing the data generated by </a:t>
            </a:r>
            <a:r>
              <a:rPr lang="en-US" sz="2400" dirty="0" err="1">
                <a:latin typeface="Bell MT" pitchFamily="18" charset="0"/>
              </a:rPr>
              <a:t>IoT</a:t>
            </a:r>
            <a:r>
              <a:rPr lang="en-US" sz="2400" dirty="0">
                <a:latin typeface="Bell MT" pitchFamily="18" charset="0"/>
              </a:rPr>
              <a:t> devices</a:t>
            </a:r>
          </a:p>
          <a:p>
            <a:pPr marL="514350" indent="-514350">
              <a:buAutoNum type="arabicPeriod" startAt="3"/>
            </a:pPr>
            <a:r>
              <a:rPr lang="en-US" sz="3000" b="1" dirty="0"/>
              <a:t>Control Center: </a:t>
            </a:r>
            <a:r>
              <a:rPr lang="en-US" sz="2400" dirty="0">
                <a:latin typeface="Bell MT" pitchFamily="18" charset="0"/>
              </a:rPr>
              <a:t>Establish a centralized control center where traffic data is monitored, analyzed, and decisions are made to optimize traffic flow. This center should be staffed with trained personnel.</a:t>
            </a:r>
          </a:p>
          <a:p>
            <a:pPr marL="514350" indent="-514350">
              <a:buAutoNum type="arabicPeriod" startAt="3"/>
            </a:pPr>
            <a:endParaRPr lang="en-US" sz="2400" dirty="0">
              <a:latin typeface="Bell MT" pitchFamily="18" charset="0"/>
            </a:endParaRPr>
          </a:p>
          <a:p>
            <a:pPr marL="514350" indent="-514350">
              <a:buAutoNum type="arabicPeriod"/>
            </a:pPr>
            <a:endParaRPr lang="en-IN" sz="2400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223E-D5A0-80B7-149A-BAD58323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5" y="418133"/>
            <a:ext cx="7444410" cy="76387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WEB DEVELOPMENT TECHNOLOGIES:</a:t>
            </a:r>
            <a:endParaRPr lang="en-IN" sz="3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E6D9-4CED-FD3D-B5C6-B45246C65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4"/>
            <a:ext cx="10515600" cy="5047959"/>
          </a:xfrm>
        </p:spPr>
        <p:txBody>
          <a:bodyPr>
            <a:normAutofit fontScale="92500"/>
          </a:bodyPr>
          <a:lstStyle/>
          <a:p>
            <a:r>
              <a:rPr lang="en-US" sz="2000" b="1" dirty="0">
                <a:solidFill>
                  <a:srgbClr val="374151"/>
                </a:solidFill>
                <a:latin typeface="Arial Black" pitchFamily="34" charset="0"/>
              </a:rPr>
              <a:t>1. Web-Based </a:t>
            </a:r>
            <a:r>
              <a:rPr lang="en-US" sz="2000" b="1" dirty="0" err="1">
                <a:solidFill>
                  <a:srgbClr val="374151"/>
                </a:solidFill>
                <a:latin typeface="Arial Black" pitchFamily="34" charset="0"/>
              </a:rPr>
              <a:t>IoT</a:t>
            </a:r>
            <a:r>
              <a:rPr lang="en-US" sz="2000" b="1" dirty="0">
                <a:solidFill>
                  <a:srgbClr val="374151"/>
                </a:solidFill>
                <a:latin typeface="Arial Black" pitchFamily="34" charset="0"/>
              </a:rPr>
              <a:t> Dashboards: </a:t>
            </a:r>
            <a:r>
              <a:rPr lang="en-US" sz="2400" b="1" dirty="0">
                <a:solidFill>
                  <a:srgbClr val="374151"/>
                </a:solidFill>
                <a:latin typeface="Bell MT" pitchFamily="18" charset="0"/>
              </a:rPr>
              <a:t>Web technology allows users to access and control </a:t>
            </a:r>
            <a:r>
              <a:rPr lang="en-US" sz="2400" b="1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b="1" dirty="0">
                <a:solidFill>
                  <a:srgbClr val="374151"/>
                </a:solidFill>
                <a:latin typeface="Bell MT" pitchFamily="18" charset="0"/>
              </a:rPr>
              <a:t> devices through web-based dashboards. Users can monitor and manage </a:t>
            </a:r>
            <a:r>
              <a:rPr lang="en-US" sz="2400" b="1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b="1" dirty="0">
                <a:solidFill>
                  <a:srgbClr val="374151"/>
                </a:solidFill>
                <a:latin typeface="Bell MT" pitchFamily="18" charset="0"/>
              </a:rPr>
              <a:t> devices remotely using a web browser, making it convenient and accessible from various devices</a:t>
            </a:r>
          </a:p>
          <a:p>
            <a:r>
              <a:rPr lang="en-US" sz="2000" b="1" dirty="0">
                <a:solidFill>
                  <a:srgbClr val="374151"/>
                </a:solidFill>
                <a:latin typeface="Arial Black" pitchFamily="34" charset="0"/>
              </a:rPr>
              <a:t>2. Data Visualization: </a:t>
            </a:r>
            <a:r>
              <a:rPr lang="en-US" sz="2400" b="1" dirty="0">
                <a:solidFill>
                  <a:srgbClr val="374151"/>
                </a:solidFill>
                <a:latin typeface="Bell MT" pitchFamily="18" charset="0"/>
              </a:rPr>
              <a:t>Web technologies enable the creation of interactive data visualization interfaces. </a:t>
            </a:r>
            <a:r>
              <a:rPr lang="en-US" sz="2400" b="1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b="1" dirty="0">
                <a:solidFill>
                  <a:srgbClr val="374151"/>
                </a:solidFill>
                <a:latin typeface="Bell MT" pitchFamily="18" charset="0"/>
              </a:rPr>
              <a:t> data can be presented in a user-friendly and visually informative way through web applications, making it easier for users to interpret data and make decisions</a:t>
            </a:r>
          </a:p>
          <a:p>
            <a:r>
              <a:rPr lang="en-US" sz="2000" b="1" dirty="0">
                <a:solidFill>
                  <a:srgbClr val="374151"/>
                </a:solidFill>
                <a:latin typeface="Arial Black" pitchFamily="34" charset="0"/>
              </a:rPr>
              <a:t>3. Real-Time Monitoring: </a:t>
            </a:r>
            <a:r>
              <a:rPr lang="en-US" sz="2400" b="1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b="1" dirty="0">
                <a:solidFill>
                  <a:srgbClr val="374151"/>
                </a:solidFill>
                <a:latin typeface="Bell MT" pitchFamily="18" charset="0"/>
              </a:rPr>
              <a:t> data can be streamed in real-time to web applications, allowing users to monitor the status of devices, sensors, and systems as events occur. This real-time monitoring is invaluable for applications like home automation, industrial control, and environmental monitoring.</a:t>
            </a:r>
          </a:p>
          <a:p>
            <a:r>
              <a:rPr lang="en-US" sz="2200" b="1" dirty="0">
                <a:solidFill>
                  <a:srgbClr val="374151"/>
                </a:solidFill>
                <a:latin typeface="Arial Black" pitchFamily="34" charset="0"/>
              </a:rPr>
              <a:t>4. Cloud Services for </a:t>
            </a:r>
            <a:r>
              <a:rPr lang="en-US" sz="2200" b="1" dirty="0" err="1">
                <a:solidFill>
                  <a:srgbClr val="374151"/>
                </a:solidFill>
                <a:latin typeface="Arial Black" pitchFamily="34" charset="0"/>
              </a:rPr>
              <a:t>IoT</a:t>
            </a:r>
            <a:r>
              <a:rPr lang="en-US" sz="2200" b="1" dirty="0">
                <a:solidFill>
                  <a:srgbClr val="374151"/>
                </a:solidFill>
                <a:latin typeface="Arial Black" pitchFamily="34" charset="0"/>
              </a:rPr>
              <a:t>: </a:t>
            </a:r>
            <a:r>
              <a:rPr lang="en-US" sz="2400" b="1" dirty="0">
                <a:solidFill>
                  <a:srgbClr val="374151"/>
                </a:solidFill>
                <a:latin typeface="Bell MT" pitchFamily="18" charset="0"/>
              </a:rPr>
              <a:t>Many </a:t>
            </a:r>
            <a:r>
              <a:rPr lang="en-US" sz="2400" b="1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b="1" dirty="0">
                <a:solidFill>
                  <a:srgbClr val="374151"/>
                </a:solidFill>
                <a:latin typeface="Bell MT" pitchFamily="18" charset="0"/>
              </a:rPr>
              <a:t> platforms and services are hosted on the cloud. Users can access these platforms through web browsers, enabling the management of large-scale </a:t>
            </a:r>
            <a:r>
              <a:rPr lang="en-US" sz="2400" b="1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b="1" dirty="0">
                <a:solidFill>
                  <a:srgbClr val="374151"/>
                </a:solidFill>
                <a:latin typeface="Bell MT" pitchFamily="18" charset="0"/>
              </a:rPr>
              <a:t> deployments and data analysis in the cloud.</a:t>
            </a:r>
            <a:endParaRPr lang="en-US" sz="2400" b="1" i="0" dirty="0">
              <a:solidFill>
                <a:srgbClr val="374151"/>
              </a:solidFill>
              <a:effectLst/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62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CB23-E7AC-2CF0-AF86-85AD871F0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371062"/>
            <a:ext cx="11741425" cy="59237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374151"/>
                </a:solidFill>
                <a:latin typeface="Arial Black" pitchFamily="34" charset="0"/>
              </a:rPr>
              <a:t>5. Web APIs and </a:t>
            </a:r>
            <a:r>
              <a:rPr lang="en-US" sz="2000" dirty="0" err="1">
                <a:solidFill>
                  <a:srgbClr val="374151"/>
                </a:solidFill>
                <a:latin typeface="Arial Black" pitchFamily="34" charset="0"/>
              </a:rPr>
              <a:t>Standards: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Web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 technologies facilitate the creation of standard APIs (Application Programming Interfaces) for 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 devices and platforms. This allows developers to build applications that can communicate with various 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 devices using web standards like HTTP and 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WebSocket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.</a:t>
            </a:r>
          </a:p>
          <a:p>
            <a:pPr>
              <a:buNone/>
            </a:pPr>
            <a:r>
              <a:rPr lang="en-US" sz="2000" dirty="0">
                <a:solidFill>
                  <a:srgbClr val="374151"/>
                </a:solidFill>
                <a:latin typeface="Arial Black" pitchFamily="34" charset="0"/>
              </a:rPr>
              <a:t>6. Interoperability: 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Web technology provides a standardized way for different 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 devices and systems to interact and share data, promoting interoperability and reducing vendor lock-in. Standards like 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RESTful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 APIs, MQTT, and 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CoAP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 are commonly used for this purpose.</a:t>
            </a:r>
          </a:p>
          <a:p>
            <a:pPr>
              <a:buNone/>
            </a:pPr>
            <a:r>
              <a:rPr lang="en-US" sz="2000" dirty="0">
                <a:solidFill>
                  <a:srgbClr val="374151"/>
                </a:solidFill>
                <a:latin typeface="Arial Black" pitchFamily="34" charset="0"/>
              </a:rPr>
              <a:t>7.Mobile Integration:  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 devices can be controlled and monitored through mobile web apps, extending the reach of 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 solutions to 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smartphones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 and tablets. This mobile integration is essential for user convenience and flexibility.</a:t>
            </a:r>
          </a:p>
          <a:p>
            <a:pPr>
              <a:buNone/>
            </a:pPr>
            <a:r>
              <a:rPr lang="en-US" sz="2000" dirty="0">
                <a:solidFill>
                  <a:srgbClr val="374151"/>
                </a:solidFill>
                <a:latin typeface="Arial Black" pitchFamily="34" charset="0"/>
              </a:rPr>
              <a:t>8.Security: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Web security mechanisms, such as HTTPS and 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OAuth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, can be applied to 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 communication to ensure the confidentiality and integrity of data. Security protocols are crucial in 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, and web technology can provide a framework for securing </a:t>
            </a:r>
            <a:r>
              <a:rPr lang="en-US" sz="2400" dirty="0" err="1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>
                <a:solidFill>
                  <a:srgbClr val="374151"/>
                </a:solidFill>
                <a:latin typeface="Bell MT" pitchFamily="18" charset="0"/>
              </a:rPr>
              <a:t> communication.</a:t>
            </a:r>
            <a:endParaRPr lang="en-US" sz="2400" b="0" i="0" dirty="0">
              <a:solidFill>
                <a:srgbClr val="374151"/>
              </a:solidFill>
              <a:effectLst/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1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329"/>
            <a:ext cx="10439400" cy="56851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DE068759-1F2E-DA45-8C6B-C80E051453B0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0" y="437321"/>
            <a:ext cx="10416209" cy="57249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CCAC-33B5-60EA-C86A-496895EB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CONCLUSION: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D1D5-2AC3-A62C-278B-635572F19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14943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Bell MT" panose="02020503060305020303" pitchFamily="18" charset="0"/>
              </a:rPr>
              <a:t>In conclusion, a well-designed traffic management system plays a crucial role in enhancing road safety, reducing congestion, and improving overall transportation efficiency. By utilizing technologies like traffic lights synchronization, real-time traffic monitoring, and data analytics, cities can make significant strides in managing traffic effectively. Additionally, promoting sustainable transportation options and public awareness can further contribute to a smoother and more sustainable urban mobility landscape. Overall, the implementation of a comprehensive traffic management system is essential for modern cities to address the challenges of urbanization and create a more livable and efficient environment for their residents</a:t>
            </a:r>
            <a:r>
              <a:rPr lang="en-US" b="1" dirty="0">
                <a:latin typeface="Bell MT" panose="02020503060305020303" pitchFamily="18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21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AE8AD-AD40-D398-3C56-EC063D48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678" y="911225"/>
            <a:ext cx="3896139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                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sz="4400" b="1" dirty="0"/>
              <a:t>                                                 THANK YOU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559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</TotalTime>
  <Words>827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PROJECT</vt:lpstr>
      <vt:lpstr>PLATFORM REQUIRED:</vt:lpstr>
      <vt:lpstr>WEB DEVELOPMENT TECHNOLOGIES:</vt:lpstr>
      <vt:lpstr>PowerPoint Presentation</vt:lpstr>
      <vt:lpstr>PowerPoint Presentation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Palanisamy</dc:creator>
  <cp:lastModifiedBy>vishva042004@gmail.com</cp:lastModifiedBy>
  <cp:revision>15</cp:revision>
  <dcterms:created xsi:type="dcterms:W3CDTF">2023-09-29T07:14:55Z</dcterms:created>
  <dcterms:modified xsi:type="dcterms:W3CDTF">2023-10-26T16:28:09Z</dcterms:modified>
</cp:coreProperties>
</file>