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8" r:id="rId3"/>
    <p:sldId id="258" r:id="rId4"/>
    <p:sldId id="272" r:id="rId5"/>
    <p:sldId id="259" r:id="rId6"/>
    <p:sldId id="269" r:id="rId7"/>
    <p:sldId id="273" r:id="rId8"/>
    <p:sldId id="279" r:id="rId9"/>
    <p:sldId id="270" r:id="rId10"/>
    <p:sldId id="271" r:id="rId11"/>
    <p:sldId id="274" r:id="rId12"/>
    <p:sldId id="261" r:id="rId13"/>
    <p:sldId id="264" r:id="rId14"/>
    <p:sldId id="277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89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85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61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45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70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48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Sentiment Analysis using CNN And LSTM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dirty="0"/>
              <a:t>Ramcharan  Varma Golla</a:t>
            </a:r>
          </a:p>
          <a:p>
            <a:pPr lvl="0" algn="r">
              <a:spcBef>
                <a:spcPts val="0"/>
              </a:spcBef>
            </a:pPr>
            <a:r>
              <a:rPr lang="en" dirty="0"/>
              <a:t>Vivek Reddy Doudagiri</a:t>
            </a:r>
          </a:p>
          <a:p>
            <a:pPr algn="r"/>
            <a:r>
              <a:rPr lang="en" dirty="0"/>
              <a:t>Venugopal Gonela</a:t>
            </a:r>
          </a:p>
          <a:p>
            <a:pPr marL="342900" lvl="0" indent="-342900" algn="r">
              <a:spcBef>
                <a:spcPts val="0"/>
              </a:spcBef>
              <a:buFontTx/>
              <a:buChar char="-"/>
            </a:pP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255" y="3595151"/>
            <a:ext cx="559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Fig 2: Long Short Term Memory Recurrent Network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32" y="621910"/>
            <a:ext cx="6943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7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Hyper Parameters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Embeddings = word2vec</a:t>
            </a:r>
          </a:p>
          <a:p>
            <a:r>
              <a:rPr lang="en-US" dirty="0"/>
              <a:t>D</a:t>
            </a:r>
            <a:r>
              <a:rPr lang="en" dirty="0"/>
              <a:t>ropout = 0.5</a:t>
            </a:r>
          </a:p>
          <a:p>
            <a:r>
              <a:rPr lang="en" dirty="0"/>
              <a:t>Recurrent Dropout = 0.4</a:t>
            </a:r>
          </a:p>
          <a:p>
            <a:r>
              <a:rPr lang="en-US" dirty="0"/>
              <a:t>O</a:t>
            </a:r>
            <a:r>
              <a:rPr lang="en" dirty="0"/>
              <a:t>ptimizer = Adam</a:t>
            </a:r>
          </a:p>
          <a:p>
            <a:r>
              <a:rPr lang="en" dirty="0"/>
              <a:t>Loss function = Binary Cross Entropy</a:t>
            </a:r>
          </a:p>
          <a:p>
            <a:r>
              <a:rPr lang="en" dirty="0"/>
              <a:t>Variable epochs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Early stopping with patience of 30</a:t>
            </a:r>
          </a:p>
        </p:txBody>
      </p:sp>
    </p:spTree>
    <p:extLst>
      <p:ext uri="{BB962C8B-B14F-4D97-AF65-F5344CB8AC3E}">
        <p14:creationId xmlns:p14="http://schemas.microsoft.com/office/powerpoint/2010/main" val="34616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95454" y="213823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86270"/>
              </p:ext>
            </p:extLst>
          </p:nvPr>
        </p:nvGraphicFramePr>
        <p:xfrm>
          <a:off x="1329669" y="1424761"/>
          <a:ext cx="6383548" cy="3341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1774">
                  <a:extLst>
                    <a:ext uri="{9D8B030D-6E8A-4147-A177-3AD203B41FA5}">
                      <a16:colId xmlns:a16="http://schemas.microsoft.com/office/drawing/2014/main" val="4105339356"/>
                    </a:ext>
                  </a:extLst>
                </a:gridCol>
                <a:gridCol w="3191774">
                  <a:extLst>
                    <a:ext uri="{9D8B030D-6E8A-4147-A177-3AD203B41FA5}">
                      <a16:colId xmlns:a16="http://schemas.microsoft.com/office/drawing/2014/main" val="4121303241"/>
                    </a:ext>
                  </a:extLst>
                </a:gridCol>
              </a:tblGrid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93862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840248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CNN Rand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74.12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97475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CNN – Word2Vec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77.29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462316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RNN (LSTM) Rand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74.93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494016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RNN (LSTM) – Word2Vec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78.57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7580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dirty="0"/>
              <a:t>Sentiment Analysis is a challenging task.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By properly tuning the parameters the maximum accuracy is obtained using RNN (LSTM) using word2vec. </a:t>
            </a:r>
          </a:p>
          <a:p>
            <a:pPr algn="just"/>
            <a:r>
              <a:rPr lang="en-US" dirty="0"/>
              <a:t>LSTM considers the long-term dependencies of previous words, hence it performed better than CNN and SVM model. </a:t>
            </a:r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87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Sentiment analysis aims to determine the attitude of a speaker, writer, or other subject with respect to some topic or the overall contextual polarity or emotional reaction to a document, interaction, or event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Conventional methods treat all words as independent while calculating sentiment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dirty="0"/>
              <a:t>Using Dependencies among words help to predict the sentiment more accurately</a:t>
            </a:r>
          </a:p>
        </p:txBody>
      </p:sp>
    </p:spTree>
    <p:extLst>
      <p:ext uri="{BB962C8B-B14F-4D97-AF65-F5344CB8AC3E}">
        <p14:creationId xmlns:p14="http://schemas.microsoft.com/office/powerpoint/2010/main" val="374017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Movie Review data from Rotten Tomatoes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Originally collected by Pang and Lee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10,662 example review sentences equally distributed among positive and negative classes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70% training, 10% validation &amp; 20% testing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SVM Methodology</a:t>
            </a:r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Pre-processing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Extract features – Unigrams and Bigrams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800"/>
              </a:spcAft>
            </a:pPr>
            <a:r>
              <a:rPr lang="en" sz="1600" dirty="0"/>
              <a:t>Train RBF Kernel SVM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Tune Hyper-parameters C and Gamma on Development set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C = 26.83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Gamma = 0.001</a:t>
            </a:r>
          </a:p>
        </p:txBody>
      </p:sp>
      <p:sp>
        <p:nvSpPr>
          <p:cNvPr id="125" name="Shape 125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Report Accuracy on test dataset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Accuracy = 73.71</a:t>
            </a:r>
          </a:p>
        </p:txBody>
      </p:sp>
    </p:spTree>
    <p:extLst>
      <p:ext uri="{BB962C8B-B14F-4D97-AF65-F5344CB8AC3E}">
        <p14:creationId xmlns:p14="http://schemas.microsoft.com/office/powerpoint/2010/main" val="292771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CNN Methodology</a:t>
            </a:r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W</a:t>
            </a:r>
            <a:r>
              <a:rPr lang="en" sz="1600" dirty="0"/>
              <a:t>ord Embedding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Word2vec – Google embeddings with 300 dimensions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Convolution 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Maxpooling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Feature Concatenation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Fully Connected 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Softmax Layer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Log Loss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46" y="0"/>
            <a:ext cx="4781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2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Hyper Parameters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40893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Embedding dimensions = 300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Filter window size = 3, 4, 5</a:t>
            </a:r>
          </a:p>
          <a:p>
            <a:r>
              <a:rPr lang="en" dirty="0"/>
              <a:t>Feature maps = 128</a:t>
            </a:r>
          </a:p>
          <a:p>
            <a:pPr lvl="0"/>
            <a:r>
              <a:rPr lang="en-US" dirty="0"/>
              <a:t>D</a:t>
            </a:r>
            <a:r>
              <a:rPr lang="en" dirty="0"/>
              <a:t>ropout = 0.7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Loss function = Cross entropy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Learning Rate (Adam) = 0.001</a:t>
            </a:r>
          </a:p>
          <a:p>
            <a:r>
              <a:rPr lang="en" dirty="0"/>
              <a:t>Batch Size = 64</a:t>
            </a:r>
          </a:p>
          <a:p>
            <a:r>
              <a:rPr lang="en" dirty="0"/>
              <a:t>Variable Epochs</a:t>
            </a:r>
          </a:p>
        </p:txBody>
      </p:sp>
    </p:spTree>
    <p:extLst>
      <p:ext uri="{BB962C8B-B14F-4D97-AF65-F5344CB8AC3E}">
        <p14:creationId xmlns:p14="http://schemas.microsoft.com/office/powerpoint/2010/main" val="23454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063256" y="642524"/>
            <a:ext cx="6915776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1565"/>
              </p:ext>
            </p:extLst>
          </p:nvPr>
        </p:nvGraphicFramePr>
        <p:xfrm>
          <a:off x="1595484" y="1830001"/>
          <a:ext cx="6383548" cy="2403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1774">
                  <a:extLst>
                    <a:ext uri="{9D8B030D-6E8A-4147-A177-3AD203B41FA5}">
                      <a16:colId xmlns:a16="http://schemas.microsoft.com/office/drawing/2014/main" val="4105339356"/>
                    </a:ext>
                  </a:extLst>
                </a:gridCol>
                <a:gridCol w="3191774">
                  <a:extLst>
                    <a:ext uri="{9D8B030D-6E8A-4147-A177-3AD203B41FA5}">
                      <a16:colId xmlns:a16="http://schemas.microsoft.com/office/drawing/2014/main" val="4121303241"/>
                    </a:ext>
                  </a:extLst>
                </a:gridCol>
              </a:tblGrid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93862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840248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CNN Rand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74.12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97475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CNN – Word2Vec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77.29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46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0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RNN - LSTM Methodology</a:t>
            </a:r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W</a:t>
            </a:r>
            <a:r>
              <a:rPr lang="en" sz="1600" dirty="0"/>
              <a:t>ord Embedding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Google Word2vec with 300 dimensions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LSTM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Adam optimizer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D</a:t>
            </a:r>
            <a:r>
              <a:rPr lang="en" sz="1600" dirty="0"/>
              <a:t>ropout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Recurrent dropout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endParaRPr lang="en" sz="1600" dirty="0"/>
          </a:p>
        </p:txBody>
      </p:sp>
      <p:sp>
        <p:nvSpPr>
          <p:cNvPr id="125" name="Shape 125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Sigmoid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Binary Cross Entrophy</a:t>
            </a:r>
          </a:p>
        </p:txBody>
      </p:sp>
    </p:spTree>
    <p:extLst>
      <p:ext uri="{BB962C8B-B14F-4D97-AF65-F5344CB8AC3E}">
        <p14:creationId xmlns:p14="http://schemas.microsoft.com/office/powerpoint/2010/main" val="424825549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375</Words>
  <Application>Microsoft Office PowerPoint</Application>
  <PresentationFormat>On-screen Show (16:9)</PresentationFormat>
  <Paragraphs>97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Wingdings</vt:lpstr>
      <vt:lpstr>Times New Roman</vt:lpstr>
      <vt:lpstr>Arial</vt:lpstr>
      <vt:lpstr>Roboto</vt:lpstr>
      <vt:lpstr>geometric</vt:lpstr>
      <vt:lpstr>Sentiment Analysis using CNN And LSTM</vt:lpstr>
      <vt:lpstr>Motivation</vt:lpstr>
      <vt:lpstr>Dataset</vt:lpstr>
      <vt:lpstr>SVM Methodology</vt:lpstr>
      <vt:lpstr>CNN Methodology</vt:lpstr>
      <vt:lpstr>PowerPoint Presentation</vt:lpstr>
      <vt:lpstr>Hyper Parameters</vt:lpstr>
      <vt:lpstr>Results</vt:lpstr>
      <vt:lpstr>RNN - LSTM Methodology</vt:lpstr>
      <vt:lpstr>PowerPoint Presentation</vt:lpstr>
      <vt:lpstr>Hyper Parameters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Deep Neural Networks</dc:title>
  <cp:lastModifiedBy>Vivek D</cp:lastModifiedBy>
  <cp:revision>72</cp:revision>
  <dcterms:modified xsi:type="dcterms:W3CDTF">2017-05-02T04:28:48Z</dcterms:modified>
</cp:coreProperties>
</file>