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399" r:id="rId3"/>
    <p:sldId id="257" r:id="rId4"/>
    <p:sldId id="400" r:id="rId5"/>
    <p:sldId id="401" r:id="rId6"/>
    <p:sldId id="258" r:id="rId7"/>
    <p:sldId id="259" r:id="rId8"/>
    <p:sldId id="260" r:id="rId9"/>
    <p:sldId id="261" r:id="rId10"/>
    <p:sldId id="402" r:id="rId11"/>
    <p:sldId id="262" r:id="rId12"/>
    <p:sldId id="263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CD11DCC-4D50-4B92-B715-C3CD1407F14F}">
          <p14:sldIdLst>
            <p14:sldId id="277"/>
            <p14:sldId id="399"/>
            <p14:sldId id="257"/>
            <p14:sldId id="400"/>
            <p14:sldId id="401"/>
            <p14:sldId id="258"/>
            <p14:sldId id="259"/>
            <p14:sldId id="260"/>
            <p14:sldId id="261"/>
            <p14:sldId id="402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1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oorv Tyagi" userId="5628528d440350ea" providerId="LiveId" clId="{C6E7BB83-F88D-4E5B-90BF-E3ED1E1E1392}"/>
    <pc:docChg chg="custSel modSld">
      <pc:chgData name="Apoorv Tyagi" userId="5628528d440350ea" providerId="LiveId" clId="{C6E7BB83-F88D-4E5B-90BF-E3ED1E1E1392}" dt="2024-08-21T06:49:27.312" v="94" actId="1076"/>
      <pc:docMkLst>
        <pc:docMk/>
      </pc:docMkLst>
      <pc:sldChg chg="delSp modSp mod">
        <pc:chgData name="Apoorv Tyagi" userId="5628528d440350ea" providerId="LiveId" clId="{C6E7BB83-F88D-4E5B-90BF-E3ED1E1E1392}" dt="2024-08-21T06:49:27.312" v="94" actId="1076"/>
        <pc:sldMkLst>
          <pc:docMk/>
          <pc:sldMk cId="0" sldId="256"/>
        </pc:sldMkLst>
        <pc:spChg chg="mod">
          <ac:chgData name="Apoorv Tyagi" userId="5628528d440350ea" providerId="LiveId" clId="{C6E7BB83-F88D-4E5B-90BF-E3ED1E1E1392}" dt="2024-08-21T06:49:27.312" v="94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Apoorv Tyagi" userId="5628528d440350ea" providerId="LiveId" clId="{C6E7BB83-F88D-4E5B-90BF-E3ED1E1E1392}" dt="2024-08-21T06:49:00.966" v="89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poorv Tyagi" userId="5628528d440350ea" providerId="LiveId" clId="{C6E7BB83-F88D-4E5B-90BF-E3ED1E1E1392}" dt="2024-08-21T06:49:17.124" v="93" actId="20577"/>
          <ac:spMkLst>
            <pc:docMk/>
            <pc:sldMk cId="0" sldId="256"/>
            <ac:spMk id="10" creationId="{00000000-0000-0000-0000-000000000000}"/>
          </ac:spMkLst>
        </pc:spChg>
        <pc:picChg chg="del">
          <ac:chgData name="Apoorv Tyagi" userId="5628528d440350ea" providerId="LiveId" clId="{C6E7BB83-F88D-4E5B-90BF-E3ED1E1E1392}" dt="2024-08-21T06:48:08.559" v="85" actId="478"/>
          <ac:picMkLst>
            <pc:docMk/>
            <pc:sldMk cId="0" sldId="256"/>
            <ac:picMk id="9" creationId="{00000000-0000-0000-0000-000000000000}"/>
          </ac:picMkLst>
        </pc:picChg>
        <pc:picChg chg="del">
          <ac:chgData name="Apoorv Tyagi" userId="5628528d440350ea" providerId="LiveId" clId="{C6E7BB83-F88D-4E5B-90BF-E3ED1E1E1392}" dt="2024-08-21T06:45:35.014" v="0" actId="478"/>
          <ac:picMkLst>
            <pc:docMk/>
            <pc:sldMk cId="0" sldId="256"/>
            <ac:picMk id="11" creationId="{00000000-0000-0000-0000-000000000000}"/>
          </ac:picMkLst>
        </pc:picChg>
      </pc:sldChg>
      <pc:sldChg chg="delSp mod">
        <pc:chgData name="Apoorv Tyagi" userId="5628528d440350ea" providerId="LiveId" clId="{C6E7BB83-F88D-4E5B-90BF-E3ED1E1E1392}" dt="2024-08-21T06:45:57.033" v="6" actId="478"/>
        <pc:sldMkLst>
          <pc:docMk/>
          <pc:sldMk cId="0" sldId="257"/>
        </pc:sldMkLst>
        <pc:picChg chg="del">
          <ac:chgData name="Apoorv Tyagi" userId="5628528d440350ea" providerId="LiveId" clId="{C6E7BB83-F88D-4E5B-90BF-E3ED1E1E1392}" dt="2024-08-21T06:45:57.033" v="6" actId="478"/>
          <ac:picMkLst>
            <pc:docMk/>
            <pc:sldMk cId="0" sldId="257"/>
            <ac:picMk id="11" creationId="{00000000-0000-0000-0000-000000000000}"/>
          </ac:picMkLst>
        </pc:picChg>
      </pc:sldChg>
      <pc:sldChg chg="delSp mod">
        <pc:chgData name="Apoorv Tyagi" userId="5628528d440350ea" providerId="LiveId" clId="{C6E7BB83-F88D-4E5B-90BF-E3ED1E1E1392}" dt="2024-08-21T06:45:43.231" v="3" actId="478"/>
        <pc:sldMkLst>
          <pc:docMk/>
          <pc:sldMk cId="0" sldId="258"/>
        </pc:sldMkLst>
        <pc:picChg chg="del">
          <ac:chgData name="Apoorv Tyagi" userId="5628528d440350ea" providerId="LiveId" clId="{C6E7BB83-F88D-4E5B-90BF-E3ED1E1E1392}" dt="2024-08-21T06:45:43.231" v="3" actId="478"/>
          <ac:picMkLst>
            <pc:docMk/>
            <pc:sldMk cId="0" sldId="258"/>
            <ac:picMk id="23" creationId="{00000000-0000-0000-0000-000000000000}"/>
          </ac:picMkLst>
        </pc:picChg>
      </pc:sldChg>
      <pc:sldChg chg="delSp mod">
        <pc:chgData name="Apoorv Tyagi" userId="5628528d440350ea" providerId="LiveId" clId="{C6E7BB83-F88D-4E5B-90BF-E3ED1E1E1392}" dt="2024-08-21T06:45:46.238" v="4" actId="478"/>
        <pc:sldMkLst>
          <pc:docMk/>
          <pc:sldMk cId="0" sldId="259"/>
        </pc:sldMkLst>
        <pc:picChg chg="del">
          <ac:chgData name="Apoorv Tyagi" userId="5628528d440350ea" providerId="LiveId" clId="{C6E7BB83-F88D-4E5B-90BF-E3ED1E1E1392}" dt="2024-08-21T06:45:46.238" v="4" actId="478"/>
          <ac:picMkLst>
            <pc:docMk/>
            <pc:sldMk cId="0" sldId="259"/>
            <ac:picMk id="23" creationId="{00000000-0000-0000-0000-000000000000}"/>
          </ac:picMkLst>
        </pc:picChg>
      </pc:sldChg>
      <pc:sldChg chg="delSp mod">
        <pc:chgData name="Apoorv Tyagi" userId="5628528d440350ea" providerId="LiveId" clId="{C6E7BB83-F88D-4E5B-90BF-E3ED1E1E1392}" dt="2024-08-21T06:45:50.738" v="5" actId="478"/>
        <pc:sldMkLst>
          <pc:docMk/>
          <pc:sldMk cId="0" sldId="260"/>
        </pc:sldMkLst>
        <pc:picChg chg="del">
          <ac:chgData name="Apoorv Tyagi" userId="5628528d440350ea" providerId="LiveId" clId="{C6E7BB83-F88D-4E5B-90BF-E3ED1E1E1392}" dt="2024-08-21T06:45:50.738" v="5" actId="478"/>
          <ac:picMkLst>
            <pc:docMk/>
            <pc:sldMk cId="0" sldId="260"/>
            <ac:picMk id="19" creationId="{00000000-0000-0000-0000-000000000000}"/>
          </ac:picMkLst>
        </pc:picChg>
      </pc:sldChg>
      <pc:sldChg chg="delSp mod">
        <pc:chgData name="Apoorv Tyagi" userId="5628528d440350ea" providerId="LiveId" clId="{C6E7BB83-F88D-4E5B-90BF-E3ED1E1E1392}" dt="2024-08-21T06:45:41.218" v="2" actId="478"/>
        <pc:sldMkLst>
          <pc:docMk/>
          <pc:sldMk cId="0" sldId="261"/>
        </pc:sldMkLst>
        <pc:picChg chg="del">
          <ac:chgData name="Apoorv Tyagi" userId="5628528d440350ea" providerId="LiveId" clId="{C6E7BB83-F88D-4E5B-90BF-E3ED1E1E1392}" dt="2024-08-21T06:45:41.218" v="2" actId="478"/>
          <ac:picMkLst>
            <pc:docMk/>
            <pc:sldMk cId="0" sldId="261"/>
            <ac:picMk id="19" creationId="{00000000-0000-0000-0000-000000000000}"/>
          </ac:picMkLst>
        </pc:picChg>
      </pc:sldChg>
      <pc:sldChg chg="delSp mod">
        <pc:chgData name="Apoorv Tyagi" userId="5628528d440350ea" providerId="LiveId" clId="{C6E7BB83-F88D-4E5B-90BF-E3ED1E1E1392}" dt="2024-08-21T06:45:37.944" v="1" actId="478"/>
        <pc:sldMkLst>
          <pc:docMk/>
          <pc:sldMk cId="0" sldId="262"/>
        </pc:sldMkLst>
        <pc:picChg chg="del">
          <ac:chgData name="Apoorv Tyagi" userId="5628528d440350ea" providerId="LiveId" clId="{C6E7BB83-F88D-4E5B-90BF-E3ED1E1E1392}" dt="2024-08-21T06:45:37.944" v="1" actId="478"/>
          <ac:picMkLst>
            <pc:docMk/>
            <pc:sldMk cId="0" sldId="262"/>
            <ac:picMk id="1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EFBC8C-EB13-11FF-C4BC-3DB1201823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Chandigarh University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B280F-1A22-D103-AF94-2BAD476360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A612-6FEF-4038-B29D-F588ADDC8BF4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61DAB-087A-11AE-FBAC-B6260E099F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1E51C-330E-4D17-4750-E21B48A6E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78559-6D40-473E-AADB-D0C7B78624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1987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91733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5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72FF-3ED4-5688-59A5-8AAFFD8C6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864F8E-E860-EE38-431A-B05FE2052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602B3-CA95-DC58-F45B-0116B0C54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5A83-0983-F411-F89E-81EC6D213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9A351-E44E-C2A7-B9B3-3856EF589A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C7371-A974-7975-5543-DC46E26A5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16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6816C-30FA-CE8F-6FCD-3FDCC18CA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19EA7-E182-F3CB-735F-B3FCFAAB7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27894-E170-8DA2-8551-5E497D670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5306" y="7304250"/>
            <a:ext cx="14635704" cy="52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Rectangle 31"/>
          <p:cNvSpPr/>
          <p:nvPr/>
        </p:nvSpPr>
        <p:spPr>
          <a:xfrm>
            <a:off x="362637" y="7082383"/>
            <a:ext cx="54863" cy="7366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10515600" y="7810501"/>
            <a:ext cx="329184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40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11408229" y="7127856"/>
            <a:ext cx="1550126" cy="1389127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80">
              <a:defRPr/>
            </a:pPr>
            <a:endParaRPr lang="en-ID" sz="216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12958354" y="-818071"/>
            <a:ext cx="1672043" cy="557629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7280">
              <a:defRPr/>
            </a:pPr>
            <a:endParaRPr lang="en-ID" sz="2160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14891" y="1932775"/>
            <a:ext cx="8195310" cy="3356684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88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</a:t>
            </a:r>
            <a:endParaRPr lang="en-US" sz="288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88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ctr">
              <a:lnSpc>
                <a:spcPct val="150000"/>
              </a:lnSpc>
            </a:pPr>
            <a:r>
              <a:rPr lang="en-US" sz="288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 (Big Data Analytics)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11795757" y="6400800"/>
            <a:ext cx="2839948" cy="192024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8257631" y="7223472"/>
            <a:ext cx="591433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4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44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92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62937" y="7252375"/>
            <a:ext cx="54863" cy="444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32015" y="7216988"/>
            <a:ext cx="7059131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74676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8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92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88566" y="531682"/>
            <a:ext cx="10172516" cy="219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7620" indent="-7620" algn="ctr">
              <a:lnSpc>
                <a:spcPct val="107000"/>
              </a:lnSpc>
              <a:spcAft>
                <a:spcPts val="2148"/>
              </a:spcAft>
            </a:pPr>
            <a:r>
              <a:rPr lang="en-US" sz="336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Command-Line Interaction with Large Language Models</a:t>
            </a:r>
            <a:endParaRPr lang="en-US" sz="4000" dirty="0"/>
          </a:p>
          <a:p>
            <a:pPr marL="7620" indent="-7620" algn="ctr">
              <a:lnSpc>
                <a:spcPct val="107000"/>
              </a:lnSpc>
              <a:spcAft>
                <a:spcPts val="2148"/>
              </a:spcAft>
            </a:pPr>
            <a:endParaRPr lang="en-IN" sz="3360" b="1" kern="100" dirty="0">
              <a:solidFill>
                <a:srgbClr val="2D74B5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1268" y="5194848"/>
            <a:ext cx="5141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Submitted by: 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Vivek              	        21BCS11853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Apoorv Tyagi         21BCS11852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217500" y="5670787"/>
            <a:ext cx="3651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Mr. Rosevir Singh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83570-BCCC-3A4F-55DF-CD5DA196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514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F8B42-F801-7340-5EDA-C3F0C3A5F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3E23331C-59AC-14FC-22FF-E8E942B18334}"/>
              </a:ext>
            </a:extLst>
          </p:cNvPr>
          <p:cNvSpPr/>
          <p:nvPr/>
        </p:nvSpPr>
        <p:spPr>
          <a:xfrm>
            <a:off x="3004427" y="1066381"/>
            <a:ext cx="926675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ea typeface="IBM Plex Sans" pitchFamily="34" charset="-122"/>
                <a:cs typeface="Times New Roman" panose="02020603050405020304" pitchFamily="18" charset="0"/>
              </a:rPr>
              <a:t>Methodology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5ECC4C8-6762-1DF1-97E4-AF66BC621ED2}"/>
              </a:ext>
            </a:extLst>
          </p:cNvPr>
          <p:cNvSpPr/>
          <p:nvPr/>
        </p:nvSpPr>
        <p:spPr>
          <a:xfrm>
            <a:off x="748925" y="3065575"/>
            <a:ext cx="13444724" cy="3751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91"/>
              </a:lnSpc>
              <a:buNone/>
            </a:pPr>
            <a:r>
              <a:rPr lang="en-US" sz="2400" dirty="0"/>
              <a:t>The implementation plan for the CLI tool is structured into phased stages, ensuring systematic development,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/>
              <a:t> testing, and deployment. This methodology emphasizes modularity, testing, and user feedback integration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/>
              <a:t>to deliver a reliable and user-friendly command-line interface for interacting with Large Language Models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/>
              <a:t>(LLMs). Each phase is designed to build upon previous work, allowing iterative testing and refinement to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/>
              <a:t>ensure the CLI tool meets performance, usability, and security standards.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6ED7F03-737D-2E97-CE9D-90520EB99178}"/>
              </a:ext>
            </a:extLst>
          </p:cNvPr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028389D-D01D-2FA0-1B08-62A9AE412239}"/>
              </a:ext>
            </a:extLst>
          </p:cNvPr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85F1EAEE-6C06-277B-C866-FD276CE47FD9}"/>
              </a:ext>
            </a:extLst>
          </p:cNvPr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F6BCE717-0FA8-1D23-6720-4695709F2DD2}"/>
              </a:ext>
            </a:extLst>
          </p:cNvPr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0796DFE1-73B2-4C6A-5AC1-93493551FB04}"/>
              </a:ext>
            </a:extLst>
          </p:cNvPr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25ED61-7CA8-39B3-EDF9-5E014FD20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8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29151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65" y="272891"/>
            <a:ext cx="2541151" cy="218336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4143" y="3330297"/>
            <a:ext cx="9476423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2"/>
              </a:lnSpc>
              <a:buNone/>
            </a:pPr>
            <a:r>
              <a:rPr lang="en-US" sz="4298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Conclusion and Future Considerations</a:t>
            </a:r>
            <a:endParaRPr lang="en-US" sz="429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43" y="4340066"/>
            <a:ext cx="4367332" cy="87332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82385" y="5540812"/>
            <a:ext cx="2729151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Unlocking Potential</a:t>
            </a:r>
            <a:endParaRPr lang="en-US" sz="2149" dirty="0"/>
          </a:p>
        </p:txBody>
      </p:sp>
      <p:sp>
        <p:nvSpPr>
          <p:cNvPr id="9" name="Text 4"/>
          <p:cNvSpPr/>
          <p:nvPr/>
        </p:nvSpPr>
        <p:spPr>
          <a:xfrm>
            <a:off x="982385" y="6012894"/>
            <a:ext cx="3930848" cy="1397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latin typeface="Roboto" pitchFamily="34" charset="0"/>
                <a:ea typeface="Roboto" pitchFamily="34" charset="-122"/>
                <a:cs typeface="Roboto" pitchFamily="34" charset="-120"/>
              </a:rPr>
              <a:t>Command-line interaction with LLMs opens up new possibilities for productivity, creativity, and problem-solving.</a:t>
            </a:r>
            <a:endParaRPr lang="en-US" sz="171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475" y="4340066"/>
            <a:ext cx="4367332" cy="87332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349716" y="5540812"/>
            <a:ext cx="2797850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Ethical Considerations</a:t>
            </a:r>
            <a:endParaRPr lang="en-US" sz="2149" dirty="0"/>
          </a:p>
        </p:txBody>
      </p:sp>
      <p:sp>
        <p:nvSpPr>
          <p:cNvPr id="12" name="Text 6"/>
          <p:cNvSpPr/>
          <p:nvPr/>
        </p:nvSpPr>
        <p:spPr>
          <a:xfrm>
            <a:off x="5349716" y="6012894"/>
            <a:ext cx="3930848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latin typeface="Roboto" pitchFamily="34" charset="0"/>
                <a:ea typeface="Roboto" pitchFamily="34" charset="-122"/>
                <a:cs typeface="Roboto" pitchFamily="34" charset="-120"/>
              </a:rPr>
              <a:t>As the capabilities of LLMs continue to grow, it's essential to address issues of bias, privacy, and responsible use.</a:t>
            </a:r>
            <a:endParaRPr lang="en-US" sz="171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806" y="4340066"/>
            <a:ext cx="4367332" cy="87332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717048" y="5540812"/>
            <a:ext cx="2729151" cy="341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6"/>
              </a:lnSpc>
              <a:buNone/>
            </a:pPr>
            <a:r>
              <a:rPr lang="en-US" sz="2149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Ongoing Evolution</a:t>
            </a:r>
            <a:endParaRPr lang="en-US" sz="2149" dirty="0"/>
          </a:p>
        </p:txBody>
      </p:sp>
      <p:sp>
        <p:nvSpPr>
          <p:cNvPr id="15" name="Text 8"/>
          <p:cNvSpPr/>
          <p:nvPr/>
        </p:nvSpPr>
        <p:spPr>
          <a:xfrm>
            <a:off x="9717048" y="6012894"/>
            <a:ext cx="3930848" cy="1047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51"/>
              </a:lnSpc>
              <a:buNone/>
            </a:pPr>
            <a:r>
              <a:rPr lang="en-US" sz="1719" dirty="0">
                <a:latin typeface="Roboto" pitchFamily="34" charset="0"/>
                <a:ea typeface="Roboto" pitchFamily="34" charset="-122"/>
                <a:cs typeface="Roboto" pitchFamily="34" charset="-120"/>
              </a:rPr>
              <a:t>The field of command-line interaction with LLMs is rapidly evolving, with exciting advancements on the horizon.</a:t>
            </a:r>
            <a:endParaRPr lang="en-US" sz="1719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CD1BA6-A339-F7BD-5F09-371B76EB06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">
            <a:extLst>
              <a:ext uri="{FF2B5EF4-FFF2-40B4-BE49-F238E27FC236}">
                <a16:creationId xmlns:a16="http://schemas.microsoft.com/office/drawing/2014/main" id="{9E46D776-995E-E463-B2B4-1014039299B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CD1BA6-A339-F7BD-5F09-371B76EB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3F4853-2A34-4882-BC0D-8A94CC890C22}"/>
              </a:ext>
            </a:extLst>
          </p:cNvPr>
          <p:cNvSpPr txBox="1"/>
          <p:nvPr/>
        </p:nvSpPr>
        <p:spPr>
          <a:xfrm>
            <a:off x="3506875" y="2401556"/>
            <a:ext cx="8320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6054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811" y="438151"/>
            <a:ext cx="12618720" cy="117144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140" y="1912590"/>
            <a:ext cx="12618720" cy="594270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Large Learning Model</a:t>
            </a:r>
          </a:p>
          <a:p>
            <a:r>
              <a:rPr lang="en-US" sz="2800" dirty="0">
                <a:latin typeface="Times New Roman" panose="02020603050405020304" pitchFamily="18" charset="0"/>
                <a:ea typeface="IBM Plex Sans" pitchFamily="34" charset="-122"/>
                <a:cs typeface="Times New Roman" panose="02020603050405020304" pitchFamily="18" charset="0"/>
              </a:rPr>
              <a:t>Accessing LLM via the Command Line</a:t>
            </a:r>
          </a:p>
          <a:p>
            <a:r>
              <a:rPr lang="en-US" sz="2800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Implementing Command-Line Interaction</a:t>
            </a:r>
            <a:endParaRPr lang="en-US" sz="2800" dirty="0">
              <a:latin typeface="Times New Roman" panose="02020603050405020304" pitchFamily="18" charset="0"/>
              <a:ea typeface="IBM Plex Sans" pitchFamily="34" charset="-122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IBM Plex Sans" pitchFamily="34" charset="-122"/>
                <a:cs typeface="Times New Roman" panose="02020603050405020304" pitchFamily="18" charset="0"/>
              </a:rPr>
              <a:t>Practical Applications and Use Cases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ea typeface="Spline Sans" pitchFamily="34" charset="-122"/>
                <a:cs typeface="Times New Roman" panose="02020603050405020304" pitchFamily="18" charset="0"/>
              </a:rPr>
              <a:t>Methodology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D4201-7389-7DFD-ABAB-9ED52820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514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358509"/>
            <a:ext cx="926675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latin typeface="Times New Roman" panose="02020603050405020304" pitchFamily="18" charset="0"/>
                <a:ea typeface="IBM Plex Sans" pitchFamily="34" charset="-122"/>
                <a:cs typeface="Times New Roman" panose="02020603050405020304" pitchFamily="18" charset="0"/>
              </a:rPr>
              <a:t>Overview of Large Language Models</a:t>
            </a:r>
            <a:endParaRPr lang="en-US" sz="44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IBM Plex Sans" pitchFamily="34" charset="-122"/>
                <a:cs typeface="Times New Roman" panose="02020603050405020304" pitchFamily="18" charset="0"/>
              </a:rPr>
              <a:t>What are LLMs?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Large language models are advanced AI systems trained on vast amounts of text data to understand and generate human-like language.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IBM Plex Sans" pitchFamily="34" charset="-122"/>
                <a:cs typeface="Times New Roman" panose="02020603050405020304" pitchFamily="18" charset="0"/>
              </a:rPr>
              <a:t>Capabilities</a:t>
            </a:r>
            <a:endParaRPr lang="en-US" sz="22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LLMs excel at tasks like language translation, text generation, question answering, and even coding and creative writing.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IBM Plex Sans" pitchFamily="34" charset="-122"/>
                <a:cs typeface="Times New Roman" panose="02020603050405020304" pitchFamily="18" charset="0"/>
              </a:rPr>
              <a:t>Limitations</a:t>
            </a:r>
            <a:endParaRPr lang="en-US" sz="22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LLMs can exhibit biases, lack common sense, and require careful prompting to achieve desired outputs.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7D14A4-6AA7-7F80-64DB-2C5B14AD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5E26B-C638-EE74-6B89-951F2E07D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A96FCE30-2322-06DE-4BE2-69184A7B3253}"/>
              </a:ext>
            </a:extLst>
          </p:cNvPr>
          <p:cNvSpPr/>
          <p:nvPr/>
        </p:nvSpPr>
        <p:spPr>
          <a:xfrm>
            <a:off x="3004427" y="1066381"/>
            <a:ext cx="926675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ea typeface="IBM Plex Sans" pitchFamily="34" charset="-122"/>
                <a:cs typeface="Times New Roman" panose="02020603050405020304" pitchFamily="18" charset="0"/>
              </a:rPr>
              <a:t>Problem Formulation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0AED137-3F32-A8B4-7F93-F80F7429BB65}"/>
              </a:ext>
            </a:extLst>
          </p:cNvPr>
          <p:cNvSpPr/>
          <p:nvPr/>
        </p:nvSpPr>
        <p:spPr>
          <a:xfrm>
            <a:off x="748925" y="3065575"/>
            <a:ext cx="13444724" cy="3751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problem identified in this project is the lack of a dedicated, user-friendly command-line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(CLI) that allows users to interact seamlessly with Large Language Models (LLMs) to perform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tasks. Despite the growing popularity and sophistication of LLMs,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GPT-4 and BERT, the primary modes of interaction with these models continue to be through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interfaces (GUIs) or complex application programming interfaces (APIs). These access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are effective for general users and developers with extensive programming knowledge, but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inaccessible, inefficient, or cumbersome for individuals who prefer or require a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environment. This gap highlights a significant issue in the accessibility and usability of </a:t>
            </a:r>
          </a:p>
          <a:p>
            <a:pPr marL="0" indent="0" algn="just">
              <a:lnSpc>
                <a:spcPts val="2791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for users whose workflows and technical preferences align with CLI-based interactions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28D905B9-FA9F-9B08-6D58-78FBB9853552}"/>
              </a:ext>
            </a:extLst>
          </p:cNvPr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A046B1EF-C861-DF84-60F0-B31CA6369AC1}"/>
              </a:ext>
            </a:extLst>
          </p:cNvPr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79A3E6F3-20B6-A251-7DE6-772A59D77390}"/>
              </a:ext>
            </a:extLst>
          </p:cNvPr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BA08DBEA-135D-BA1E-A5C9-542043D0D070}"/>
              </a:ext>
            </a:extLst>
          </p:cNvPr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4B2C97BE-AFBF-6C36-7D44-5A1DE659139B}"/>
              </a:ext>
            </a:extLst>
          </p:cNvPr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4425A-1FB3-5F65-69A5-B1B25283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5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DEF6-A935-ABAF-6A83-635B96147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DD1AE049-A8AF-F8F5-A051-DA7E9C8A1B65}"/>
              </a:ext>
            </a:extLst>
          </p:cNvPr>
          <p:cNvSpPr/>
          <p:nvPr/>
        </p:nvSpPr>
        <p:spPr>
          <a:xfrm>
            <a:off x="3004427" y="413239"/>
            <a:ext cx="926675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ea typeface="IBM Plex Sans" pitchFamily="34" charset="-122"/>
                <a:cs typeface="Times New Roman" panose="02020603050405020304" pitchFamily="18" charset="0"/>
              </a:rPr>
              <a:t>Objective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B7761C3-D102-3EE0-0ECA-FDD89AB9D12F}"/>
              </a:ext>
            </a:extLst>
          </p:cNvPr>
          <p:cNvSpPr/>
          <p:nvPr/>
        </p:nvSpPr>
        <p:spPr>
          <a:xfrm>
            <a:off x="748925" y="2132763"/>
            <a:ext cx="13444724" cy="56848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 algn="just">
              <a:lnSpc>
                <a:spcPts val="2791"/>
              </a:lnSpc>
              <a:buAutoNum type="arabicPeriod"/>
            </a:pPr>
            <a:r>
              <a:rPr lang="en-US" sz="2400" dirty="0"/>
              <a:t>Design a Minimalist, User-Friendly CLI: Develop a streamlined CLI interface that prioritizes usability and 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efficiency, making it easy for command-line users to execute NLP tasks such as text generation, 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translation, and paraphrasing. 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2. Enable Real-Time Interaction: Optimize the CLI for low-latency responses, ensuring that users can perform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 LLM tasks in real-time without delays, similar to the responsiveness of web-based solutions. 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3. Achieve Broad Compatibility with LLMs: Integrate support for multiple LLMs, allowing users to select their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preferred model based on task requirements, and enabling flexibility in model usage. 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4. Incorporate Error Handling and User Feedback Mechanisms: Develop robust error-handling protocols and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feedback features within the CLI to enhance user experience and reduce friction during interaction. 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5. Support Workflow Integration and Automation: Design the CLI to be compatible with scripts, automated 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workflows, and batch processing, enhancing productivity for users working within server-based or remote 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environments. 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6. Promote Scalability and Future Adaptation: Ensure that the CLI can be easily extended to support new LLMs</a:t>
            </a:r>
          </a:p>
          <a:p>
            <a:pPr algn="just">
              <a:lnSpc>
                <a:spcPts val="2791"/>
              </a:lnSpc>
            </a:pPr>
            <a:r>
              <a:rPr lang="en-US" sz="2400" dirty="0"/>
              <a:t>and NLP tasks, adapting to future advancements in the field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0011F90C-1219-BAA1-8848-FAE8D59E4DE1}"/>
              </a:ext>
            </a:extLst>
          </p:cNvPr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0501D50-96B5-0CC9-F2E1-3DB43F6B5756}"/>
              </a:ext>
            </a:extLst>
          </p:cNvPr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F816347-B7C0-703F-69B1-CFFD964ED265}"/>
              </a:ext>
            </a:extLst>
          </p:cNvPr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BEC208AB-5335-F662-8119-E1FE9D3AE567}"/>
              </a:ext>
            </a:extLst>
          </p:cNvPr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endParaRPr lang="en-US" sz="22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81C5554F-DB5F-60BE-FD63-11552A7B3C16}"/>
              </a:ext>
            </a:extLst>
          </p:cNvPr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4B5BB7-AD2C-E0FC-5E9C-5C57379F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60301F-F937-5D0B-EF61-5E41C4F0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488" y="2270046"/>
            <a:ext cx="4919305" cy="36895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816115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Benefits of Command-Line Interaction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29382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946785" y="3023235"/>
            <a:ext cx="20419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1530906" y="293822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Flexibility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1530906" y="3428643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latin typeface="Roboto" pitchFamily="34" charset="0"/>
                <a:ea typeface="Roboto" pitchFamily="34" charset="-122"/>
                <a:cs typeface="Roboto" pitchFamily="34" charset="-120"/>
              </a:rPr>
              <a:t>Interact with LLMs programmatically, automating workflows and integrating with other tools.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4685467" y="29382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8"/>
          <p:cNvSpPr/>
          <p:nvPr/>
        </p:nvSpPr>
        <p:spPr>
          <a:xfrm>
            <a:off x="4838462" y="3023235"/>
            <a:ext cx="20419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5422583" y="2938224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Efficiency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5422583" y="3428643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latin typeface="Roboto" pitchFamily="34" charset="0"/>
                <a:ea typeface="Roboto" pitchFamily="34" charset="-122"/>
                <a:cs typeface="Roboto" pitchFamily="34" charset="-120"/>
              </a:rPr>
              <a:t>Quickly test and refine prompts, without the overhead of a graphical user interface.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946785" y="5447228"/>
            <a:ext cx="20419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1530906" y="536221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Transparency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1530906" y="5852636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latin typeface="Roboto" pitchFamily="34" charset="0"/>
                <a:ea typeface="Roboto" pitchFamily="34" charset="-122"/>
                <a:cs typeface="Roboto" pitchFamily="34" charset="-120"/>
              </a:rPr>
              <a:t>See the full input and output, enabling better understanding and debugging.</a:t>
            </a:r>
            <a:endParaRPr lang="en-US" sz="1786" dirty="0"/>
          </a:p>
        </p:txBody>
      </p:sp>
      <p:sp>
        <p:nvSpPr>
          <p:cNvPr id="19" name="Shape 15"/>
          <p:cNvSpPr/>
          <p:nvPr/>
        </p:nvSpPr>
        <p:spPr>
          <a:xfrm>
            <a:off x="4685467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4838462" y="5447228"/>
            <a:ext cx="20419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4</a:t>
            </a:r>
            <a:endParaRPr lang="en-US" sz="2679" dirty="0"/>
          </a:p>
        </p:txBody>
      </p:sp>
      <p:sp>
        <p:nvSpPr>
          <p:cNvPr id="21" name="Text 17"/>
          <p:cNvSpPr/>
          <p:nvPr/>
        </p:nvSpPr>
        <p:spPr>
          <a:xfrm>
            <a:off x="5422583" y="536221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Customization</a:t>
            </a:r>
            <a:endParaRPr lang="en-US" sz="2233" dirty="0"/>
          </a:p>
        </p:txBody>
      </p:sp>
      <p:sp>
        <p:nvSpPr>
          <p:cNvPr id="22" name="Text 18"/>
          <p:cNvSpPr/>
          <p:nvPr/>
        </p:nvSpPr>
        <p:spPr>
          <a:xfrm>
            <a:off x="5422583" y="5852636"/>
            <a:ext cx="2927747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latin typeface="Roboto" pitchFamily="34" charset="0"/>
                <a:ea typeface="Roboto" pitchFamily="34" charset="-122"/>
                <a:cs typeface="Roboto" pitchFamily="34" charset="-120"/>
              </a:rPr>
              <a:t>Tailor the interaction experience to your specific needs and preferences.</a:t>
            </a:r>
            <a:endParaRPr lang="en-US" sz="178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61473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373" y="226100"/>
            <a:ext cx="3325654" cy="180927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33381" y="3042880"/>
            <a:ext cx="11701582" cy="5653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2"/>
              </a:lnSpc>
              <a:buNone/>
            </a:pPr>
            <a:r>
              <a:rPr lang="en-US" sz="3562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Accessing Large Language Models via the Command Line</a:t>
            </a:r>
            <a:endParaRPr lang="en-US" sz="3562" dirty="0"/>
          </a:p>
        </p:txBody>
      </p:sp>
      <p:sp>
        <p:nvSpPr>
          <p:cNvPr id="7" name="Shape 3"/>
          <p:cNvSpPr/>
          <p:nvPr/>
        </p:nvSpPr>
        <p:spPr>
          <a:xfrm>
            <a:off x="1333381" y="5663803"/>
            <a:ext cx="11963638" cy="22860"/>
          </a:xfrm>
          <a:prstGeom prst="roundRect">
            <a:avLst>
              <a:gd name="adj" fmla="val 118718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4"/>
          <p:cNvSpPr/>
          <p:nvPr/>
        </p:nvSpPr>
        <p:spPr>
          <a:xfrm>
            <a:off x="4267438" y="5030688"/>
            <a:ext cx="22860" cy="633174"/>
          </a:xfrm>
          <a:prstGeom prst="roundRect">
            <a:avLst>
              <a:gd name="adj" fmla="val 118718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5"/>
          <p:cNvSpPr/>
          <p:nvPr/>
        </p:nvSpPr>
        <p:spPr>
          <a:xfrm>
            <a:off x="4075390" y="5460266"/>
            <a:ext cx="407075" cy="407075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4197429" y="5528131"/>
            <a:ext cx="162878" cy="271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7"/>
              </a:lnSpc>
              <a:buNone/>
            </a:pPr>
            <a:r>
              <a:rPr lang="en-US" sz="2137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1</a:t>
            </a:r>
            <a:endParaRPr lang="en-US" sz="2137" dirty="0"/>
          </a:p>
        </p:txBody>
      </p:sp>
      <p:sp>
        <p:nvSpPr>
          <p:cNvPr id="11" name="Text 7"/>
          <p:cNvSpPr/>
          <p:nvPr/>
        </p:nvSpPr>
        <p:spPr>
          <a:xfrm>
            <a:off x="3148251" y="3879533"/>
            <a:ext cx="2261473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6"/>
              </a:lnSpc>
              <a:buNone/>
            </a:pPr>
            <a:r>
              <a:rPr lang="en-US" sz="1781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API Integration</a:t>
            </a:r>
            <a:endParaRPr lang="en-US" sz="1781" dirty="0"/>
          </a:p>
        </p:txBody>
      </p:sp>
      <p:sp>
        <p:nvSpPr>
          <p:cNvPr id="12" name="Text 8"/>
          <p:cNvSpPr/>
          <p:nvPr/>
        </p:nvSpPr>
        <p:spPr>
          <a:xfrm>
            <a:off x="1514237" y="4270534"/>
            <a:ext cx="5529620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9"/>
              </a:lnSpc>
              <a:buNone/>
            </a:pPr>
            <a:r>
              <a:rPr lang="en-US" sz="1425" dirty="0">
                <a:latin typeface="Roboto" pitchFamily="34" charset="0"/>
                <a:ea typeface="Roboto" pitchFamily="34" charset="-122"/>
                <a:cs typeface="Roboto" pitchFamily="34" charset="-120"/>
              </a:rPr>
              <a:t>Connect directly to LLM API endpoints using command-line tools like cURL or Postman.</a:t>
            </a:r>
            <a:endParaRPr lang="en-US" sz="1425" dirty="0"/>
          </a:p>
        </p:txBody>
      </p:sp>
      <p:sp>
        <p:nvSpPr>
          <p:cNvPr id="13" name="Shape 9"/>
          <p:cNvSpPr/>
          <p:nvPr/>
        </p:nvSpPr>
        <p:spPr>
          <a:xfrm>
            <a:off x="7303532" y="5663744"/>
            <a:ext cx="22860" cy="633174"/>
          </a:xfrm>
          <a:prstGeom prst="roundRect">
            <a:avLst>
              <a:gd name="adj" fmla="val 118718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0"/>
          <p:cNvSpPr/>
          <p:nvPr/>
        </p:nvSpPr>
        <p:spPr>
          <a:xfrm>
            <a:off x="7111484" y="5460266"/>
            <a:ext cx="407075" cy="407075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1"/>
          <p:cNvSpPr/>
          <p:nvPr/>
        </p:nvSpPr>
        <p:spPr>
          <a:xfrm>
            <a:off x="7233523" y="5528131"/>
            <a:ext cx="162878" cy="271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7"/>
              </a:lnSpc>
              <a:buNone/>
            </a:pPr>
            <a:r>
              <a:rPr lang="en-US" sz="2137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2</a:t>
            </a:r>
            <a:endParaRPr lang="en-US" sz="2137" dirty="0"/>
          </a:p>
        </p:txBody>
      </p:sp>
      <p:sp>
        <p:nvSpPr>
          <p:cNvPr id="16" name="Text 12"/>
          <p:cNvSpPr/>
          <p:nvPr/>
        </p:nvSpPr>
        <p:spPr>
          <a:xfrm>
            <a:off x="6184344" y="6477952"/>
            <a:ext cx="2261473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6"/>
              </a:lnSpc>
              <a:buNone/>
            </a:pPr>
            <a:r>
              <a:rPr lang="en-US" sz="1781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CLI Wrappers</a:t>
            </a:r>
            <a:endParaRPr lang="en-US" sz="1781" dirty="0"/>
          </a:p>
        </p:txBody>
      </p:sp>
      <p:sp>
        <p:nvSpPr>
          <p:cNvPr id="17" name="Text 13"/>
          <p:cNvSpPr/>
          <p:nvPr/>
        </p:nvSpPr>
        <p:spPr>
          <a:xfrm>
            <a:off x="4550331" y="6868954"/>
            <a:ext cx="5529620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9"/>
              </a:lnSpc>
              <a:buNone/>
            </a:pPr>
            <a:r>
              <a:rPr lang="en-US" sz="1425" dirty="0">
                <a:latin typeface="Roboto" pitchFamily="34" charset="0"/>
                <a:ea typeface="Roboto" pitchFamily="34" charset="-122"/>
                <a:cs typeface="Roboto" pitchFamily="34" charset="-120"/>
              </a:rPr>
              <a:t>Use dedicated command-line interfaces (CLIs) that abstract the API complexity.</a:t>
            </a:r>
            <a:endParaRPr lang="en-US" sz="1425" dirty="0"/>
          </a:p>
        </p:txBody>
      </p:sp>
      <p:sp>
        <p:nvSpPr>
          <p:cNvPr id="18" name="Shape 14"/>
          <p:cNvSpPr/>
          <p:nvPr/>
        </p:nvSpPr>
        <p:spPr>
          <a:xfrm>
            <a:off x="10339745" y="5030688"/>
            <a:ext cx="22860" cy="633174"/>
          </a:xfrm>
          <a:prstGeom prst="roundRect">
            <a:avLst>
              <a:gd name="adj" fmla="val 118718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5"/>
          <p:cNvSpPr/>
          <p:nvPr/>
        </p:nvSpPr>
        <p:spPr>
          <a:xfrm>
            <a:off x="10147697" y="5460266"/>
            <a:ext cx="407075" cy="407075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/>
          <p:cNvSpPr/>
          <p:nvPr/>
        </p:nvSpPr>
        <p:spPr>
          <a:xfrm>
            <a:off x="10269736" y="5528131"/>
            <a:ext cx="162878" cy="271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7"/>
              </a:lnSpc>
              <a:buNone/>
            </a:pPr>
            <a:r>
              <a:rPr lang="en-US" sz="2137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3</a:t>
            </a:r>
            <a:endParaRPr lang="en-US" sz="2137" dirty="0"/>
          </a:p>
        </p:txBody>
      </p:sp>
      <p:sp>
        <p:nvSpPr>
          <p:cNvPr id="21" name="Text 17"/>
          <p:cNvSpPr/>
          <p:nvPr/>
        </p:nvSpPr>
        <p:spPr>
          <a:xfrm>
            <a:off x="9220557" y="3879533"/>
            <a:ext cx="2261473" cy="2825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6"/>
              </a:lnSpc>
              <a:buNone/>
            </a:pPr>
            <a:r>
              <a:rPr lang="en-US" sz="1781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Scripting Workflows</a:t>
            </a:r>
            <a:endParaRPr lang="en-US" sz="1781" dirty="0"/>
          </a:p>
        </p:txBody>
      </p:sp>
      <p:sp>
        <p:nvSpPr>
          <p:cNvPr id="22" name="Text 18"/>
          <p:cNvSpPr/>
          <p:nvPr/>
        </p:nvSpPr>
        <p:spPr>
          <a:xfrm>
            <a:off x="7586424" y="4270534"/>
            <a:ext cx="5529739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9"/>
              </a:lnSpc>
              <a:buNone/>
            </a:pPr>
            <a:r>
              <a:rPr lang="en-US" sz="1425" dirty="0">
                <a:latin typeface="Roboto" pitchFamily="34" charset="0"/>
                <a:ea typeface="Roboto" pitchFamily="34" charset="-122"/>
                <a:cs typeface="Roboto" pitchFamily="34" charset="-120"/>
              </a:rPr>
              <a:t>Automate LLM interactions by incorporating them into shell scripts and programming languages.</a:t>
            </a:r>
            <a:endParaRPr lang="en-US" sz="1425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F9FD82D-31FD-5EC6-8D27-9FD03F52F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81407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684" y="268129"/>
            <a:ext cx="2917031" cy="214514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0689" y="3273028"/>
            <a:ext cx="10233303" cy="670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78"/>
              </a:lnSpc>
              <a:buNone/>
            </a:pPr>
            <a:r>
              <a:rPr lang="en-US" sz="4223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Implementing Command-Line Interaction</a:t>
            </a:r>
            <a:endParaRPr lang="en-US" sz="4223" dirty="0"/>
          </a:p>
        </p:txBody>
      </p:sp>
      <p:sp>
        <p:nvSpPr>
          <p:cNvPr id="7" name="Shape 3"/>
          <p:cNvSpPr/>
          <p:nvPr/>
        </p:nvSpPr>
        <p:spPr>
          <a:xfrm>
            <a:off x="750689" y="4265057"/>
            <a:ext cx="6457355" cy="1579245"/>
          </a:xfrm>
          <a:prstGeom prst="roundRect">
            <a:avLst>
              <a:gd name="adj" fmla="val 2037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965121" y="4479488"/>
            <a:ext cx="2681407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9"/>
              </a:lnSpc>
              <a:buNone/>
            </a:pPr>
            <a:r>
              <a:rPr lang="en-US" sz="2111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Prompt Engineering</a:t>
            </a:r>
            <a:endParaRPr lang="en-US" sz="2111" dirty="0"/>
          </a:p>
        </p:txBody>
      </p:sp>
      <p:sp>
        <p:nvSpPr>
          <p:cNvPr id="9" name="Text 5"/>
          <p:cNvSpPr/>
          <p:nvPr/>
        </p:nvSpPr>
        <p:spPr>
          <a:xfrm>
            <a:off x="965121" y="4943356"/>
            <a:ext cx="6028492" cy="6865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3"/>
              </a:lnSpc>
              <a:buNone/>
            </a:pPr>
            <a:r>
              <a:rPr lang="en-US" sz="1689" dirty="0">
                <a:latin typeface="Roboto" pitchFamily="34" charset="0"/>
                <a:ea typeface="Roboto" pitchFamily="34" charset="-122"/>
                <a:cs typeface="Roboto" pitchFamily="34" charset="-120"/>
              </a:rPr>
              <a:t>Carefully craft prompts to elicit desired responses from the LLM.</a:t>
            </a:r>
            <a:endParaRPr lang="en-US" sz="1689" dirty="0"/>
          </a:p>
        </p:txBody>
      </p:sp>
      <p:sp>
        <p:nvSpPr>
          <p:cNvPr id="10" name="Shape 6"/>
          <p:cNvSpPr/>
          <p:nvPr/>
        </p:nvSpPr>
        <p:spPr>
          <a:xfrm>
            <a:off x="7422475" y="4265057"/>
            <a:ext cx="6457355" cy="1579245"/>
          </a:xfrm>
          <a:prstGeom prst="roundRect">
            <a:avLst>
              <a:gd name="adj" fmla="val 2037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7636907" y="4479488"/>
            <a:ext cx="2681407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9"/>
              </a:lnSpc>
              <a:buNone/>
            </a:pPr>
            <a:r>
              <a:rPr lang="en-US" sz="2111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Error Handling</a:t>
            </a:r>
            <a:endParaRPr lang="en-US" sz="2111" dirty="0"/>
          </a:p>
        </p:txBody>
      </p:sp>
      <p:sp>
        <p:nvSpPr>
          <p:cNvPr id="12" name="Text 8"/>
          <p:cNvSpPr/>
          <p:nvPr/>
        </p:nvSpPr>
        <p:spPr>
          <a:xfrm>
            <a:off x="7636907" y="4943356"/>
            <a:ext cx="6028492" cy="6865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3"/>
              </a:lnSpc>
              <a:buNone/>
            </a:pPr>
            <a:r>
              <a:rPr lang="en-US" sz="1689" dirty="0">
                <a:latin typeface="Roboto" pitchFamily="34" charset="0"/>
                <a:ea typeface="Roboto" pitchFamily="34" charset="-122"/>
                <a:cs typeface="Roboto" pitchFamily="34" charset="-120"/>
              </a:rPr>
              <a:t>Anticipate and gracefully handle any issues or errors that may arise during interactions.</a:t>
            </a:r>
            <a:endParaRPr lang="en-US" sz="1689" dirty="0"/>
          </a:p>
        </p:txBody>
      </p:sp>
      <p:sp>
        <p:nvSpPr>
          <p:cNvPr id="13" name="Shape 9"/>
          <p:cNvSpPr/>
          <p:nvPr/>
        </p:nvSpPr>
        <p:spPr>
          <a:xfrm>
            <a:off x="750689" y="6058733"/>
            <a:ext cx="6457355" cy="1579245"/>
          </a:xfrm>
          <a:prstGeom prst="roundRect">
            <a:avLst>
              <a:gd name="adj" fmla="val 2037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965121" y="6273165"/>
            <a:ext cx="2681407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9"/>
              </a:lnSpc>
              <a:buNone/>
            </a:pPr>
            <a:r>
              <a:rPr lang="en-US" sz="2111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Output Parsing</a:t>
            </a:r>
            <a:endParaRPr lang="en-US" sz="2111" dirty="0"/>
          </a:p>
        </p:txBody>
      </p:sp>
      <p:sp>
        <p:nvSpPr>
          <p:cNvPr id="15" name="Text 11"/>
          <p:cNvSpPr/>
          <p:nvPr/>
        </p:nvSpPr>
        <p:spPr>
          <a:xfrm>
            <a:off x="965121" y="6737033"/>
            <a:ext cx="6028492" cy="6865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3"/>
              </a:lnSpc>
              <a:buNone/>
            </a:pPr>
            <a:r>
              <a:rPr lang="en-US" sz="1689" dirty="0">
                <a:latin typeface="Roboto" pitchFamily="34" charset="0"/>
                <a:ea typeface="Roboto" pitchFamily="34" charset="-122"/>
                <a:cs typeface="Roboto" pitchFamily="34" charset="-120"/>
              </a:rPr>
              <a:t>Extract and process the relevant information from the LLM's responses.</a:t>
            </a:r>
            <a:endParaRPr lang="en-US" sz="1689" dirty="0"/>
          </a:p>
        </p:txBody>
      </p:sp>
      <p:sp>
        <p:nvSpPr>
          <p:cNvPr id="16" name="Shape 12"/>
          <p:cNvSpPr/>
          <p:nvPr/>
        </p:nvSpPr>
        <p:spPr>
          <a:xfrm>
            <a:off x="7422475" y="6058733"/>
            <a:ext cx="6457355" cy="1579245"/>
          </a:xfrm>
          <a:prstGeom prst="roundRect">
            <a:avLst>
              <a:gd name="adj" fmla="val 2037"/>
            </a:avLst>
          </a:prstGeom>
          <a:solidFill>
            <a:schemeClr val="tx2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3"/>
          <p:cNvSpPr/>
          <p:nvPr/>
        </p:nvSpPr>
        <p:spPr>
          <a:xfrm>
            <a:off x="7636907" y="6273165"/>
            <a:ext cx="2681407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39"/>
              </a:lnSpc>
              <a:buNone/>
            </a:pPr>
            <a:r>
              <a:rPr lang="en-US" sz="2111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Iterative Refinement</a:t>
            </a:r>
            <a:endParaRPr lang="en-US" sz="2111" dirty="0"/>
          </a:p>
        </p:txBody>
      </p:sp>
      <p:sp>
        <p:nvSpPr>
          <p:cNvPr id="18" name="Text 14"/>
          <p:cNvSpPr/>
          <p:nvPr/>
        </p:nvSpPr>
        <p:spPr>
          <a:xfrm>
            <a:off x="7636907" y="6737033"/>
            <a:ext cx="6028492" cy="6865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3"/>
              </a:lnSpc>
              <a:buNone/>
            </a:pPr>
            <a:r>
              <a:rPr lang="en-US" sz="1689" dirty="0">
                <a:latin typeface="Roboto" pitchFamily="34" charset="0"/>
                <a:ea typeface="Roboto" pitchFamily="34" charset="-122"/>
                <a:cs typeface="Roboto" pitchFamily="34" charset="-120"/>
              </a:rPr>
              <a:t>Continuously test and refine your approach to improve the effectiveness of your interactions.</a:t>
            </a:r>
            <a:endParaRPr lang="en-US" sz="1689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6386F3-C624-A4FC-55F2-C235DABEA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C45AEB-9A60-B626-6188-E69BE2DB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32977" cy="2132763"/>
          </a:xfrm>
          <a:prstGeom prst="rect">
            <a:avLst/>
          </a:prstGeom>
        </p:spPr>
      </p:pic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582" y="2264807"/>
            <a:ext cx="4933117" cy="36998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21810" y="787479"/>
            <a:ext cx="7594997" cy="1383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45"/>
              </a:lnSpc>
              <a:buNone/>
            </a:pPr>
            <a:r>
              <a:rPr lang="en-US" sz="4356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Practical Applications and Use Cases</a:t>
            </a:r>
            <a:endParaRPr lang="en-US" sz="435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02" y="2502337"/>
            <a:ext cx="553164" cy="55316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4502" y="3276719"/>
            <a:ext cx="2766179" cy="345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3"/>
              </a:lnSpc>
              <a:buNone/>
            </a:pPr>
            <a:r>
              <a:rPr lang="en-US" sz="2178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Code Generation</a:t>
            </a:r>
            <a:endParaRPr lang="en-US" sz="2178" dirty="0"/>
          </a:p>
        </p:txBody>
      </p:sp>
      <p:sp>
        <p:nvSpPr>
          <p:cNvPr id="9" name="Text 4"/>
          <p:cNvSpPr/>
          <p:nvPr/>
        </p:nvSpPr>
        <p:spPr>
          <a:xfrm>
            <a:off x="774502" y="3755112"/>
            <a:ext cx="3631525" cy="708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8"/>
              </a:lnSpc>
              <a:buNone/>
            </a:pPr>
            <a:r>
              <a:rPr lang="en-US" sz="1742" dirty="0">
                <a:latin typeface="Roboto" pitchFamily="34" charset="0"/>
                <a:ea typeface="Roboto" pitchFamily="34" charset="-122"/>
                <a:cs typeface="Roboto" pitchFamily="34" charset="-120"/>
              </a:rPr>
              <a:t>Leverage LLMs to generate, explain, and optimize code snippets.</a:t>
            </a:r>
            <a:endParaRPr lang="en-US" sz="1742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854" y="2502337"/>
            <a:ext cx="553164" cy="5531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737854" y="3276719"/>
            <a:ext cx="2766179" cy="345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3"/>
              </a:lnSpc>
              <a:buNone/>
            </a:pPr>
            <a:r>
              <a:rPr lang="en-US" sz="2178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Content Creation</a:t>
            </a:r>
            <a:endParaRPr lang="en-US" sz="2178" dirty="0"/>
          </a:p>
        </p:txBody>
      </p:sp>
      <p:sp>
        <p:nvSpPr>
          <p:cNvPr id="12" name="Text 6"/>
          <p:cNvSpPr/>
          <p:nvPr/>
        </p:nvSpPr>
        <p:spPr>
          <a:xfrm>
            <a:off x="4737854" y="3755112"/>
            <a:ext cx="3631644" cy="708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8"/>
              </a:lnSpc>
              <a:buNone/>
            </a:pPr>
            <a:r>
              <a:rPr lang="en-US" sz="1742" dirty="0">
                <a:latin typeface="Roboto" pitchFamily="34" charset="0"/>
                <a:ea typeface="Roboto" pitchFamily="34" charset="-122"/>
                <a:cs typeface="Roboto" pitchFamily="34" charset="-120"/>
              </a:rPr>
              <a:t>Automate the production of articles, reports, and other written materials.</a:t>
            </a:r>
            <a:endParaRPr lang="en-US" sz="1742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502" y="5127069"/>
            <a:ext cx="553164" cy="55316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4502" y="5901452"/>
            <a:ext cx="2766179" cy="345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3"/>
              </a:lnSpc>
              <a:buNone/>
            </a:pPr>
            <a:r>
              <a:rPr lang="en-US" sz="2178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Data Analysis</a:t>
            </a:r>
            <a:endParaRPr lang="en-US" sz="2178" dirty="0"/>
          </a:p>
        </p:txBody>
      </p:sp>
      <p:sp>
        <p:nvSpPr>
          <p:cNvPr id="15" name="Text 8"/>
          <p:cNvSpPr/>
          <p:nvPr/>
        </p:nvSpPr>
        <p:spPr>
          <a:xfrm>
            <a:off x="774502" y="6379845"/>
            <a:ext cx="3631525" cy="10622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8"/>
              </a:lnSpc>
              <a:buNone/>
            </a:pPr>
            <a:r>
              <a:rPr lang="en-US" sz="1742" dirty="0">
                <a:latin typeface="Roboto" pitchFamily="34" charset="0"/>
                <a:ea typeface="Roboto" pitchFamily="34" charset="-122"/>
                <a:cs typeface="Roboto" pitchFamily="34" charset="-120"/>
              </a:rPr>
              <a:t>Enhance data processing and interpretation workflows with LLM-powered insights.</a:t>
            </a:r>
            <a:endParaRPr lang="en-US" sz="1742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7854" y="5127069"/>
            <a:ext cx="553164" cy="55316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4737854" y="5901452"/>
            <a:ext cx="2766179" cy="3456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23"/>
              </a:lnSpc>
              <a:buNone/>
            </a:pPr>
            <a:r>
              <a:rPr lang="en-US" sz="2178" dirty="0">
                <a:latin typeface="IBM Plex Sans" pitchFamily="34" charset="0"/>
                <a:ea typeface="IBM Plex Sans" pitchFamily="34" charset="-122"/>
                <a:cs typeface="IBM Plex Sans" pitchFamily="34" charset="-120"/>
              </a:rPr>
              <a:t>Task Automation</a:t>
            </a:r>
            <a:endParaRPr lang="en-US" sz="2178" dirty="0"/>
          </a:p>
        </p:txBody>
      </p:sp>
      <p:sp>
        <p:nvSpPr>
          <p:cNvPr id="18" name="Text 10"/>
          <p:cNvSpPr/>
          <p:nvPr/>
        </p:nvSpPr>
        <p:spPr>
          <a:xfrm>
            <a:off x="4737854" y="6379845"/>
            <a:ext cx="3631644" cy="10622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8"/>
              </a:lnSpc>
              <a:buNone/>
            </a:pPr>
            <a:r>
              <a:rPr lang="en-US" sz="1742" dirty="0">
                <a:latin typeface="Roboto" pitchFamily="34" charset="0"/>
                <a:ea typeface="Roboto" pitchFamily="34" charset="-122"/>
                <a:cs typeface="Roboto" pitchFamily="34" charset="-120"/>
              </a:rPr>
              <a:t>Streamline various business and personal tasks through LLM-driven automation.</a:t>
            </a:r>
            <a:endParaRPr lang="en-US" sz="17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900</Words>
  <Application>Microsoft Office PowerPoint</Application>
  <PresentationFormat>Custom</PresentationFormat>
  <Paragraphs>112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Casper</vt:lpstr>
      <vt:lpstr>IBM Plex Sans</vt:lpstr>
      <vt:lpstr>Roboto</vt:lpstr>
      <vt:lpstr>Times New Roman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sapra</cp:lastModifiedBy>
  <cp:revision>4</cp:revision>
  <dcterms:created xsi:type="dcterms:W3CDTF">2024-08-21T06:44:00Z</dcterms:created>
  <dcterms:modified xsi:type="dcterms:W3CDTF">2024-11-14T05:31:58Z</dcterms:modified>
</cp:coreProperties>
</file>