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2" r:id="rId3"/>
    <p:sldId id="260" r:id="rId4"/>
    <p:sldId id="274" r:id="rId5"/>
    <p:sldId id="275" r:id="rId6"/>
    <p:sldId id="276" r:id="rId7"/>
    <p:sldId id="259" r:id="rId8"/>
    <p:sldId id="266" r:id="rId9"/>
    <p:sldId id="272" r:id="rId10"/>
    <p:sldId id="271" r:id="rId11"/>
    <p:sldId id="269" r:id="rId12"/>
    <p:sldId id="264" r:id="rId13"/>
    <p:sldId id="263"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4556" autoAdjust="0"/>
    <p:restoredTop sz="94660"/>
  </p:normalViewPr>
  <p:slideViewPr>
    <p:cSldViewPr snapToGrid="0">
      <p:cViewPr varScale="1">
        <p:scale>
          <a:sx n="72" d="100"/>
          <a:sy n="72" d="100"/>
        </p:scale>
        <p:origin x="92" y="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70A419-D1BB-2882-5D39-EF8143E587F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D341008-7850-FD09-779D-49DECBCA41A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6D4B1CB-98E8-DEEA-FD02-06A48970E0F4}"/>
              </a:ext>
            </a:extLst>
          </p:cNvPr>
          <p:cNvSpPr>
            <a:spLocks noGrp="1"/>
          </p:cNvSpPr>
          <p:nvPr>
            <p:ph type="dt" sz="half" idx="10"/>
          </p:nvPr>
        </p:nvSpPr>
        <p:spPr/>
        <p:txBody>
          <a:bodyPr/>
          <a:lstStyle/>
          <a:p>
            <a:fld id="{D0419F6C-02C8-4F56-A53A-C639E39FB20B}" type="datetimeFigureOut">
              <a:rPr lang="en-IN" smtClean="0"/>
              <a:t>23-07-2023</a:t>
            </a:fld>
            <a:endParaRPr lang="en-IN" dirty="0"/>
          </a:p>
        </p:txBody>
      </p:sp>
      <p:sp>
        <p:nvSpPr>
          <p:cNvPr id="5" name="Footer Placeholder 4">
            <a:extLst>
              <a:ext uri="{FF2B5EF4-FFF2-40B4-BE49-F238E27FC236}">
                <a16:creationId xmlns:a16="http://schemas.microsoft.com/office/drawing/2014/main" id="{C4AAA9F5-3DB6-8F6E-0109-829DC1A48197}"/>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2852062C-5988-0354-3FFF-565CA7E24A93}"/>
              </a:ext>
            </a:extLst>
          </p:cNvPr>
          <p:cNvSpPr>
            <a:spLocks noGrp="1"/>
          </p:cNvSpPr>
          <p:nvPr>
            <p:ph type="sldNum" sz="quarter" idx="12"/>
          </p:nvPr>
        </p:nvSpPr>
        <p:spPr/>
        <p:txBody>
          <a:bodyPr/>
          <a:lstStyle/>
          <a:p>
            <a:fld id="{0F155C63-CDE8-4146-9481-3A7FD2DE6568}" type="slidenum">
              <a:rPr lang="en-IN" smtClean="0"/>
              <a:t>‹#›</a:t>
            </a:fld>
            <a:endParaRPr lang="en-IN" dirty="0"/>
          </a:p>
        </p:txBody>
      </p:sp>
    </p:spTree>
    <p:extLst>
      <p:ext uri="{BB962C8B-B14F-4D97-AF65-F5344CB8AC3E}">
        <p14:creationId xmlns:p14="http://schemas.microsoft.com/office/powerpoint/2010/main" val="40671231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093E5-A884-E488-2B68-080E1558C1E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6F5355C-26DD-7FFA-23F7-333314002E0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A274A98-CFDA-FFD9-AE25-6BFD67345BFB}"/>
              </a:ext>
            </a:extLst>
          </p:cNvPr>
          <p:cNvSpPr>
            <a:spLocks noGrp="1"/>
          </p:cNvSpPr>
          <p:nvPr>
            <p:ph type="dt" sz="half" idx="10"/>
          </p:nvPr>
        </p:nvSpPr>
        <p:spPr/>
        <p:txBody>
          <a:bodyPr/>
          <a:lstStyle/>
          <a:p>
            <a:fld id="{D0419F6C-02C8-4F56-A53A-C639E39FB20B}" type="datetimeFigureOut">
              <a:rPr lang="en-IN" smtClean="0"/>
              <a:t>23-07-2023</a:t>
            </a:fld>
            <a:endParaRPr lang="en-IN" dirty="0"/>
          </a:p>
        </p:txBody>
      </p:sp>
      <p:sp>
        <p:nvSpPr>
          <p:cNvPr id="5" name="Footer Placeholder 4">
            <a:extLst>
              <a:ext uri="{FF2B5EF4-FFF2-40B4-BE49-F238E27FC236}">
                <a16:creationId xmlns:a16="http://schemas.microsoft.com/office/drawing/2014/main" id="{0CC3C02C-2837-01DD-A23D-BEE62A264FD9}"/>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BCCECBA8-8319-5075-7786-C23B61548D06}"/>
              </a:ext>
            </a:extLst>
          </p:cNvPr>
          <p:cNvSpPr>
            <a:spLocks noGrp="1"/>
          </p:cNvSpPr>
          <p:nvPr>
            <p:ph type="sldNum" sz="quarter" idx="12"/>
          </p:nvPr>
        </p:nvSpPr>
        <p:spPr/>
        <p:txBody>
          <a:bodyPr/>
          <a:lstStyle/>
          <a:p>
            <a:fld id="{0F155C63-CDE8-4146-9481-3A7FD2DE6568}" type="slidenum">
              <a:rPr lang="en-IN" smtClean="0"/>
              <a:t>‹#›</a:t>
            </a:fld>
            <a:endParaRPr lang="en-IN" dirty="0"/>
          </a:p>
        </p:txBody>
      </p:sp>
    </p:spTree>
    <p:extLst>
      <p:ext uri="{BB962C8B-B14F-4D97-AF65-F5344CB8AC3E}">
        <p14:creationId xmlns:p14="http://schemas.microsoft.com/office/powerpoint/2010/main" val="21058116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D13F939-C7BA-FAFE-4902-BD9C2060904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29D80BB-6F04-631D-5711-AD6D25591FB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28D4FD7-0862-2C97-5B51-00065EF8EAC6}"/>
              </a:ext>
            </a:extLst>
          </p:cNvPr>
          <p:cNvSpPr>
            <a:spLocks noGrp="1"/>
          </p:cNvSpPr>
          <p:nvPr>
            <p:ph type="dt" sz="half" idx="10"/>
          </p:nvPr>
        </p:nvSpPr>
        <p:spPr/>
        <p:txBody>
          <a:bodyPr/>
          <a:lstStyle/>
          <a:p>
            <a:fld id="{D0419F6C-02C8-4F56-A53A-C639E39FB20B}" type="datetimeFigureOut">
              <a:rPr lang="en-IN" smtClean="0"/>
              <a:t>23-07-2023</a:t>
            </a:fld>
            <a:endParaRPr lang="en-IN" dirty="0"/>
          </a:p>
        </p:txBody>
      </p:sp>
      <p:sp>
        <p:nvSpPr>
          <p:cNvPr id="5" name="Footer Placeholder 4">
            <a:extLst>
              <a:ext uri="{FF2B5EF4-FFF2-40B4-BE49-F238E27FC236}">
                <a16:creationId xmlns:a16="http://schemas.microsoft.com/office/drawing/2014/main" id="{321C2314-0F6C-AF05-1E14-BF67796A868D}"/>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25C9E916-F323-4F8F-0937-F89DDAB03F7F}"/>
              </a:ext>
            </a:extLst>
          </p:cNvPr>
          <p:cNvSpPr>
            <a:spLocks noGrp="1"/>
          </p:cNvSpPr>
          <p:nvPr>
            <p:ph type="sldNum" sz="quarter" idx="12"/>
          </p:nvPr>
        </p:nvSpPr>
        <p:spPr/>
        <p:txBody>
          <a:bodyPr/>
          <a:lstStyle/>
          <a:p>
            <a:fld id="{0F155C63-CDE8-4146-9481-3A7FD2DE6568}" type="slidenum">
              <a:rPr lang="en-IN" smtClean="0"/>
              <a:t>‹#›</a:t>
            </a:fld>
            <a:endParaRPr lang="en-IN" dirty="0"/>
          </a:p>
        </p:txBody>
      </p:sp>
    </p:spTree>
    <p:extLst>
      <p:ext uri="{BB962C8B-B14F-4D97-AF65-F5344CB8AC3E}">
        <p14:creationId xmlns:p14="http://schemas.microsoft.com/office/powerpoint/2010/main" val="17797467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B826E9-B770-EE19-EE8D-2283300A668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51B21ED-4E2B-8B0D-4378-338288A9D71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CA3EBFA-5527-0BBC-871F-D118551C210C}"/>
              </a:ext>
            </a:extLst>
          </p:cNvPr>
          <p:cNvSpPr>
            <a:spLocks noGrp="1"/>
          </p:cNvSpPr>
          <p:nvPr>
            <p:ph type="dt" sz="half" idx="10"/>
          </p:nvPr>
        </p:nvSpPr>
        <p:spPr/>
        <p:txBody>
          <a:bodyPr/>
          <a:lstStyle/>
          <a:p>
            <a:fld id="{D0419F6C-02C8-4F56-A53A-C639E39FB20B}" type="datetimeFigureOut">
              <a:rPr lang="en-IN" smtClean="0"/>
              <a:t>23-07-2023</a:t>
            </a:fld>
            <a:endParaRPr lang="en-IN" dirty="0"/>
          </a:p>
        </p:txBody>
      </p:sp>
      <p:sp>
        <p:nvSpPr>
          <p:cNvPr id="5" name="Footer Placeholder 4">
            <a:extLst>
              <a:ext uri="{FF2B5EF4-FFF2-40B4-BE49-F238E27FC236}">
                <a16:creationId xmlns:a16="http://schemas.microsoft.com/office/drawing/2014/main" id="{77BA1FEB-F145-F2CD-3EFF-59071DED584E}"/>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19FC9E11-E129-2EE5-620E-64F1A2E983F4}"/>
              </a:ext>
            </a:extLst>
          </p:cNvPr>
          <p:cNvSpPr>
            <a:spLocks noGrp="1"/>
          </p:cNvSpPr>
          <p:nvPr>
            <p:ph type="sldNum" sz="quarter" idx="12"/>
          </p:nvPr>
        </p:nvSpPr>
        <p:spPr/>
        <p:txBody>
          <a:bodyPr/>
          <a:lstStyle/>
          <a:p>
            <a:fld id="{0F155C63-CDE8-4146-9481-3A7FD2DE6568}" type="slidenum">
              <a:rPr lang="en-IN" smtClean="0"/>
              <a:t>‹#›</a:t>
            </a:fld>
            <a:endParaRPr lang="en-IN" dirty="0"/>
          </a:p>
        </p:txBody>
      </p:sp>
    </p:spTree>
    <p:extLst>
      <p:ext uri="{BB962C8B-B14F-4D97-AF65-F5344CB8AC3E}">
        <p14:creationId xmlns:p14="http://schemas.microsoft.com/office/powerpoint/2010/main" val="19645737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B64B0-8AA0-F267-45C9-D5B3684152C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5D0E138-58DC-B607-6CB8-A7697CE2DDE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13F5A14-739B-58F1-4C21-3C0E41B5F0CC}"/>
              </a:ext>
            </a:extLst>
          </p:cNvPr>
          <p:cNvSpPr>
            <a:spLocks noGrp="1"/>
          </p:cNvSpPr>
          <p:nvPr>
            <p:ph type="dt" sz="half" idx="10"/>
          </p:nvPr>
        </p:nvSpPr>
        <p:spPr/>
        <p:txBody>
          <a:bodyPr/>
          <a:lstStyle/>
          <a:p>
            <a:fld id="{D0419F6C-02C8-4F56-A53A-C639E39FB20B}" type="datetimeFigureOut">
              <a:rPr lang="en-IN" smtClean="0"/>
              <a:t>23-07-2023</a:t>
            </a:fld>
            <a:endParaRPr lang="en-IN" dirty="0"/>
          </a:p>
        </p:txBody>
      </p:sp>
      <p:sp>
        <p:nvSpPr>
          <p:cNvPr id="5" name="Footer Placeholder 4">
            <a:extLst>
              <a:ext uri="{FF2B5EF4-FFF2-40B4-BE49-F238E27FC236}">
                <a16:creationId xmlns:a16="http://schemas.microsoft.com/office/drawing/2014/main" id="{1D31E7F5-1EB1-0633-5DFD-A3BF8A9CFC6A}"/>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374C6478-96CC-C409-A3CD-183FD798D06C}"/>
              </a:ext>
            </a:extLst>
          </p:cNvPr>
          <p:cNvSpPr>
            <a:spLocks noGrp="1"/>
          </p:cNvSpPr>
          <p:nvPr>
            <p:ph type="sldNum" sz="quarter" idx="12"/>
          </p:nvPr>
        </p:nvSpPr>
        <p:spPr/>
        <p:txBody>
          <a:bodyPr/>
          <a:lstStyle/>
          <a:p>
            <a:fld id="{0F155C63-CDE8-4146-9481-3A7FD2DE6568}" type="slidenum">
              <a:rPr lang="en-IN" smtClean="0"/>
              <a:t>‹#›</a:t>
            </a:fld>
            <a:endParaRPr lang="en-IN" dirty="0"/>
          </a:p>
        </p:txBody>
      </p:sp>
    </p:spTree>
    <p:extLst>
      <p:ext uri="{BB962C8B-B14F-4D97-AF65-F5344CB8AC3E}">
        <p14:creationId xmlns:p14="http://schemas.microsoft.com/office/powerpoint/2010/main" val="3099512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8B5CBD-18B1-4C60-7218-A30CB0EE863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AB9D0D1-DEF5-36F1-90A9-FAA7F56710F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8FE0C9C-4195-48E6-E382-B9CCAA1F765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FB2EF08-922C-E56B-AC08-5DB6785DEC34}"/>
              </a:ext>
            </a:extLst>
          </p:cNvPr>
          <p:cNvSpPr>
            <a:spLocks noGrp="1"/>
          </p:cNvSpPr>
          <p:nvPr>
            <p:ph type="dt" sz="half" idx="10"/>
          </p:nvPr>
        </p:nvSpPr>
        <p:spPr/>
        <p:txBody>
          <a:bodyPr/>
          <a:lstStyle/>
          <a:p>
            <a:fld id="{D0419F6C-02C8-4F56-A53A-C639E39FB20B}" type="datetimeFigureOut">
              <a:rPr lang="en-IN" smtClean="0"/>
              <a:t>23-07-2023</a:t>
            </a:fld>
            <a:endParaRPr lang="en-IN" dirty="0"/>
          </a:p>
        </p:txBody>
      </p:sp>
      <p:sp>
        <p:nvSpPr>
          <p:cNvPr id="6" name="Footer Placeholder 5">
            <a:extLst>
              <a:ext uri="{FF2B5EF4-FFF2-40B4-BE49-F238E27FC236}">
                <a16:creationId xmlns:a16="http://schemas.microsoft.com/office/drawing/2014/main" id="{966BBBE1-4944-86E9-CF19-DAE2488C5EB9}"/>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C409A4D3-0E99-4F05-8513-2334B94FD562}"/>
              </a:ext>
            </a:extLst>
          </p:cNvPr>
          <p:cNvSpPr>
            <a:spLocks noGrp="1"/>
          </p:cNvSpPr>
          <p:nvPr>
            <p:ph type="sldNum" sz="quarter" idx="12"/>
          </p:nvPr>
        </p:nvSpPr>
        <p:spPr/>
        <p:txBody>
          <a:bodyPr/>
          <a:lstStyle/>
          <a:p>
            <a:fld id="{0F155C63-CDE8-4146-9481-3A7FD2DE6568}" type="slidenum">
              <a:rPr lang="en-IN" smtClean="0"/>
              <a:t>‹#›</a:t>
            </a:fld>
            <a:endParaRPr lang="en-IN" dirty="0"/>
          </a:p>
        </p:txBody>
      </p:sp>
    </p:spTree>
    <p:extLst>
      <p:ext uri="{BB962C8B-B14F-4D97-AF65-F5344CB8AC3E}">
        <p14:creationId xmlns:p14="http://schemas.microsoft.com/office/powerpoint/2010/main" val="20970891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22206-4FFC-2C2D-90AF-F0FE83C6661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EC6BAE2-0592-21B3-C2D5-905BD90AFB2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8E697B5-71C6-4602-5170-785C3B5ACC8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C13EECA-DD84-743E-8C78-044AC973BEC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5410F97-A1D0-F8AF-20AA-E1F856FECBE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3DAC745-375B-9B0C-16C4-EC212092492B}"/>
              </a:ext>
            </a:extLst>
          </p:cNvPr>
          <p:cNvSpPr>
            <a:spLocks noGrp="1"/>
          </p:cNvSpPr>
          <p:nvPr>
            <p:ph type="dt" sz="half" idx="10"/>
          </p:nvPr>
        </p:nvSpPr>
        <p:spPr/>
        <p:txBody>
          <a:bodyPr/>
          <a:lstStyle/>
          <a:p>
            <a:fld id="{D0419F6C-02C8-4F56-A53A-C639E39FB20B}" type="datetimeFigureOut">
              <a:rPr lang="en-IN" smtClean="0"/>
              <a:t>23-07-2023</a:t>
            </a:fld>
            <a:endParaRPr lang="en-IN" dirty="0"/>
          </a:p>
        </p:txBody>
      </p:sp>
      <p:sp>
        <p:nvSpPr>
          <p:cNvPr id="8" name="Footer Placeholder 7">
            <a:extLst>
              <a:ext uri="{FF2B5EF4-FFF2-40B4-BE49-F238E27FC236}">
                <a16:creationId xmlns:a16="http://schemas.microsoft.com/office/drawing/2014/main" id="{12342A8B-9989-EB32-62DC-6339977189CF}"/>
              </a:ext>
            </a:extLst>
          </p:cNvPr>
          <p:cNvSpPr>
            <a:spLocks noGrp="1"/>
          </p:cNvSpPr>
          <p:nvPr>
            <p:ph type="ftr" sz="quarter" idx="11"/>
          </p:nvPr>
        </p:nvSpPr>
        <p:spPr/>
        <p:txBody>
          <a:bodyPr/>
          <a:lstStyle/>
          <a:p>
            <a:endParaRPr lang="en-IN" dirty="0"/>
          </a:p>
        </p:txBody>
      </p:sp>
      <p:sp>
        <p:nvSpPr>
          <p:cNvPr id="9" name="Slide Number Placeholder 8">
            <a:extLst>
              <a:ext uri="{FF2B5EF4-FFF2-40B4-BE49-F238E27FC236}">
                <a16:creationId xmlns:a16="http://schemas.microsoft.com/office/drawing/2014/main" id="{F52F2592-A491-A571-DCDF-D6AF946DFF10}"/>
              </a:ext>
            </a:extLst>
          </p:cNvPr>
          <p:cNvSpPr>
            <a:spLocks noGrp="1"/>
          </p:cNvSpPr>
          <p:nvPr>
            <p:ph type="sldNum" sz="quarter" idx="12"/>
          </p:nvPr>
        </p:nvSpPr>
        <p:spPr/>
        <p:txBody>
          <a:bodyPr/>
          <a:lstStyle/>
          <a:p>
            <a:fld id="{0F155C63-CDE8-4146-9481-3A7FD2DE6568}" type="slidenum">
              <a:rPr lang="en-IN" smtClean="0"/>
              <a:t>‹#›</a:t>
            </a:fld>
            <a:endParaRPr lang="en-IN" dirty="0"/>
          </a:p>
        </p:txBody>
      </p:sp>
    </p:spTree>
    <p:extLst>
      <p:ext uri="{BB962C8B-B14F-4D97-AF65-F5344CB8AC3E}">
        <p14:creationId xmlns:p14="http://schemas.microsoft.com/office/powerpoint/2010/main" val="19750894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688F65-560F-0CD2-D59A-E11D793C96E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598CEAC-6EB1-5018-9E7F-0F5116B52D74}"/>
              </a:ext>
            </a:extLst>
          </p:cNvPr>
          <p:cNvSpPr>
            <a:spLocks noGrp="1"/>
          </p:cNvSpPr>
          <p:nvPr>
            <p:ph type="dt" sz="half" idx="10"/>
          </p:nvPr>
        </p:nvSpPr>
        <p:spPr/>
        <p:txBody>
          <a:bodyPr/>
          <a:lstStyle/>
          <a:p>
            <a:fld id="{D0419F6C-02C8-4F56-A53A-C639E39FB20B}" type="datetimeFigureOut">
              <a:rPr lang="en-IN" smtClean="0"/>
              <a:t>23-07-2023</a:t>
            </a:fld>
            <a:endParaRPr lang="en-IN" dirty="0"/>
          </a:p>
        </p:txBody>
      </p:sp>
      <p:sp>
        <p:nvSpPr>
          <p:cNvPr id="4" name="Footer Placeholder 3">
            <a:extLst>
              <a:ext uri="{FF2B5EF4-FFF2-40B4-BE49-F238E27FC236}">
                <a16:creationId xmlns:a16="http://schemas.microsoft.com/office/drawing/2014/main" id="{9CA19AE6-831E-CBBD-9BA0-319B3B346A0C}"/>
              </a:ext>
            </a:extLst>
          </p:cNvPr>
          <p:cNvSpPr>
            <a:spLocks noGrp="1"/>
          </p:cNvSpPr>
          <p:nvPr>
            <p:ph type="ftr" sz="quarter" idx="11"/>
          </p:nvPr>
        </p:nvSpPr>
        <p:spPr/>
        <p:txBody>
          <a:bodyPr/>
          <a:lstStyle/>
          <a:p>
            <a:endParaRPr lang="en-IN" dirty="0"/>
          </a:p>
        </p:txBody>
      </p:sp>
      <p:sp>
        <p:nvSpPr>
          <p:cNvPr id="5" name="Slide Number Placeholder 4">
            <a:extLst>
              <a:ext uri="{FF2B5EF4-FFF2-40B4-BE49-F238E27FC236}">
                <a16:creationId xmlns:a16="http://schemas.microsoft.com/office/drawing/2014/main" id="{083C747E-7434-510D-5E9C-53409CEEB5B3}"/>
              </a:ext>
            </a:extLst>
          </p:cNvPr>
          <p:cNvSpPr>
            <a:spLocks noGrp="1"/>
          </p:cNvSpPr>
          <p:nvPr>
            <p:ph type="sldNum" sz="quarter" idx="12"/>
          </p:nvPr>
        </p:nvSpPr>
        <p:spPr/>
        <p:txBody>
          <a:bodyPr/>
          <a:lstStyle/>
          <a:p>
            <a:fld id="{0F155C63-CDE8-4146-9481-3A7FD2DE6568}" type="slidenum">
              <a:rPr lang="en-IN" smtClean="0"/>
              <a:t>‹#›</a:t>
            </a:fld>
            <a:endParaRPr lang="en-IN" dirty="0"/>
          </a:p>
        </p:txBody>
      </p:sp>
    </p:spTree>
    <p:extLst>
      <p:ext uri="{BB962C8B-B14F-4D97-AF65-F5344CB8AC3E}">
        <p14:creationId xmlns:p14="http://schemas.microsoft.com/office/powerpoint/2010/main" val="36834938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16A8075-FB20-928B-9590-458EC98FE8D1}"/>
              </a:ext>
            </a:extLst>
          </p:cNvPr>
          <p:cNvSpPr>
            <a:spLocks noGrp="1"/>
          </p:cNvSpPr>
          <p:nvPr>
            <p:ph type="dt" sz="half" idx="10"/>
          </p:nvPr>
        </p:nvSpPr>
        <p:spPr/>
        <p:txBody>
          <a:bodyPr/>
          <a:lstStyle/>
          <a:p>
            <a:fld id="{D0419F6C-02C8-4F56-A53A-C639E39FB20B}" type="datetimeFigureOut">
              <a:rPr lang="en-IN" smtClean="0"/>
              <a:t>23-07-2023</a:t>
            </a:fld>
            <a:endParaRPr lang="en-IN" dirty="0"/>
          </a:p>
        </p:txBody>
      </p:sp>
      <p:sp>
        <p:nvSpPr>
          <p:cNvPr id="3" name="Footer Placeholder 2">
            <a:extLst>
              <a:ext uri="{FF2B5EF4-FFF2-40B4-BE49-F238E27FC236}">
                <a16:creationId xmlns:a16="http://schemas.microsoft.com/office/drawing/2014/main" id="{A0C60436-8FB0-17B7-5C73-A8FD04050B33}"/>
              </a:ext>
            </a:extLst>
          </p:cNvPr>
          <p:cNvSpPr>
            <a:spLocks noGrp="1"/>
          </p:cNvSpPr>
          <p:nvPr>
            <p:ph type="ftr" sz="quarter" idx="11"/>
          </p:nvPr>
        </p:nvSpPr>
        <p:spPr/>
        <p:txBody>
          <a:bodyPr/>
          <a:lstStyle/>
          <a:p>
            <a:endParaRPr lang="en-IN" dirty="0"/>
          </a:p>
        </p:txBody>
      </p:sp>
      <p:sp>
        <p:nvSpPr>
          <p:cNvPr id="4" name="Slide Number Placeholder 3">
            <a:extLst>
              <a:ext uri="{FF2B5EF4-FFF2-40B4-BE49-F238E27FC236}">
                <a16:creationId xmlns:a16="http://schemas.microsoft.com/office/drawing/2014/main" id="{A5C31556-E3AB-7C75-0D5F-CBF3D93F2345}"/>
              </a:ext>
            </a:extLst>
          </p:cNvPr>
          <p:cNvSpPr>
            <a:spLocks noGrp="1"/>
          </p:cNvSpPr>
          <p:nvPr>
            <p:ph type="sldNum" sz="quarter" idx="12"/>
          </p:nvPr>
        </p:nvSpPr>
        <p:spPr/>
        <p:txBody>
          <a:bodyPr/>
          <a:lstStyle/>
          <a:p>
            <a:fld id="{0F155C63-CDE8-4146-9481-3A7FD2DE6568}" type="slidenum">
              <a:rPr lang="en-IN" smtClean="0"/>
              <a:t>‹#›</a:t>
            </a:fld>
            <a:endParaRPr lang="en-IN" dirty="0"/>
          </a:p>
        </p:txBody>
      </p:sp>
    </p:spTree>
    <p:extLst>
      <p:ext uri="{BB962C8B-B14F-4D97-AF65-F5344CB8AC3E}">
        <p14:creationId xmlns:p14="http://schemas.microsoft.com/office/powerpoint/2010/main" val="25579236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BAD46-EC21-1597-E57F-7FCAB2F4E26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8C46AA6-FDAB-6FFB-453B-43C6DBB03E7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83C695C-4264-AB07-6707-E226C35D21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93C6B1C-793B-73BE-D4D5-9FFF49EF7BB1}"/>
              </a:ext>
            </a:extLst>
          </p:cNvPr>
          <p:cNvSpPr>
            <a:spLocks noGrp="1"/>
          </p:cNvSpPr>
          <p:nvPr>
            <p:ph type="dt" sz="half" idx="10"/>
          </p:nvPr>
        </p:nvSpPr>
        <p:spPr/>
        <p:txBody>
          <a:bodyPr/>
          <a:lstStyle/>
          <a:p>
            <a:fld id="{D0419F6C-02C8-4F56-A53A-C639E39FB20B}" type="datetimeFigureOut">
              <a:rPr lang="en-IN" smtClean="0"/>
              <a:t>23-07-2023</a:t>
            </a:fld>
            <a:endParaRPr lang="en-IN" dirty="0"/>
          </a:p>
        </p:txBody>
      </p:sp>
      <p:sp>
        <p:nvSpPr>
          <p:cNvPr id="6" name="Footer Placeholder 5">
            <a:extLst>
              <a:ext uri="{FF2B5EF4-FFF2-40B4-BE49-F238E27FC236}">
                <a16:creationId xmlns:a16="http://schemas.microsoft.com/office/drawing/2014/main" id="{B11E7D53-49B8-B1F0-FB7C-BAA85D39E8E0}"/>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500B27BC-1DE4-9196-1CB5-32DBC9B513EA}"/>
              </a:ext>
            </a:extLst>
          </p:cNvPr>
          <p:cNvSpPr>
            <a:spLocks noGrp="1"/>
          </p:cNvSpPr>
          <p:nvPr>
            <p:ph type="sldNum" sz="quarter" idx="12"/>
          </p:nvPr>
        </p:nvSpPr>
        <p:spPr/>
        <p:txBody>
          <a:bodyPr/>
          <a:lstStyle/>
          <a:p>
            <a:fld id="{0F155C63-CDE8-4146-9481-3A7FD2DE6568}" type="slidenum">
              <a:rPr lang="en-IN" smtClean="0"/>
              <a:t>‹#›</a:t>
            </a:fld>
            <a:endParaRPr lang="en-IN" dirty="0"/>
          </a:p>
        </p:txBody>
      </p:sp>
    </p:spTree>
    <p:extLst>
      <p:ext uri="{BB962C8B-B14F-4D97-AF65-F5344CB8AC3E}">
        <p14:creationId xmlns:p14="http://schemas.microsoft.com/office/powerpoint/2010/main" val="17556757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7599E4-F823-3DD1-6277-B24A15125BE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98FD722-70D1-DA9E-6C22-434E3EFE26E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a:extLst>
              <a:ext uri="{FF2B5EF4-FFF2-40B4-BE49-F238E27FC236}">
                <a16:creationId xmlns:a16="http://schemas.microsoft.com/office/drawing/2014/main" id="{7AEDF55F-B29A-91EE-F199-03616D4F4F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66CF923-5FD3-E062-A23F-F0AAA6EC396B}"/>
              </a:ext>
            </a:extLst>
          </p:cNvPr>
          <p:cNvSpPr>
            <a:spLocks noGrp="1"/>
          </p:cNvSpPr>
          <p:nvPr>
            <p:ph type="dt" sz="half" idx="10"/>
          </p:nvPr>
        </p:nvSpPr>
        <p:spPr/>
        <p:txBody>
          <a:bodyPr/>
          <a:lstStyle/>
          <a:p>
            <a:fld id="{D0419F6C-02C8-4F56-A53A-C639E39FB20B}" type="datetimeFigureOut">
              <a:rPr lang="en-IN" smtClean="0"/>
              <a:t>23-07-2023</a:t>
            </a:fld>
            <a:endParaRPr lang="en-IN" dirty="0"/>
          </a:p>
        </p:txBody>
      </p:sp>
      <p:sp>
        <p:nvSpPr>
          <p:cNvPr id="6" name="Footer Placeholder 5">
            <a:extLst>
              <a:ext uri="{FF2B5EF4-FFF2-40B4-BE49-F238E27FC236}">
                <a16:creationId xmlns:a16="http://schemas.microsoft.com/office/drawing/2014/main" id="{9038A97A-FC83-4018-A5EF-F8B3D9B95A9D}"/>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A641534B-E0E9-80B6-8205-D98E82D13BA8}"/>
              </a:ext>
            </a:extLst>
          </p:cNvPr>
          <p:cNvSpPr>
            <a:spLocks noGrp="1"/>
          </p:cNvSpPr>
          <p:nvPr>
            <p:ph type="sldNum" sz="quarter" idx="12"/>
          </p:nvPr>
        </p:nvSpPr>
        <p:spPr/>
        <p:txBody>
          <a:bodyPr/>
          <a:lstStyle/>
          <a:p>
            <a:fld id="{0F155C63-CDE8-4146-9481-3A7FD2DE6568}" type="slidenum">
              <a:rPr lang="en-IN" smtClean="0"/>
              <a:t>‹#›</a:t>
            </a:fld>
            <a:endParaRPr lang="en-IN" dirty="0"/>
          </a:p>
        </p:txBody>
      </p:sp>
    </p:spTree>
    <p:extLst>
      <p:ext uri="{BB962C8B-B14F-4D97-AF65-F5344CB8AC3E}">
        <p14:creationId xmlns:p14="http://schemas.microsoft.com/office/powerpoint/2010/main" val="38342333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t="-1000" b="-1000"/>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67DCB7A-C02D-7CE4-D57A-B75C2C36A16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04B5BC1-03DA-BADC-B5A0-2A7C65CD830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6D6CC53-9CDB-B6F8-FD94-43F8E600AC8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0419F6C-02C8-4F56-A53A-C639E39FB20B}" type="datetimeFigureOut">
              <a:rPr lang="en-IN" smtClean="0"/>
              <a:t>23-07-2023</a:t>
            </a:fld>
            <a:endParaRPr lang="en-IN" dirty="0"/>
          </a:p>
        </p:txBody>
      </p:sp>
      <p:sp>
        <p:nvSpPr>
          <p:cNvPr id="5" name="Footer Placeholder 4">
            <a:extLst>
              <a:ext uri="{FF2B5EF4-FFF2-40B4-BE49-F238E27FC236}">
                <a16:creationId xmlns:a16="http://schemas.microsoft.com/office/drawing/2014/main" id="{7F2C57C7-BFAA-A4C2-180B-380435AA33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a:extLst>
              <a:ext uri="{FF2B5EF4-FFF2-40B4-BE49-F238E27FC236}">
                <a16:creationId xmlns:a16="http://schemas.microsoft.com/office/drawing/2014/main" id="{8E85C8C7-4BAB-0FC9-1220-8C11A68E5B3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155C63-CDE8-4146-9481-3A7FD2DE6568}" type="slidenum">
              <a:rPr lang="en-IN" smtClean="0"/>
              <a:t>‹#›</a:t>
            </a:fld>
            <a:endParaRPr lang="en-IN" dirty="0"/>
          </a:p>
        </p:txBody>
      </p:sp>
    </p:spTree>
    <p:extLst>
      <p:ext uri="{BB962C8B-B14F-4D97-AF65-F5344CB8AC3E}">
        <p14:creationId xmlns:p14="http://schemas.microsoft.com/office/powerpoint/2010/main" val="675540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github.com/Viveksati5143/Diabetes-Prediction/tree/patch-1"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30200" y="427987"/>
            <a:ext cx="11349829" cy="1183054"/>
          </a:xfrm>
        </p:spPr>
        <p:txBody>
          <a:bodyPr anchor="b">
            <a:normAutofit/>
          </a:bodyPr>
          <a:lstStyle/>
          <a:p>
            <a:r>
              <a:rPr lang="en-US" sz="4400" dirty="0">
                <a:cs typeface="Calibri Light"/>
              </a:rPr>
              <a:t>GRAPHIC ERA HILL UNIVERSITY, DEHRADUN</a:t>
            </a:r>
            <a:endParaRPr lang="en-US" sz="4400" dirty="0"/>
          </a:p>
        </p:txBody>
      </p:sp>
      <p:sp>
        <p:nvSpPr>
          <p:cNvPr id="3" name="Subtitle 2"/>
          <p:cNvSpPr>
            <a:spLocks noGrp="1"/>
          </p:cNvSpPr>
          <p:nvPr>
            <p:ph type="subTitle" idx="1"/>
          </p:nvPr>
        </p:nvSpPr>
        <p:spPr>
          <a:xfrm>
            <a:off x="5057543" y="1693334"/>
            <a:ext cx="6181330" cy="3784357"/>
          </a:xfrm>
        </p:spPr>
        <p:txBody>
          <a:bodyPr vert="horz" lIns="91440" tIns="45720" rIns="91440" bIns="45720" rtlCol="0" anchor="b">
            <a:noAutofit/>
          </a:bodyPr>
          <a:lstStyle/>
          <a:p>
            <a:pPr>
              <a:lnSpc>
                <a:spcPct val="110000"/>
              </a:lnSpc>
            </a:pPr>
            <a:r>
              <a:rPr lang="en-US" sz="4400" b="1" i="1" dirty="0">
                <a:cs typeface="Calibri"/>
              </a:rPr>
              <a:t>DIABETES PREDICTION</a:t>
            </a:r>
          </a:p>
          <a:p>
            <a:pPr>
              <a:lnSpc>
                <a:spcPct val="110000"/>
              </a:lnSpc>
            </a:pPr>
            <a:r>
              <a:rPr lang="en-US" sz="1800" dirty="0">
                <a:cs typeface="Calibri"/>
              </a:rPr>
              <a:t>Source Code: </a:t>
            </a:r>
            <a:r>
              <a:rPr lang="en-IN" sz="1400" dirty="0">
                <a:hlinkClick r:id="rId2"/>
              </a:rPr>
              <a:t>Viveksati5143/Diabetes-Prediction at patch-1 (github.com)</a:t>
            </a:r>
            <a:endParaRPr lang="en-IN" sz="1800" dirty="0"/>
          </a:p>
          <a:p>
            <a:pPr>
              <a:lnSpc>
                <a:spcPct val="110000"/>
              </a:lnSpc>
            </a:pPr>
            <a:endParaRPr lang="en-IN" sz="1800" dirty="0"/>
          </a:p>
          <a:p>
            <a:pPr>
              <a:lnSpc>
                <a:spcPct val="110000"/>
              </a:lnSpc>
            </a:pPr>
            <a:endParaRPr lang="en-US" sz="1800" dirty="0"/>
          </a:p>
          <a:p>
            <a:pPr>
              <a:lnSpc>
                <a:spcPct val="110000"/>
              </a:lnSpc>
            </a:pPr>
            <a:r>
              <a:rPr lang="en-US" sz="2800" b="1" u="sng" dirty="0">
                <a:ea typeface="+mn-lt"/>
                <a:cs typeface="+mn-lt"/>
              </a:rPr>
              <a:t>CSE 6</a:t>
            </a:r>
            <a:r>
              <a:rPr lang="en-US" sz="2800" b="1" u="sng" baseline="30000" dirty="0">
                <a:ea typeface="+mn-lt"/>
                <a:cs typeface="+mn-lt"/>
              </a:rPr>
              <a:t>th</a:t>
            </a:r>
            <a:r>
              <a:rPr lang="en-US" sz="2800" b="1" u="sng" dirty="0">
                <a:ea typeface="+mn-lt"/>
                <a:cs typeface="+mn-lt"/>
              </a:rPr>
              <a:t> SEMESTER MINI PROJECT</a:t>
            </a:r>
            <a:endParaRPr lang="en-US" sz="2800" dirty="0">
              <a:ea typeface="+mn-lt"/>
              <a:cs typeface="+mn-lt"/>
            </a:endParaRPr>
          </a:p>
          <a:p>
            <a:pPr>
              <a:lnSpc>
                <a:spcPct val="110000"/>
              </a:lnSpc>
            </a:pPr>
            <a:r>
              <a:rPr lang="en-US" sz="2800" b="1" u="sng" dirty="0">
                <a:ea typeface="+mn-lt"/>
                <a:cs typeface="+mn-lt"/>
              </a:rPr>
              <a:t>2022-2023</a:t>
            </a:r>
            <a:endParaRPr lang="en-US" sz="2800" dirty="0"/>
          </a:p>
          <a:p>
            <a:pPr>
              <a:lnSpc>
                <a:spcPct val="110000"/>
              </a:lnSpc>
            </a:pPr>
            <a:endParaRPr lang="en-US" sz="1100" dirty="0">
              <a:cs typeface="Calibri"/>
            </a:endParaRPr>
          </a:p>
        </p:txBody>
      </p:sp>
      <p:pic>
        <p:nvPicPr>
          <p:cNvPr id="4" name="Picture 4" descr="A picture containing logo&#10;&#10;Description automatically generated">
            <a:extLst>
              <a:ext uri="{FF2B5EF4-FFF2-40B4-BE49-F238E27FC236}">
                <a16:creationId xmlns:a16="http://schemas.microsoft.com/office/drawing/2014/main" id="{5B95DC5B-4567-4B5D-8FF8-7F38EE55BE3B}"/>
              </a:ext>
            </a:extLst>
          </p:cNvPr>
          <p:cNvPicPr>
            <a:picLocks noChangeAspect="1"/>
          </p:cNvPicPr>
          <p:nvPr/>
        </p:nvPicPr>
        <p:blipFill>
          <a:blip r:embed="rId3"/>
          <a:stretch>
            <a:fillRect/>
          </a:stretch>
        </p:blipFill>
        <p:spPr>
          <a:xfrm>
            <a:off x="916052" y="1611041"/>
            <a:ext cx="3700335" cy="3712119"/>
          </a:xfrm>
          <a:prstGeom prst="rect">
            <a:avLst/>
          </a:prstGeom>
        </p:spPr>
      </p:pic>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6B276-DAE8-A227-F5AC-05D76214835C}"/>
              </a:ext>
            </a:extLst>
          </p:cNvPr>
          <p:cNvSpPr>
            <a:spLocks noGrp="1"/>
          </p:cNvSpPr>
          <p:nvPr>
            <p:ph type="title"/>
          </p:nvPr>
        </p:nvSpPr>
        <p:spPr>
          <a:xfrm>
            <a:off x="838200" y="0"/>
            <a:ext cx="10515600" cy="1325563"/>
          </a:xfrm>
        </p:spPr>
        <p:txBody>
          <a:bodyPr>
            <a:normAutofit/>
          </a:bodyPr>
          <a:lstStyle/>
          <a:p>
            <a:pPr algn="ctr"/>
            <a:r>
              <a:rPr lang="en-IN" sz="5400" b="1" dirty="0">
                <a:latin typeface="Algerian" panose="04020705040A02060702" pitchFamily="82" charset="0"/>
              </a:rPr>
              <a:t>Machine Learning </a:t>
            </a:r>
          </a:p>
        </p:txBody>
      </p:sp>
      <p:sp>
        <p:nvSpPr>
          <p:cNvPr id="3" name="Content Placeholder 2">
            <a:extLst>
              <a:ext uri="{FF2B5EF4-FFF2-40B4-BE49-F238E27FC236}">
                <a16:creationId xmlns:a16="http://schemas.microsoft.com/office/drawing/2014/main" id="{C82FB583-506B-0923-2D33-0D6BF588235D}"/>
              </a:ext>
            </a:extLst>
          </p:cNvPr>
          <p:cNvSpPr>
            <a:spLocks noGrp="1"/>
          </p:cNvSpPr>
          <p:nvPr>
            <p:ph idx="1"/>
          </p:nvPr>
        </p:nvSpPr>
        <p:spPr>
          <a:xfrm>
            <a:off x="838200" y="1491916"/>
            <a:ext cx="10515600" cy="4685047"/>
          </a:xfrm>
        </p:spPr>
        <p:txBody>
          <a:bodyPr>
            <a:normAutofit/>
          </a:bodyPr>
          <a:lstStyle/>
          <a:p>
            <a:pPr>
              <a:buFont typeface="Wingdings" panose="05000000000000000000" pitchFamily="2" charset="2"/>
              <a:buChar char="ü"/>
            </a:pPr>
            <a:r>
              <a:rPr lang="en-IN" dirty="0"/>
              <a:t>Machine Learning is a branch of artificial intelligence, concerns the construction and study of systems that can learn from data.</a:t>
            </a:r>
          </a:p>
          <a:p>
            <a:pPr>
              <a:buFont typeface="Wingdings" panose="05000000000000000000" pitchFamily="2" charset="2"/>
              <a:buChar char="ü"/>
            </a:pPr>
            <a:r>
              <a:rPr lang="en-IN" dirty="0"/>
              <a:t>Focuses on prediction based on known properties learned from the training data.</a:t>
            </a:r>
          </a:p>
          <a:p>
            <a:pPr>
              <a:buFont typeface="Wingdings" panose="05000000000000000000" pitchFamily="2" charset="2"/>
              <a:buChar char="ü"/>
            </a:pPr>
            <a:r>
              <a:rPr lang="en-IN" dirty="0"/>
              <a:t>Requires training data set</a:t>
            </a:r>
          </a:p>
          <a:p>
            <a:pPr>
              <a:buFont typeface="Wingdings" panose="05000000000000000000" pitchFamily="2" charset="2"/>
              <a:buChar char="ü"/>
            </a:pPr>
            <a:r>
              <a:rPr lang="en-IN" dirty="0"/>
              <a:t>Classifier needs to be trained on some labelled training data before it can be applied to actual classification task.</a:t>
            </a:r>
          </a:p>
          <a:p>
            <a:pPr>
              <a:buFont typeface="Wingdings" panose="05000000000000000000" pitchFamily="2" charset="2"/>
              <a:buChar char="ü"/>
            </a:pPr>
            <a:r>
              <a:rPr lang="en-IN" dirty="0"/>
              <a:t>Various datasets available on Internet such as diabetes dataset, diseases datasets, etc.</a:t>
            </a:r>
          </a:p>
          <a:p>
            <a:pPr>
              <a:buFont typeface="Wingdings" panose="05000000000000000000" pitchFamily="2" charset="2"/>
              <a:buChar char="ü"/>
            </a:pPr>
            <a:r>
              <a:rPr lang="en-IN" dirty="0"/>
              <a:t>Language independent.</a:t>
            </a:r>
          </a:p>
        </p:txBody>
      </p:sp>
    </p:spTree>
    <p:extLst>
      <p:ext uri="{BB962C8B-B14F-4D97-AF65-F5344CB8AC3E}">
        <p14:creationId xmlns:p14="http://schemas.microsoft.com/office/powerpoint/2010/main" val="27506133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D9CD2D-D3CC-82D1-DBF9-9CEF68EB1848}"/>
              </a:ext>
            </a:extLst>
          </p:cNvPr>
          <p:cNvSpPr>
            <a:spLocks noGrp="1"/>
          </p:cNvSpPr>
          <p:nvPr>
            <p:ph type="title"/>
          </p:nvPr>
        </p:nvSpPr>
        <p:spPr>
          <a:xfrm>
            <a:off x="838200" y="18255"/>
            <a:ext cx="10515600" cy="1325563"/>
          </a:xfrm>
        </p:spPr>
        <p:txBody>
          <a:bodyPr/>
          <a:lstStyle/>
          <a:p>
            <a:pPr algn="ctr"/>
            <a:r>
              <a:rPr lang="en-IN" b="1" dirty="0">
                <a:latin typeface="Algerian" panose="04020705040A02060702" pitchFamily="82" charset="0"/>
              </a:rPr>
              <a:t>Implementation</a:t>
            </a:r>
          </a:p>
        </p:txBody>
      </p:sp>
      <p:grpSp>
        <p:nvGrpSpPr>
          <p:cNvPr id="9" name="Group 8">
            <a:extLst>
              <a:ext uri="{FF2B5EF4-FFF2-40B4-BE49-F238E27FC236}">
                <a16:creationId xmlns:a16="http://schemas.microsoft.com/office/drawing/2014/main" id="{C3966D70-C5CE-A224-3901-DD5EA316544B}"/>
              </a:ext>
            </a:extLst>
          </p:cNvPr>
          <p:cNvGrpSpPr/>
          <p:nvPr/>
        </p:nvGrpSpPr>
        <p:grpSpPr>
          <a:xfrm>
            <a:off x="139700" y="1790700"/>
            <a:ext cx="11112500" cy="4191000"/>
            <a:chOff x="2033984" y="2779960"/>
            <a:chExt cx="8124030" cy="1298078"/>
          </a:xfrm>
        </p:grpSpPr>
        <p:sp>
          <p:nvSpPr>
            <p:cNvPr id="10" name="Freeform: Shape 9">
              <a:extLst>
                <a:ext uri="{FF2B5EF4-FFF2-40B4-BE49-F238E27FC236}">
                  <a16:creationId xmlns:a16="http://schemas.microsoft.com/office/drawing/2014/main" id="{3B607AF9-E19C-17AA-D4C7-051D45B3B919}"/>
                </a:ext>
              </a:extLst>
            </p:cNvPr>
            <p:cNvSpPr/>
            <p:nvPr/>
          </p:nvSpPr>
          <p:spPr>
            <a:xfrm>
              <a:off x="8038703" y="3762989"/>
              <a:ext cx="353218" cy="91440"/>
            </a:xfrm>
            <a:custGeom>
              <a:avLst/>
              <a:gdLst/>
              <a:ahLst/>
              <a:cxnLst/>
              <a:rect l="0" t="0" r="0" b="0"/>
              <a:pathLst>
                <a:path>
                  <a:moveTo>
                    <a:pt x="0" y="45720"/>
                  </a:moveTo>
                  <a:lnTo>
                    <a:pt x="353218" y="45720"/>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a:lstStyle/>
            <a:p>
              <a:endParaRPr lang="en-IN"/>
            </a:p>
          </p:txBody>
        </p:sp>
        <p:sp>
          <p:nvSpPr>
            <p:cNvPr id="11" name="Freeform: Shape 10">
              <a:extLst>
                <a:ext uri="{FF2B5EF4-FFF2-40B4-BE49-F238E27FC236}">
                  <a16:creationId xmlns:a16="http://schemas.microsoft.com/office/drawing/2014/main" id="{ADE31DD5-D96C-339D-38CC-37DDB06AF788}"/>
                </a:ext>
              </a:extLst>
            </p:cNvPr>
            <p:cNvSpPr/>
            <p:nvPr/>
          </p:nvSpPr>
          <p:spPr>
            <a:xfrm>
              <a:off x="5919390" y="3428999"/>
              <a:ext cx="353218" cy="379710"/>
            </a:xfrm>
            <a:custGeom>
              <a:avLst/>
              <a:gdLst/>
              <a:ahLst/>
              <a:cxnLst/>
              <a:rect l="0" t="0" r="0" b="0"/>
              <a:pathLst>
                <a:path>
                  <a:moveTo>
                    <a:pt x="0" y="0"/>
                  </a:moveTo>
                  <a:lnTo>
                    <a:pt x="176609" y="0"/>
                  </a:lnTo>
                  <a:lnTo>
                    <a:pt x="176609" y="379710"/>
                  </a:lnTo>
                  <a:lnTo>
                    <a:pt x="353218" y="379710"/>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a:lstStyle/>
            <a:p>
              <a:endParaRPr lang="en-IN"/>
            </a:p>
          </p:txBody>
        </p:sp>
        <p:sp>
          <p:nvSpPr>
            <p:cNvPr id="12" name="Freeform: Shape 11">
              <a:extLst>
                <a:ext uri="{FF2B5EF4-FFF2-40B4-BE49-F238E27FC236}">
                  <a16:creationId xmlns:a16="http://schemas.microsoft.com/office/drawing/2014/main" id="{FE495ACD-36FA-6CA2-C02D-C0FBB3F5F1EF}"/>
                </a:ext>
              </a:extLst>
            </p:cNvPr>
            <p:cNvSpPr/>
            <p:nvPr/>
          </p:nvSpPr>
          <p:spPr>
            <a:xfrm>
              <a:off x="8038703" y="3003569"/>
              <a:ext cx="353218" cy="91440"/>
            </a:xfrm>
            <a:custGeom>
              <a:avLst/>
              <a:gdLst/>
              <a:ahLst/>
              <a:cxnLst/>
              <a:rect l="0" t="0" r="0" b="0"/>
              <a:pathLst>
                <a:path>
                  <a:moveTo>
                    <a:pt x="0" y="45720"/>
                  </a:moveTo>
                  <a:lnTo>
                    <a:pt x="353218" y="45720"/>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a:lstStyle/>
            <a:p>
              <a:endParaRPr lang="en-IN"/>
            </a:p>
          </p:txBody>
        </p:sp>
        <p:sp>
          <p:nvSpPr>
            <p:cNvPr id="13" name="Freeform: Shape 12">
              <a:extLst>
                <a:ext uri="{FF2B5EF4-FFF2-40B4-BE49-F238E27FC236}">
                  <a16:creationId xmlns:a16="http://schemas.microsoft.com/office/drawing/2014/main" id="{46664070-AF02-7248-D3A3-BC0906652332}"/>
                </a:ext>
              </a:extLst>
            </p:cNvPr>
            <p:cNvSpPr/>
            <p:nvPr/>
          </p:nvSpPr>
          <p:spPr>
            <a:xfrm>
              <a:off x="5919390" y="3049289"/>
              <a:ext cx="353218" cy="379710"/>
            </a:xfrm>
            <a:custGeom>
              <a:avLst/>
              <a:gdLst/>
              <a:ahLst/>
              <a:cxnLst/>
              <a:rect l="0" t="0" r="0" b="0"/>
              <a:pathLst>
                <a:path>
                  <a:moveTo>
                    <a:pt x="0" y="379710"/>
                  </a:moveTo>
                  <a:lnTo>
                    <a:pt x="176609" y="379710"/>
                  </a:lnTo>
                  <a:lnTo>
                    <a:pt x="176609" y="0"/>
                  </a:lnTo>
                  <a:lnTo>
                    <a:pt x="353218" y="0"/>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a:lstStyle/>
            <a:p>
              <a:endParaRPr lang="en-IN"/>
            </a:p>
          </p:txBody>
        </p:sp>
        <p:sp>
          <p:nvSpPr>
            <p:cNvPr id="14" name="Freeform: Shape 13">
              <a:extLst>
                <a:ext uri="{FF2B5EF4-FFF2-40B4-BE49-F238E27FC236}">
                  <a16:creationId xmlns:a16="http://schemas.microsoft.com/office/drawing/2014/main" id="{CB46C8EB-3A61-E547-A4AA-7887C823A6A5}"/>
                </a:ext>
              </a:extLst>
            </p:cNvPr>
            <p:cNvSpPr/>
            <p:nvPr/>
          </p:nvSpPr>
          <p:spPr>
            <a:xfrm>
              <a:off x="3800078" y="3383279"/>
              <a:ext cx="353218" cy="91440"/>
            </a:xfrm>
            <a:custGeom>
              <a:avLst/>
              <a:gdLst/>
              <a:ahLst/>
              <a:cxnLst/>
              <a:rect l="0" t="0" r="0" b="0"/>
              <a:pathLst>
                <a:path>
                  <a:moveTo>
                    <a:pt x="0" y="45720"/>
                  </a:moveTo>
                  <a:lnTo>
                    <a:pt x="353218" y="45720"/>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a:lstStyle/>
            <a:p>
              <a:endParaRPr lang="en-IN"/>
            </a:p>
          </p:txBody>
        </p:sp>
        <p:sp>
          <p:nvSpPr>
            <p:cNvPr id="15" name="Freeform: Shape 14">
              <a:extLst>
                <a:ext uri="{FF2B5EF4-FFF2-40B4-BE49-F238E27FC236}">
                  <a16:creationId xmlns:a16="http://schemas.microsoft.com/office/drawing/2014/main" id="{11F0D0F9-14A2-EC5E-21BF-FE84F805290E}"/>
                </a:ext>
              </a:extLst>
            </p:cNvPr>
            <p:cNvSpPr/>
            <p:nvPr/>
          </p:nvSpPr>
          <p:spPr>
            <a:xfrm>
              <a:off x="2033984" y="3159670"/>
              <a:ext cx="1766093" cy="538658"/>
            </a:xfrm>
            <a:custGeom>
              <a:avLst/>
              <a:gdLst>
                <a:gd name="connsiteX0" fmla="*/ 0 w 1766093"/>
                <a:gd name="connsiteY0" fmla="*/ 0 h 538658"/>
                <a:gd name="connsiteX1" fmla="*/ 1766093 w 1766093"/>
                <a:gd name="connsiteY1" fmla="*/ 0 h 538658"/>
                <a:gd name="connsiteX2" fmla="*/ 1766093 w 1766093"/>
                <a:gd name="connsiteY2" fmla="*/ 538658 h 538658"/>
                <a:gd name="connsiteX3" fmla="*/ 0 w 1766093"/>
                <a:gd name="connsiteY3" fmla="*/ 538658 h 538658"/>
                <a:gd name="connsiteX4" fmla="*/ 0 w 1766093"/>
                <a:gd name="connsiteY4" fmla="*/ 0 h 5386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6093" h="538658">
                  <a:moveTo>
                    <a:pt x="0" y="0"/>
                  </a:moveTo>
                  <a:lnTo>
                    <a:pt x="1766093" y="0"/>
                  </a:lnTo>
                  <a:lnTo>
                    <a:pt x="1766093" y="538658"/>
                  </a:lnTo>
                  <a:lnTo>
                    <a:pt x="0" y="538658"/>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IN" sz="1600" kern="1200" dirty="0"/>
                <a:t>Dataset</a:t>
              </a:r>
            </a:p>
          </p:txBody>
        </p:sp>
        <p:sp>
          <p:nvSpPr>
            <p:cNvPr id="16" name="Freeform: Shape 15">
              <a:extLst>
                <a:ext uri="{FF2B5EF4-FFF2-40B4-BE49-F238E27FC236}">
                  <a16:creationId xmlns:a16="http://schemas.microsoft.com/office/drawing/2014/main" id="{556FDCA1-5560-7B81-9F8B-D2BE53BDDFEB}"/>
                </a:ext>
              </a:extLst>
            </p:cNvPr>
            <p:cNvSpPr/>
            <p:nvPr/>
          </p:nvSpPr>
          <p:spPr>
            <a:xfrm>
              <a:off x="4153296" y="3159670"/>
              <a:ext cx="1766093" cy="538658"/>
            </a:xfrm>
            <a:custGeom>
              <a:avLst/>
              <a:gdLst>
                <a:gd name="connsiteX0" fmla="*/ 0 w 1766093"/>
                <a:gd name="connsiteY0" fmla="*/ 0 h 538658"/>
                <a:gd name="connsiteX1" fmla="*/ 1766093 w 1766093"/>
                <a:gd name="connsiteY1" fmla="*/ 0 h 538658"/>
                <a:gd name="connsiteX2" fmla="*/ 1766093 w 1766093"/>
                <a:gd name="connsiteY2" fmla="*/ 538658 h 538658"/>
                <a:gd name="connsiteX3" fmla="*/ 0 w 1766093"/>
                <a:gd name="connsiteY3" fmla="*/ 538658 h 538658"/>
                <a:gd name="connsiteX4" fmla="*/ 0 w 1766093"/>
                <a:gd name="connsiteY4" fmla="*/ 0 h 5386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6093" h="538658">
                  <a:moveTo>
                    <a:pt x="0" y="0"/>
                  </a:moveTo>
                  <a:lnTo>
                    <a:pt x="1766093" y="0"/>
                  </a:lnTo>
                  <a:lnTo>
                    <a:pt x="1766093" y="538658"/>
                  </a:lnTo>
                  <a:lnTo>
                    <a:pt x="0" y="538658"/>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IN" sz="1600" kern="1200" dirty="0"/>
                <a:t>Pre-processing</a:t>
              </a:r>
            </a:p>
          </p:txBody>
        </p:sp>
        <p:sp>
          <p:nvSpPr>
            <p:cNvPr id="17" name="Freeform: Shape 16">
              <a:extLst>
                <a:ext uri="{FF2B5EF4-FFF2-40B4-BE49-F238E27FC236}">
                  <a16:creationId xmlns:a16="http://schemas.microsoft.com/office/drawing/2014/main" id="{048CBED0-6167-8F1D-54A3-918C24C81DAE}"/>
                </a:ext>
              </a:extLst>
            </p:cNvPr>
            <p:cNvSpPr/>
            <p:nvPr/>
          </p:nvSpPr>
          <p:spPr>
            <a:xfrm>
              <a:off x="6272609" y="2779960"/>
              <a:ext cx="1766093" cy="538658"/>
            </a:xfrm>
            <a:custGeom>
              <a:avLst/>
              <a:gdLst>
                <a:gd name="connsiteX0" fmla="*/ 0 w 1766093"/>
                <a:gd name="connsiteY0" fmla="*/ 0 h 538658"/>
                <a:gd name="connsiteX1" fmla="*/ 1766093 w 1766093"/>
                <a:gd name="connsiteY1" fmla="*/ 0 h 538658"/>
                <a:gd name="connsiteX2" fmla="*/ 1766093 w 1766093"/>
                <a:gd name="connsiteY2" fmla="*/ 538658 h 538658"/>
                <a:gd name="connsiteX3" fmla="*/ 0 w 1766093"/>
                <a:gd name="connsiteY3" fmla="*/ 538658 h 538658"/>
                <a:gd name="connsiteX4" fmla="*/ 0 w 1766093"/>
                <a:gd name="connsiteY4" fmla="*/ 0 h 5386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6093" h="538658">
                  <a:moveTo>
                    <a:pt x="0" y="0"/>
                  </a:moveTo>
                  <a:lnTo>
                    <a:pt x="1766093" y="0"/>
                  </a:lnTo>
                  <a:lnTo>
                    <a:pt x="1766093" y="538658"/>
                  </a:lnTo>
                  <a:lnTo>
                    <a:pt x="0" y="538658"/>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IN" sz="1600" kern="1200" dirty="0"/>
                <a:t>Preparing Training Set</a:t>
              </a:r>
            </a:p>
          </p:txBody>
        </p:sp>
        <p:sp>
          <p:nvSpPr>
            <p:cNvPr id="18" name="Freeform: Shape 17">
              <a:extLst>
                <a:ext uri="{FF2B5EF4-FFF2-40B4-BE49-F238E27FC236}">
                  <a16:creationId xmlns:a16="http://schemas.microsoft.com/office/drawing/2014/main" id="{C40E9AAD-A9A7-6A6F-A64B-FCDE9FC38713}"/>
                </a:ext>
              </a:extLst>
            </p:cNvPr>
            <p:cNvSpPr/>
            <p:nvPr/>
          </p:nvSpPr>
          <p:spPr>
            <a:xfrm>
              <a:off x="8391921" y="2779960"/>
              <a:ext cx="1766093" cy="538658"/>
            </a:xfrm>
            <a:custGeom>
              <a:avLst/>
              <a:gdLst>
                <a:gd name="connsiteX0" fmla="*/ 0 w 1766093"/>
                <a:gd name="connsiteY0" fmla="*/ 269329 h 538658"/>
                <a:gd name="connsiteX1" fmla="*/ 883047 w 1766093"/>
                <a:gd name="connsiteY1" fmla="*/ 0 h 538658"/>
                <a:gd name="connsiteX2" fmla="*/ 1766094 w 1766093"/>
                <a:gd name="connsiteY2" fmla="*/ 269329 h 538658"/>
                <a:gd name="connsiteX3" fmla="*/ 883047 w 1766093"/>
                <a:gd name="connsiteY3" fmla="*/ 538658 h 538658"/>
                <a:gd name="connsiteX4" fmla="*/ 0 w 1766093"/>
                <a:gd name="connsiteY4" fmla="*/ 269329 h 5386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6093" h="538658">
                  <a:moveTo>
                    <a:pt x="0" y="269329"/>
                  </a:moveTo>
                  <a:cubicBezTo>
                    <a:pt x="0" y="120583"/>
                    <a:pt x="395354" y="0"/>
                    <a:pt x="883047" y="0"/>
                  </a:cubicBezTo>
                  <a:cubicBezTo>
                    <a:pt x="1370740" y="0"/>
                    <a:pt x="1766094" y="120583"/>
                    <a:pt x="1766094" y="269329"/>
                  </a:cubicBezTo>
                  <a:cubicBezTo>
                    <a:pt x="1766094" y="418075"/>
                    <a:pt x="1370740" y="538658"/>
                    <a:pt x="883047" y="538658"/>
                  </a:cubicBezTo>
                  <a:cubicBezTo>
                    <a:pt x="395354" y="538658"/>
                    <a:pt x="0" y="418075"/>
                    <a:pt x="0" y="269329"/>
                  </a:cubicBez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68798" tIns="89045" rIns="268798" bIns="89045" numCol="1" spcCol="1270" anchor="ctr" anchorCtr="0">
              <a:noAutofit/>
            </a:bodyPr>
            <a:lstStyle/>
            <a:p>
              <a:pPr marL="0" lvl="0" indent="0" algn="ctr" defTabSz="711200">
                <a:lnSpc>
                  <a:spcPct val="90000"/>
                </a:lnSpc>
                <a:spcBef>
                  <a:spcPct val="0"/>
                </a:spcBef>
                <a:spcAft>
                  <a:spcPct val="35000"/>
                </a:spcAft>
                <a:buNone/>
              </a:pPr>
              <a:r>
                <a:rPr lang="en-IN" sz="1600" kern="1200" dirty="0"/>
                <a:t>Train Classifier</a:t>
              </a:r>
            </a:p>
          </p:txBody>
        </p:sp>
        <p:sp>
          <p:nvSpPr>
            <p:cNvPr id="19" name="Freeform: Shape 18">
              <a:extLst>
                <a:ext uri="{FF2B5EF4-FFF2-40B4-BE49-F238E27FC236}">
                  <a16:creationId xmlns:a16="http://schemas.microsoft.com/office/drawing/2014/main" id="{9B8DA291-1EB7-D52A-41F1-5D62142D8AF8}"/>
                </a:ext>
              </a:extLst>
            </p:cNvPr>
            <p:cNvSpPr/>
            <p:nvPr/>
          </p:nvSpPr>
          <p:spPr>
            <a:xfrm>
              <a:off x="6272609" y="3539380"/>
              <a:ext cx="1766093" cy="538658"/>
            </a:xfrm>
            <a:custGeom>
              <a:avLst/>
              <a:gdLst>
                <a:gd name="connsiteX0" fmla="*/ 0 w 1766093"/>
                <a:gd name="connsiteY0" fmla="*/ 0 h 538658"/>
                <a:gd name="connsiteX1" fmla="*/ 1766093 w 1766093"/>
                <a:gd name="connsiteY1" fmla="*/ 0 h 538658"/>
                <a:gd name="connsiteX2" fmla="*/ 1766093 w 1766093"/>
                <a:gd name="connsiteY2" fmla="*/ 538658 h 538658"/>
                <a:gd name="connsiteX3" fmla="*/ 0 w 1766093"/>
                <a:gd name="connsiteY3" fmla="*/ 538658 h 538658"/>
                <a:gd name="connsiteX4" fmla="*/ 0 w 1766093"/>
                <a:gd name="connsiteY4" fmla="*/ 0 h 5386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6093" h="538658">
                  <a:moveTo>
                    <a:pt x="0" y="0"/>
                  </a:moveTo>
                  <a:lnTo>
                    <a:pt x="1766093" y="0"/>
                  </a:lnTo>
                  <a:lnTo>
                    <a:pt x="1766093" y="538658"/>
                  </a:lnTo>
                  <a:lnTo>
                    <a:pt x="0" y="538658"/>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IN" sz="1600" kern="1200" dirty="0"/>
                <a:t>Preparing Test Set</a:t>
              </a:r>
            </a:p>
          </p:txBody>
        </p:sp>
        <p:sp>
          <p:nvSpPr>
            <p:cNvPr id="20" name="Freeform: Shape 19">
              <a:extLst>
                <a:ext uri="{FF2B5EF4-FFF2-40B4-BE49-F238E27FC236}">
                  <a16:creationId xmlns:a16="http://schemas.microsoft.com/office/drawing/2014/main" id="{B7C1BED3-A426-D1AD-6655-547753D68609}"/>
                </a:ext>
              </a:extLst>
            </p:cNvPr>
            <p:cNvSpPr/>
            <p:nvPr/>
          </p:nvSpPr>
          <p:spPr>
            <a:xfrm>
              <a:off x="8391921" y="3539380"/>
              <a:ext cx="1766093" cy="538658"/>
            </a:xfrm>
            <a:custGeom>
              <a:avLst/>
              <a:gdLst>
                <a:gd name="connsiteX0" fmla="*/ 0 w 1766093"/>
                <a:gd name="connsiteY0" fmla="*/ 269329 h 538658"/>
                <a:gd name="connsiteX1" fmla="*/ 883047 w 1766093"/>
                <a:gd name="connsiteY1" fmla="*/ 0 h 538658"/>
                <a:gd name="connsiteX2" fmla="*/ 1766094 w 1766093"/>
                <a:gd name="connsiteY2" fmla="*/ 269329 h 538658"/>
                <a:gd name="connsiteX3" fmla="*/ 883047 w 1766093"/>
                <a:gd name="connsiteY3" fmla="*/ 538658 h 538658"/>
                <a:gd name="connsiteX4" fmla="*/ 0 w 1766093"/>
                <a:gd name="connsiteY4" fmla="*/ 269329 h 5386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6093" h="538658">
                  <a:moveTo>
                    <a:pt x="0" y="269329"/>
                  </a:moveTo>
                  <a:cubicBezTo>
                    <a:pt x="0" y="120583"/>
                    <a:pt x="395354" y="0"/>
                    <a:pt x="883047" y="0"/>
                  </a:cubicBezTo>
                  <a:cubicBezTo>
                    <a:pt x="1370740" y="0"/>
                    <a:pt x="1766094" y="120583"/>
                    <a:pt x="1766094" y="269329"/>
                  </a:cubicBezTo>
                  <a:cubicBezTo>
                    <a:pt x="1766094" y="418075"/>
                    <a:pt x="1370740" y="538658"/>
                    <a:pt x="883047" y="538658"/>
                  </a:cubicBezTo>
                  <a:cubicBezTo>
                    <a:pt x="395354" y="538658"/>
                    <a:pt x="0" y="418075"/>
                    <a:pt x="0" y="269329"/>
                  </a:cubicBez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68798" tIns="89045" rIns="268798" bIns="89045" numCol="1" spcCol="1270" anchor="ctr" anchorCtr="0">
              <a:noAutofit/>
            </a:bodyPr>
            <a:lstStyle/>
            <a:p>
              <a:pPr marL="0" lvl="0" indent="0" algn="ctr" defTabSz="711200">
                <a:lnSpc>
                  <a:spcPct val="90000"/>
                </a:lnSpc>
                <a:spcBef>
                  <a:spcPct val="0"/>
                </a:spcBef>
                <a:spcAft>
                  <a:spcPct val="35000"/>
                </a:spcAft>
                <a:buNone/>
              </a:pPr>
              <a:r>
                <a:rPr lang="en-IN" sz="1600" kern="1200" dirty="0"/>
                <a:t>Test Classifier</a:t>
              </a:r>
            </a:p>
          </p:txBody>
        </p:sp>
      </p:grpSp>
    </p:spTree>
    <p:extLst>
      <p:ext uri="{BB962C8B-B14F-4D97-AF65-F5344CB8AC3E}">
        <p14:creationId xmlns:p14="http://schemas.microsoft.com/office/powerpoint/2010/main" val="28915428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38140-0251-F08B-1E21-AF54926FB9F2}"/>
              </a:ext>
            </a:extLst>
          </p:cNvPr>
          <p:cNvSpPr>
            <a:spLocks noGrp="1"/>
          </p:cNvSpPr>
          <p:nvPr>
            <p:ph type="ctrTitle"/>
          </p:nvPr>
        </p:nvSpPr>
        <p:spPr>
          <a:xfrm>
            <a:off x="1524000" y="1122363"/>
            <a:ext cx="9144000" cy="477837"/>
          </a:xfrm>
        </p:spPr>
        <p:txBody>
          <a:bodyPr>
            <a:normAutofit fontScale="90000"/>
          </a:bodyPr>
          <a:lstStyle/>
          <a:p>
            <a:r>
              <a:rPr lang="en-IN" b="1" dirty="0">
                <a:latin typeface="Algerian" panose="04020705040A02060702" pitchFamily="82" charset="0"/>
              </a:rPr>
              <a:t>Conclusion</a:t>
            </a:r>
          </a:p>
        </p:txBody>
      </p:sp>
      <p:sp>
        <p:nvSpPr>
          <p:cNvPr id="3" name="Subtitle 2">
            <a:extLst>
              <a:ext uri="{FF2B5EF4-FFF2-40B4-BE49-F238E27FC236}">
                <a16:creationId xmlns:a16="http://schemas.microsoft.com/office/drawing/2014/main" id="{59290757-6EC5-A06E-7FDA-F7973854E9DF}"/>
              </a:ext>
            </a:extLst>
          </p:cNvPr>
          <p:cNvSpPr>
            <a:spLocks noGrp="1"/>
          </p:cNvSpPr>
          <p:nvPr>
            <p:ph type="subTitle" idx="1"/>
          </p:nvPr>
        </p:nvSpPr>
        <p:spPr>
          <a:xfrm>
            <a:off x="1524000" y="1600200"/>
            <a:ext cx="9144000" cy="4711700"/>
          </a:xfrm>
        </p:spPr>
        <p:txBody>
          <a:bodyPr>
            <a:normAutofit/>
          </a:bodyPr>
          <a:lstStyle/>
          <a:p>
            <a:endParaRPr lang="en-US" b="0" i="0" dirty="0">
              <a:solidFill>
                <a:srgbClr val="0A0A23"/>
              </a:solidFill>
              <a:effectLst/>
              <a:latin typeface="Lato" panose="020B0604020202020204" pitchFamily="34" charset="0"/>
            </a:endParaRPr>
          </a:p>
          <a:p>
            <a:r>
              <a:rPr lang="en-US" b="0" i="0" dirty="0">
                <a:solidFill>
                  <a:srgbClr val="0A0A23"/>
                </a:solidFill>
                <a:effectLst/>
                <a:latin typeface="Lato" panose="020B0604020202020204" pitchFamily="34" charset="0"/>
              </a:rPr>
              <a:t>The main aim of this project was to design and implement Diabetes Prediction Using Machine Learning Methods and Performance Analysis of that methods and it has been achieved successfully. The proposed approach uses various classification and ensemble learning method in which SVM, Logistic Regression and Naïve Bayes classifiers are used. And 81% classification accuracy has been achieved. The Experimental results can be asst health care to take early prediction and make early decision to cure diabetes and save humans life.</a:t>
            </a:r>
            <a:endParaRPr lang="en-IN" dirty="0"/>
          </a:p>
        </p:txBody>
      </p:sp>
    </p:spTree>
    <p:extLst>
      <p:ext uri="{BB962C8B-B14F-4D97-AF65-F5344CB8AC3E}">
        <p14:creationId xmlns:p14="http://schemas.microsoft.com/office/powerpoint/2010/main" val="29296125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0B4654C-ABDA-30DE-CB53-BEBFC038C431}"/>
              </a:ext>
            </a:extLst>
          </p:cNvPr>
          <p:cNvSpPr/>
          <p:nvPr/>
        </p:nvSpPr>
        <p:spPr>
          <a:xfrm>
            <a:off x="3960256" y="2967335"/>
            <a:ext cx="4271490" cy="1107996"/>
          </a:xfrm>
          <a:prstGeom prst="rect">
            <a:avLst/>
          </a:prstGeom>
          <a:noFill/>
        </p:spPr>
        <p:txBody>
          <a:bodyPr wrap="none" lIns="91440" tIns="45720" rIns="91440" bIns="45720">
            <a:spAutoFit/>
          </a:bodyPr>
          <a:lstStyle/>
          <a:p>
            <a:pPr algn="ctr"/>
            <a:r>
              <a:rPr lang="en-US" sz="66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Thank You !</a:t>
            </a:r>
          </a:p>
        </p:txBody>
      </p:sp>
      <p:sp>
        <p:nvSpPr>
          <p:cNvPr id="5" name="TextBox 4">
            <a:extLst>
              <a:ext uri="{FF2B5EF4-FFF2-40B4-BE49-F238E27FC236}">
                <a16:creationId xmlns:a16="http://schemas.microsoft.com/office/drawing/2014/main" id="{7D992D94-E416-6766-7FD4-B15D54919E2D}"/>
              </a:ext>
            </a:extLst>
          </p:cNvPr>
          <p:cNvSpPr txBox="1"/>
          <p:nvPr/>
        </p:nvSpPr>
        <p:spPr>
          <a:xfrm>
            <a:off x="7498080" y="5103674"/>
            <a:ext cx="4693920" cy="1754326"/>
          </a:xfrm>
          <a:prstGeom prst="rect">
            <a:avLst/>
          </a:prstGeom>
          <a:noFill/>
        </p:spPr>
        <p:txBody>
          <a:bodyPr wrap="square" rtlCol="0">
            <a:spAutoFit/>
          </a:bodyPr>
          <a:lstStyle/>
          <a:p>
            <a:r>
              <a:rPr lang="en-IN" sz="3600" dirty="0"/>
              <a:t>Presented by: Vivek Sati</a:t>
            </a:r>
          </a:p>
          <a:p>
            <a:r>
              <a:rPr lang="en-IN" sz="3600" dirty="0"/>
              <a:t>Student Id: 20011773</a:t>
            </a:r>
          </a:p>
          <a:p>
            <a:r>
              <a:rPr lang="en-IN" sz="3600" dirty="0"/>
              <a:t>Section: F</a:t>
            </a:r>
          </a:p>
        </p:txBody>
      </p:sp>
    </p:spTree>
    <p:extLst>
      <p:ext uri="{BB962C8B-B14F-4D97-AF65-F5344CB8AC3E}">
        <p14:creationId xmlns:p14="http://schemas.microsoft.com/office/powerpoint/2010/main" val="3094316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D17D8F-DD10-974C-F3FA-8479F97E57B2}"/>
              </a:ext>
            </a:extLst>
          </p:cNvPr>
          <p:cNvSpPr>
            <a:spLocks noGrp="1"/>
          </p:cNvSpPr>
          <p:nvPr>
            <p:ph type="title"/>
          </p:nvPr>
        </p:nvSpPr>
        <p:spPr/>
        <p:txBody>
          <a:bodyPr/>
          <a:lstStyle/>
          <a:p>
            <a:pPr algn="ctr"/>
            <a:r>
              <a:rPr lang="en-IN" b="1" i="1" dirty="0">
                <a:latin typeface="Algerian" panose="04020705040A02060702" pitchFamily="82" charset="0"/>
              </a:rPr>
              <a:t>Outline</a:t>
            </a:r>
          </a:p>
        </p:txBody>
      </p:sp>
      <p:sp>
        <p:nvSpPr>
          <p:cNvPr id="3" name="Content Placeholder 2">
            <a:extLst>
              <a:ext uri="{FF2B5EF4-FFF2-40B4-BE49-F238E27FC236}">
                <a16:creationId xmlns:a16="http://schemas.microsoft.com/office/drawing/2014/main" id="{DE220C9D-89A7-BAC7-24D1-A13C4AAC23DD}"/>
              </a:ext>
            </a:extLst>
          </p:cNvPr>
          <p:cNvSpPr>
            <a:spLocks noGrp="1"/>
          </p:cNvSpPr>
          <p:nvPr>
            <p:ph idx="1"/>
          </p:nvPr>
        </p:nvSpPr>
        <p:spPr/>
        <p:txBody>
          <a:bodyPr>
            <a:normAutofit lnSpcReduction="10000"/>
          </a:bodyPr>
          <a:lstStyle/>
          <a:p>
            <a:pPr>
              <a:buFont typeface="Wingdings" panose="05000000000000000000" pitchFamily="2" charset="2"/>
              <a:buChar char="v"/>
            </a:pPr>
            <a:r>
              <a:rPr lang="en-IN" dirty="0"/>
              <a:t>Introduction </a:t>
            </a:r>
          </a:p>
          <a:p>
            <a:pPr>
              <a:buFont typeface="Wingdings" panose="05000000000000000000" pitchFamily="2" charset="2"/>
              <a:buChar char="v"/>
            </a:pPr>
            <a:r>
              <a:rPr lang="en-IN" dirty="0"/>
              <a:t>Need</a:t>
            </a:r>
          </a:p>
          <a:p>
            <a:pPr>
              <a:buFont typeface="Wingdings" panose="05000000000000000000" pitchFamily="2" charset="2"/>
              <a:buChar char="v"/>
            </a:pPr>
            <a:r>
              <a:rPr lang="en-IN" dirty="0"/>
              <a:t>Data Set Evaluation</a:t>
            </a:r>
          </a:p>
          <a:p>
            <a:pPr>
              <a:buFont typeface="Wingdings" panose="05000000000000000000" pitchFamily="2" charset="2"/>
              <a:buChar char="v"/>
            </a:pPr>
            <a:r>
              <a:rPr lang="en-IN" dirty="0"/>
              <a:t>Applications</a:t>
            </a:r>
          </a:p>
          <a:p>
            <a:pPr>
              <a:buFont typeface="Wingdings" panose="05000000000000000000" pitchFamily="2" charset="2"/>
              <a:buChar char="v"/>
            </a:pPr>
            <a:r>
              <a:rPr lang="en-IN" dirty="0"/>
              <a:t>Methodology</a:t>
            </a:r>
          </a:p>
          <a:p>
            <a:pPr>
              <a:buFont typeface="Wingdings" panose="05000000000000000000" pitchFamily="2" charset="2"/>
              <a:buChar char="v"/>
            </a:pPr>
            <a:r>
              <a:rPr lang="en-IN" dirty="0"/>
              <a:t>Advantages</a:t>
            </a:r>
          </a:p>
          <a:p>
            <a:pPr>
              <a:buFont typeface="Wingdings" panose="05000000000000000000" pitchFamily="2" charset="2"/>
              <a:buChar char="v"/>
            </a:pPr>
            <a:r>
              <a:rPr lang="en-IN" dirty="0"/>
              <a:t>Approach</a:t>
            </a:r>
          </a:p>
          <a:p>
            <a:pPr>
              <a:buFont typeface="Wingdings" panose="05000000000000000000" pitchFamily="2" charset="2"/>
              <a:buChar char="v"/>
            </a:pPr>
            <a:r>
              <a:rPr lang="en-IN" dirty="0"/>
              <a:t>Implementation</a:t>
            </a:r>
          </a:p>
          <a:p>
            <a:pPr>
              <a:buFont typeface="Wingdings" panose="05000000000000000000" pitchFamily="2" charset="2"/>
              <a:buChar char="v"/>
            </a:pPr>
            <a:r>
              <a:rPr lang="en-IN" dirty="0"/>
              <a:t>Conclusion</a:t>
            </a:r>
          </a:p>
          <a:p>
            <a:pPr marL="0" indent="0">
              <a:buNone/>
            </a:pPr>
            <a:endParaRPr lang="en-IN" dirty="0"/>
          </a:p>
        </p:txBody>
      </p:sp>
    </p:spTree>
    <p:extLst>
      <p:ext uri="{BB962C8B-B14F-4D97-AF65-F5344CB8AC3E}">
        <p14:creationId xmlns:p14="http://schemas.microsoft.com/office/powerpoint/2010/main" val="24736118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DFEF6EAF-E823-7A1C-E892-D902A7D8B1D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492941"/>
            <a:ext cx="12191999" cy="69907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E04F3B66-55AF-8E00-5F5E-80F29D427C44}"/>
              </a:ext>
            </a:extLst>
          </p:cNvPr>
          <p:cNvSpPr txBox="1"/>
          <p:nvPr/>
        </p:nvSpPr>
        <p:spPr>
          <a:xfrm>
            <a:off x="1905802" y="471638"/>
            <a:ext cx="8412480" cy="923330"/>
          </a:xfrm>
          <a:prstGeom prst="rect">
            <a:avLst/>
          </a:prstGeom>
          <a:noFill/>
        </p:spPr>
        <p:txBody>
          <a:bodyPr wrap="square" rtlCol="0">
            <a:spAutoFit/>
          </a:bodyPr>
          <a:lstStyle/>
          <a:p>
            <a:r>
              <a:rPr lang="en-IN" sz="5400" b="1" dirty="0">
                <a:effectLst>
                  <a:outerShdw blurRad="38100" dist="38100" dir="2700000" algn="tl">
                    <a:srgbClr val="000000">
                      <a:alpha val="43137"/>
                    </a:srgbClr>
                  </a:outerShdw>
                </a:effectLst>
                <a:latin typeface="Segoe Script" panose="030B0504020000000003" pitchFamily="66" charset="0"/>
              </a:rPr>
              <a:t>Diabetes prediction</a:t>
            </a:r>
          </a:p>
        </p:txBody>
      </p:sp>
      <p:sp>
        <p:nvSpPr>
          <p:cNvPr id="7" name="TextBox 6">
            <a:extLst>
              <a:ext uri="{FF2B5EF4-FFF2-40B4-BE49-F238E27FC236}">
                <a16:creationId xmlns:a16="http://schemas.microsoft.com/office/drawing/2014/main" id="{DBC84A95-6B34-0E7B-4CA8-FF157E7F2C47}"/>
              </a:ext>
            </a:extLst>
          </p:cNvPr>
          <p:cNvSpPr txBox="1"/>
          <p:nvPr/>
        </p:nvSpPr>
        <p:spPr>
          <a:xfrm>
            <a:off x="885524" y="1703672"/>
            <a:ext cx="10741794" cy="5016758"/>
          </a:xfrm>
          <a:prstGeom prst="rect">
            <a:avLst/>
          </a:prstGeom>
          <a:noFill/>
        </p:spPr>
        <p:txBody>
          <a:bodyPr wrap="square" rtlCol="0">
            <a:spAutoFit/>
          </a:bodyPr>
          <a:lstStyle/>
          <a:p>
            <a:pPr marL="285750" indent="-285750">
              <a:buFont typeface="Wingdings" panose="05000000000000000000" pitchFamily="2" charset="2"/>
              <a:buChar char="ü"/>
            </a:pPr>
            <a:r>
              <a:rPr lang="en-IN" sz="4000" dirty="0">
                <a:effectLst/>
                <a:latin typeface="Calibri" panose="020F0502020204030204" pitchFamily="34" charset="0"/>
                <a:ea typeface="Calibri" panose="020F0502020204030204" pitchFamily="34" charset="0"/>
                <a:cs typeface="Times New Roman" panose="02020603050405020304" pitchFamily="18" charset="0"/>
              </a:rPr>
              <a:t>Diabetes is noxious diseases in the world. </a:t>
            </a:r>
          </a:p>
          <a:p>
            <a:pPr marL="285750" indent="-285750">
              <a:buFont typeface="Wingdings" panose="05000000000000000000" pitchFamily="2" charset="2"/>
              <a:buChar char="ü"/>
            </a:pPr>
            <a:r>
              <a:rPr lang="en-IN" sz="4000" dirty="0">
                <a:latin typeface="Calibri" panose="020F0502020204030204" pitchFamily="34" charset="0"/>
                <a:ea typeface="Calibri" panose="020F0502020204030204" pitchFamily="34" charset="0"/>
                <a:cs typeface="Times New Roman" panose="02020603050405020304" pitchFamily="18" charset="0"/>
              </a:rPr>
              <a:t>D</a:t>
            </a:r>
            <a:r>
              <a:rPr lang="en-IN" sz="4000" dirty="0">
                <a:effectLst/>
                <a:latin typeface="Calibri" panose="020F0502020204030204" pitchFamily="34" charset="0"/>
                <a:ea typeface="Calibri" panose="020F0502020204030204" pitchFamily="34" charset="0"/>
                <a:cs typeface="Times New Roman" panose="02020603050405020304" pitchFamily="18" charset="0"/>
              </a:rPr>
              <a:t>iabetes is caused</a:t>
            </a:r>
            <a:r>
              <a:rPr lang="en-IN" sz="4000" spc="5" dirty="0">
                <a:effectLst/>
                <a:latin typeface="Calibri" panose="020F0502020204030204" pitchFamily="34" charset="0"/>
                <a:ea typeface="Calibri" panose="020F0502020204030204" pitchFamily="34" charset="0"/>
                <a:cs typeface="Times New Roman" panose="02020603050405020304" pitchFamily="18" charset="0"/>
              </a:rPr>
              <a:t> </a:t>
            </a:r>
            <a:r>
              <a:rPr lang="en-IN" sz="4000" dirty="0">
                <a:effectLst/>
                <a:latin typeface="Calibri" panose="020F0502020204030204" pitchFamily="34" charset="0"/>
                <a:ea typeface="Calibri" panose="020F0502020204030204" pitchFamily="34" charset="0"/>
                <a:cs typeface="Times New Roman" panose="02020603050405020304" pitchFamily="18" charset="0"/>
              </a:rPr>
              <a:t>because</a:t>
            </a:r>
            <a:r>
              <a:rPr lang="en-IN" sz="4000" spc="5" dirty="0">
                <a:effectLst/>
                <a:latin typeface="Calibri" panose="020F0502020204030204" pitchFamily="34" charset="0"/>
                <a:ea typeface="Calibri" panose="020F0502020204030204" pitchFamily="34" charset="0"/>
                <a:cs typeface="Times New Roman" panose="02020603050405020304" pitchFamily="18" charset="0"/>
              </a:rPr>
              <a:t> </a:t>
            </a:r>
            <a:r>
              <a:rPr lang="en-IN" sz="4000" dirty="0">
                <a:effectLst/>
                <a:latin typeface="Calibri" panose="020F0502020204030204" pitchFamily="34" charset="0"/>
                <a:ea typeface="Calibri" panose="020F0502020204030204" pitchFamily="34" charset="0"/>
                <a:cs typeface="Times New Roman" panose="02020603050405020304" pitchFamily="18" charset="0"/>
              </a:rPr>
              <a:t>of</a:t>
            </a:r>
            <a:r>
              <a:rPr lang="en-IN" sz="4000" spc="5" dirty="0">
                <a:effectLst/>
                <a:latin typeface="Calibri" panose="020F0502020204030204" pitchFamily="34" charset="0"/>
                <a:ea typeface="Calibri" panose="020F0502020204030204" pitchFamily="34" charset="0"/>
                <a:cs typeface="Times New Roman" panose="02020603050405020304" pitchFamily="18" charset="0"/>
              </a:rPr>
              <a:t> </a:t>
            </a:r>
            <a:r>
              <a:rPr lang="en-IN" sz="4000" dirty="0">
                <a:effectLst/>
                <a:latin typeface="Calibri" panose="020F0502020204030204" pitchFamily="34" charset="0"/>
                <a:ea typeface="Calibri" panose="020F0502020204030204" pitchFamily="34" charset="0"/>
                <a:cs typeface="Times New Roman" panose="02020603050405020304" pitchFamily="18" charset="0"/>
              </a:rPr>
              <a:t>obesity</a:t>
            </a:r>
            <a:r>
              <a:rPr lang="en-IN" sz="4000" spc="5" dirty="0">
                <a:effectLst/>
                <a:latin typeface="Calibri" panose="020F0502020204030204" pitchFamily="34" charset="0"/>
                <a:ea typeface="Calibri" panose="020F0502020204030204" pitchFamily="34" charset="0"/>
                <a:cs typeface="Times New Roman" panose="02020603050405020304" pitchFamily="18" charset="0"/>
              </a:rPr>
              <a:t> </a:t>
            </a:r>
            <a:r>
              <a:rPr lang="en-IN" sz="4000" dirty="0">
                <a:effectLst/>
                <a:latin typeface="Calibri" panose="020F0502020204030204" pitchFamily="34" charset="0"/>
                <a:ea typeface="Calibri" panose="020F0502020204030204" pitchFamily="34" charset="0"/>
                <a:cs typeface="Times New Roman" panose="02020603050405020304" pitchFamily="18" charset="0"/>
              </a:rPr>
              <a:t>or</a:t>
            </a:r>
            <a:r>
              <a:rPr lang="en-IN" sz="4000" spc="5" dirty="0">
                <a:effectLst/>
                <a:latin typeface="Calibri" panose="020F0502020204030204" pitchFamily="34" charset="0"/>
                <a:ea typeface="Calibri" panose="020F0502020204030204" pitchFamily="34" charset="0"/>
                <a:cs typeface="Times New Roman" panose="02020603050405020304" pitchFamily="18" charset="0"/>
              </a:rPr>
              <a:t> </a:t>
            </a:r>
            <a:r>
              <a:rPr lang="en-IN" sz="4000" dirty="0">
                <a:effectLst/>
                <a:latin typeface="Calibri" panose="020F0502020204030204" pitchFamily="34" charset="0"/>
                <a:ea typeface="Calibri" panose="020F0502020204030204" pitchFamily="34" charset="0"/>
                <a:cs typeface="Times New Roman" panose="02020603050405020304" pitchFamily="18" charset="0"/>
              </a:rPr>
              <a:t>high</a:t>
            </a:r>
            <a:r>
              <a:rPr lang="en-IN" sz="4000" spc="5" dirty="0">
                <a:effectLst/>
                <a:latin typeface="Calibri" panose="020F0502020204030204" pitchFamily="34" charset="0"/>
                <a:ea typeface="Calibri" panose="020F0502020204030204" pitchFamily="34" charset="0"/>
                <a:cs typeface="Times New Roman" panose="02020603050405020304" pitchFamily="18" charset="0"/>
              </a:rPr>
              <a:t> </a:t>
            </a:r>
            <a:r>
              <a:rPr lang="en-IN" sz="4000" dirty="0">
                <a:effectLst/>
                <a:latin typeface="Calibri" panose="020F0502020204030204" pitchFamily="34" charset="0"/>
                <a:ea typeface="Calibri" panose="020F0502020204030204" pitchFamily="34" charset="0"/>
                <a:cs typeface="Times New Roman" panose="02020603050405020304" pitchFamily="18" charset="0"/>
              </a:rPr>
              <a:t>blood</a:t>
            </a:r>
            <a:r>
              <a:rPr lang="en-IN" sz="4000" spc="5" dirty="0">
                <a:effectLst/>
                <a:latin typeface="Calibri" panose="020F0502020204030204" pitchFamily="34" charset="0"/>
                <a:ea typeface="Calibri" panose="020F0502020204030204" pitchFamily="34" charset="0"/>
                <a:cs typeface="Times New Roman" panose="02020603050405020304" pitchFamily="18" charset="0"/>
              </a:rPr>
              <a:t> </a:t>
            </a:r>
            <a:r>
              <a:rPr lang="en-IN" sz="4000" dirty="0">
                <a:effectLst/>
                <a:latin typeface="Calibri" panose="020F0502020204030204" pitchFamily="34" charset="0"/>
                <a:ea typeface="Calibri" panose="020F0502020204030204" pitchFamily="34" charset="0"/>
                <a:cs typeface="Times New Roman" panose="02020603050405020304" pitchFamily="18" charset="0"/>
              </a:rPr>
              <a:t>glucose</a:t>
            </a:r>
            <a:r>
              <a:rPr lang="en-IN" sz="4000" spc="5" dirty="0">
                <a:effectLst/>
                <a:latin typeface="Calibri" panose="020F0502020204030204" pitchFamily="34" charset="0"/>
                <a:ea typeface="Calibri" panose="020F0502020204030204" pitchFamily="34" charset="0"/>
                <a:cs typeface="Times New Roman" panose="02020603050405020304" pitchFamily="18" charset="0"/>
              </a:rPr>
              <a:t> </a:t>
            </a:r>
            <a:r>
              <a:rPr lang="en-IN" sz="4000" dirty="0">
                <a:effectLst/>
                <a:latin typeface="Calibri" panose="020F0502020204030204" pitchFamily="34" charset="0"/>
                <a:ea typeface="Calibri" panose="020F0502020204030204" pitchFamily="34" charset="0"/>
                <a:cs typeface="Times New Roman" panose="02020603050405020304" pitchFamily="18" charset="0"/>
              </a:rPr>
              <a:t>level,</a:t>
            </a:r>
            <a:r>
              <a:rPr lang="en-IN" sz="4000" spc="5" dirty="0">
                <a:effectLst/>
                <a:latin typeface="Calibri" panose="020F0502020204030204" pitchFamily="34" charset="0"/>
                <a:ea typeface="Calibri" panose="020F0502020204030204" pitchFamily="34" charset="0"/>
                <a:cs typeface="Times New Roman" panose="02020603050405020304" pitchFamily="18" charset="0"/>
              </a:rPr>
              <a:t> </a:t>
            </a:r>
            <a:r>
              <a:rPr lang="en-IN" sz="4000" dirty="0">
                <a:effectLst/>
                <a:latin typeface="Calibri" panose="020F0502020204030204" pitchFamily="34" charset="0"/>
                <a:ea typeface="Calibri" panose="020F0502020204030204" pitchFamily="34" charset="0"/>
                <a:cs typeface="Times New Roman" panose="02020603050405020304" pitchFamily="18" charset="0"/>
              </a:rPr>
              <a:t>and</a:t>
            </a:r>
            <a:r>
              <a:rPr lang="en-IN" sz="4000" spc="250" dirty="0">
                <a:effectLst/>
                <a:latin typeface="Calibri" panose="020F0502020204030204" pitchFamily="34" charset="0"/>
                <a:ea typeface="Calibri" panose="020F0502020204030204" pitchFamily="34" charset="0"/>
                <a:cs typeface="Times New Roman" panose="02020603050405020304" pitchFamily="18" charset="0"/>
              </a:rPr>
              <a:t> </a:t>
            </a:r>
            <a:r>
              <a:rPr lang="en-IN" sz="4000" dirty="0">
                <a:effectLst/>
                <a:latin typeface="Calibri" panose="020F0502020204030204" pitchFamily="34" charset="0"/>
                <a:ea typeface="Calibri" panose="020F0502020204030204" pitchFamily="34" charset="0"/>
                <a:cs typeface="Times New Roman" panose="02020603050405020304" pitchFamily="18" charset="0"/>
              </a:rPr>
              <a:t>so</a:t>
            </a:r>
            <a:r>
              <a:rPr lang="en-IN" sz="4000" spc="-235" dirty="0">
                <a:effectLst/>
                <a:latin typeface="Calibri" panose="020F0502020204030204" pitchFamily="34" charset="0"/>
                <a:ea typeface="Calibri" panose="020F0502020204030204" pitchFamily="34" charset="0"/>
                <a:cs typeface="Times New Roman" panose="02020603050405020304" pitchFamily="18" charset="0"/>
              </a:rPr>
              <a:t> </a:t>
            </a:r>
            <a:r>
              <a:rPr lang="en-IN" sz="4000" dirty="0">
                <a:effectLst/>
                <a:latin typeface="Calibri" panose="020F0502020204030204" pitchFamily="34" charset="0"/>
                <a:ea typeface="Calibri" panose="020F0502020204030204" pitchFamily="34" charset="0"/>
                <a:cs typeface="Times New Roman" panose="02020603050405020304" pitchFamily="18" charset="0"/>
              </a:rPr>
              <a:t>forth. It affects the hormone insulin.</a:t>
            </a:r>
          </a:p>
          <a:p>
            <a:pPr marL="285750" indent="-285750">
              <a:buFont typeface="Wingdings" panose="05000000000000000000" pitchFamily="2" charset="2"/>
              <a:buChar char="ü"/>
            </a:pPr>
            <a:r>
              <a:rPr lang="en-IN" sz="4000" dirty="0">
                <a:effectLst/>
                <a:latin typeface="Calibri" panose="020F0502020204030204" pitchFamily="34" charset="0"/>
                <a:ea typeface="Calibri" panose="020F0502020204030204" pitchFamily="34" charset="0"/>
                <a:cs typeface="Times New Roman" panose="02020603050405020304" pitchFamily="18" charset="0"/>
              </a:rPr>
              <a:t>Diabetes is major cause of death</a:t>
            </a:r>
            <a:r>
              <a:rPr lang="en-IN" sz="4000" spc="5" dirty="0">
                <a:effectLst/>
                <a:latin typeface="Calibri" panose="020F0502020204030204" pitchFamily="34" charset="0"/>
                <a:ea typeface="Calibri" panose="020F0502020204030204" pitchFamily="34" charset="0"/>
                <a:cs typeface="Times New Roman" panose="02020603050405020304" pitchFamily="18" charset="0"/>
              </a:rPr>
              <a:t> </a:t>
            </a:r>
            <a:r>
              <a:rPr lang="en-IN" sz="4000" dirty="0">
                <a:effectLst/>
                <a:latin typeface="Calibri" panose="020F0502020204030204" pitchFamily="34" charset="0"/>
                <a:ea typeface="Calibri" panose="020F0502020204030204" pitchFamily="34" charset="0"/>
                <a:cs typeface="Times New Roman" panose="02020603050405020304" pitchFamily="18" charset="0"/>
              </a:rPr>
              <a:t>in the world</a:t>
            </a:r>
            <a:endParaRPr lang="en-IN" sz="4000"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Wingdings" panose="05000000000000000000" pitchFamily="2" charset="2"/>
              <a:buChar char="ü"/>
            </a:pPr>
            <a:r>
              <a:rPr lang="en-IN" sz="4000" dirty="0">
                <a:effectLst/>
                <a:latin typeface="Calibri" panose="020F0502020204030204" pitchFamily="34" charset="0"/>
                <a:ea typeface="Calibri" panose="020F0502020204030204" pitchFamily="34" charset="0"/>
                <a:cs typeface="Times New Roman" panose="02020603050405020304" pitchFamily="18" charset="0"/>
              </a:rPr>
              <a:t> </a:t>
            </a:r>
            <a:r>
              <a:rPr lang="en-US" sz="4000" dirty="0">
                <a:effectLst/>
                <a:latin typeface="Calibri" panose="020F0502020204030204" pitchFamily="34" charset="0"/>
                <a:ea typeface="Calibri" panose="020F0502020204030204" pitchFamily="34" charset="0"/>
                <a:cs typeface="Times New Roman" panose="02020603050405020304" pitchFamily="18" charset="0"/>
              </a:rPr>
              <a:t>According to (WHO) World Health Organization about 422 million people suffering from diabetes particularly from low or idle-income countries</a:t>
            </a:r>
            <a:endParaRPr lang="en-IN" sz="4000" dirty="0"/>
          </a:p>
        </p:txBody>
      </p:sp>
      <p:sp>
        <p:nvSpPr>
          <p:cNvPr id="8" name="TextBox 7">
            <a:extLst>
              <a:ext uri="{FF2B5EF4-FFF2-40B4-BE49-F238E27FC236}">
                <a16:creationId xmlns:a16="http://schemas.microsoft.com/office/drawing/2014/main" id="{77B7E95B-3068-4D0D-91EB-CC65A2401083}"/>
              </a:ext>
            </a:extLst>
          </p:cNvPr>
          <p:cNvSpPr txBox="1"/>
          <p:nvPr/>
        </p:nvSpPr>
        <p:spPr>
          <a:xfrm>
            <a:off x="1331494" y="597372"/>
            <a:ext cx="4443663" cy="646331"/>
          </a:xfrm>
          <a:prstGeom prst="rect">
            <a:avLst/>
          </a:prstGeom>
          <a:noFill/>
        </p:spPr>
        <p:txBody>
          <a:bodyPr wrap="square" rtlCol="0">
            <a:spAutoFit/>
          </a:bodyPr>
          <a:lstStyle/>
          <a:p>
            <a:r>
              <a:rPr lang="en-IN" sz="3600" dirty="0"/>
              <a:t>😊</a:t>
            </a:r>
          </a:p>
        </p:txBody>
      </p:sp>
      <p:sp>
        <p:nvSpPr>
          <p:cNvPr id="9" name="TextBox 8">
            <a:extLst>
              <a:ext uri="{FF2B5EF4-FFF2-40B4-BE49-F238E27FC236}">
                <a16:creationId xmlns:a16="http://schemas.microsoft.com/office/drawing/2014/main" id="{8F86E27F-0022-B583-3999-A889A3DF3822}"/>
              </a:ext>
            </a:extLst>
          </p:cNvPr>
          <p:cNvSpPr txBox="1"/>
          <p:nvPr/>
        </p:nvSpPr>
        <p:spPr>
          <a:xfrm>
            <a:off x="9930063" y="548790"/>
            <a:ext cx="1584960" cy="646331"/>
          </a:xfrm>
          <a:prstGeom prst="rect">
            <a:avLst/>
          </a:prstGeom>
          <a:noFill/>
        </p:spPr>
        <p:txBody>
          <a:bodyPr wrap="square" rtlCol="0">
            <a:spAutoFit/>
          </a:bodyPr>
          <a:lstStyle/>
          <a:p>
            <a:r>
              <a:rPr lang="en-IN" sz="3600" dirty="0"/>
              <a:t>☹️</a:t>
            </a:r>
          </a:p>
        </p:txBody>
      </p:sp>
    </p:spTree>
    <p:extLst>
      <p:ext uri="{BB962C8B-B14F-4D97-AF65-F5344CB8AC3E}">
        <p14:creationId xmlns:p14="http://schemas.microsoft.com/office/powerpoint/2010/main" val="29992439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C78DA-3555-6F1F-7603-EF8A4C27982D}"/>
              </a:ext>
            </a:extLst>
          </p:cNvPr>
          <p:cNvSpPr>
            <a:spLocks noGrp="1"/>
          </p:cNvSpPr>
          <p:nvPr>
            <p:ph type="title"/>
          </p:nvPr>
        </p:nvSpPr>
        <p:spPr>
          <a:xfrm>
            <a:off x="838200" y="142559"/>
            <a:ext cx="10515600" cy="1325563"/>
          </a:xfrm>
        </p:spPr>
        <p:txBody>
          <a:bodyPr/>
          <a:lstStyle/>
          <a:p>
            <a:pPr algn="ctr"/>
            <a:r>
              <a:rPr lang="en-IN" b="1" dirty="0">
                <a:latin typeface="Algerian" panose="04020705040A02060702" pitchFamily="82" charset="0"/>
              </a:rPr>
              <a:t>Need of DIABETES CLASSIFIER</a:t>
            </a:r>
          </a:p>
        </p:txBody>
      </p:sp>
      <p:sp>
        <p:nvSpPr>
          <p:cNvPr id="3" name="Content Placeholder 2">
            <a:extLst>
              <a:ext uri="{FF2B5EF4-FFF2-40B4-BE49-F238E27FC236}">
                <a16:creationId xmlns:a16="http://schemas.microsoft.com/office/drawing/2014/main" id="{9F7CE488-095E-892F-F027-DD19E55E05CF}"/>
              </a:ext>
            </a:extLst>
          </p:cNvPr>
          <p:cNvSpPr>
            <a:spLocks noGrp="1"/>
          </p:cNvSpPr>
          <p:nvPr>
            <p:ph idx="1"/>
          </p:nvPr>
        </p:nvSpPr>
        <p:spPr>
          <a:xfrm>
            <a:off x="909221" y="1967667"/>
            <a:ext cx="10515600" cy="4351338"/>
          </a:xfrm>
        </p:spPr>
        <p:txBody>
          <a:bodyPr>
            <a:normAutofit/>
          </a:bodyPr>
          <a:lstStyle/>
          <a:p>
            <a:pPr>
              <a:buFont typeface="Wingdings" panose="05000000000000000000" pitchFamily="2" charset="2"/>
              <a:buChar char="ü"/>
            </a:pPr>
            <a:r>
              <a:rPr lang="en-IN" sz="3600" dirty="0"/>
              <a:t>PRECUREMENT</a:t>
            </a:r>
          </a:p>
          <a:p>
            <a:pPr marL="0" indent="0">
              <a:buNone/>
            </a:pPr>
            <a:endParaRPr lang="en-IN" sz="3600" dirty="0"/>
          </a:p>
          <a:p>
            <a:pPr>
              <a:buFont typeface="Wingdings" panose="05000000000000000000" pitchFamily="2" charset="2"/>
              <a:buChar char="ü"/>
            </a:pPr>
            <a:r>
              <a:rPr lang="en-IN" sz="3600" dirty="0"/>
              <a:t>HELPS TO REDUCE RATE OF DIABETES. </a:t>
            </a:r>
          </a:p>
          <a:p>
            <a:pPr marL="0" indent="0">
              <a:buNone/>
            </a:pPr>
            <a:endParaRPr lang="en-IN" sz="3600" dirty="0"/>
          </a:p>
          <a:p>
            <a:pPr>
              <a:buFont typeface="Wingdings" panose="05000000000000000000" pitchFamily="2" charset="2"/>
              <a:buChar char="ü"/>
            </a:pPr>
            <a:r>
              <a:rPr lang="en-US" sz="3600" dirty="0"/>
              <a:t>Early prediction of disease like diabetes can be controlled and save the human life. </a:t>
            </a:r>
            <a:endParaRPr lang="en-IN" sz="3600" dirty="0"/>
          </a:p>
        </p:txBody>
      </p:sp>
    </p:spTree>
    <p:extLst>
      <p:ext uri="{BB962C8B-B14F-4D97-AF65-F5344CB8AC3E}">
        <p14:creationId xmlns:p14="http://schemas.microsoft.com/office/powerpoint/2010/main" val="27730351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D20680-FC92-952A-F19E-48AC35D4EDE2}"/>
              </a:ext>
            </a:extLst>
          </p:cNvPr>
          <p:cNvSpPr>
            <a:spLocks noGrp="1"/>
          </p:cNvSpPr>
          <p:nvPr>
            <p:ph type="title"/>
          </p:nvPr>
        </p:nvSpPr>
        <p:spPr>
          <a:xfrm>
            <a:off x="838200" y="18255"/>
            <a:ext cx="10515600" cy="1233029"/>
          </a:xfrm>
        </p:spPr>
        <p:txBody>
          <a:bodyPr/>
          <a:lstStyle/>
          <a:p>
            <a:pPr algn="ctr"/>
            <a:r>
              <a:rPr lang="en-IN" dirty="0">
                <a:latin typeface="Algerian" panose="04020705040A02060702" pitchFamily="82" charset="0"/>
              </a:rPr>
              <a:t>Data Set Evaluation</a:t>
            </a:r>
          </a:p>
        </p:txBody>
      </p:sp>
      <p:sp>
        <p:nvSpPr>
          <p:cNvPr id="3" name="Content Placeholder 2">
            <a:extLst>
              <a:ext uri="{FF2B5EF4-FFF2-40B4-BE49-F238E27FC236}">
                <a16:creationId xmlns:a16="http://schemas.microsoft.com/office/drawing/2014/main" id="{456C11A6-D7E3-9AA5-03A5-00A71C4CD7BE}"/>
              </a:ext>
            </a:extLst>
          </p:cNvPr>
          <p:cNvSpPr>
            <a:spLocks noGrp="1"/>
          </p:cNvSpPr>
          <p:nvPr>
            <p:ph idx="1"/>
          </p:nvPr>
        </p:nvSpPr>
        <p:spPr>
          <a:xfrm>
            <a:off x="709864" y="1262207"/>
            <a:ext cx="10515600" cy="5604669"/>
          </a:xfrm>
        </p:spPr>
        <p:txBody>
          <a:bodyPr>
            <a:normAutofit/>
          </a:bodyPr>
          <a:lstStyle/>
          <a:p>
            <a:pPr marL="0" indent="0">
              <a:buNone/>
            </a:pPr>
            <a:r>
              <a:rPr lang="en-IN" b="1" dirty="0"/>
              <a:t>					DATASET</a:t>
            </a:r>
          </a:p>
        </p:txBody>
      </p:sp>
      <p:graphicFrame>
        <p:nvGraphicFramePr>
          <p:cNvPr id="4" name="Table 3">
            <a:extLst>
              <a:ext uri="{FF2B5EF4-FFF2-40B4-BE49-F238E27FC236}">
                <a16:creationId xmlns:a16="http://schemas.microsoft.com/office/drawing/2014/main" id="{E2D4F7BD-6054-F83B-76B0-4BB485CEDFCC}"/>
              </a:ext>
            </a:extLst>
          </p:cNvPr>
          <p:cNvGraphicFramePr>
            <a:graphicFrameLocks noGrp="1"/>
          </p:cNvGraphicFramePr>
          <p:nvPr>
            <p:extLst>
              <p:ext uri="{D42A27DB-BD31-4B8C-83A1-F6EECF244321}">
                <p14:modId xmlns:p14="http://schemas.microsoft.com/office/powerpoint/2010/main" val="2161908671"/>
              </p:ext>
            </p:extLst>
          </p:nvPr>
        </p:nvGraphicFramePr>
        <p:xfrm>
          <a:off x="966536" y="1749669"/>
          <a:ext cx="10173318" cy="4440108"/>
        </p:xfrm>
        <a:graphic>
          <a:graphicData uri="http://schemas.openxmlformats.org/drawingml/2006/table">
            <a:tbl>
              <a:tblPr firstRow="1" firstCol="1" bandRow="1">
                <a:tableStyleId>{5C22544A-7EE6-4342-B048-85BDC9FD1C3A}</a:tableStyleId>
              </a:tblPr>
              <a:tblGrid>
                <a:gridCol w="1963093">
                  <a:extLst>
                    <a:ext uri="{9D8B030D-6E8A-4147-A177-3AD203B41FA5}">
                      <a16:colId xmlns:a16="http://schemas.microsoft.com/office/drawing/2014/main" val="2087924738"/>
                    </a:ext>
                  </a:extLst>
                </a:gridCol>
                <a:gridCol w="8210225">
                  <a:extLst>
                    <a:ext uri="{9D8B030D-6E8A-4147-A177-3AD203B41FA5}">
                      <a16:colId xmlns:a16="http://schemas.microsoft.com/office/drawing/2014/main" val="3677594021"/>
                    </a:ext>
                  </a:extLst>
                </a:gridCol>
              </a:tblGrid>
              <a:tr h="488214">
                <a:tc>
                  <a:txBody>
                    <a:bodyPr/>
                    <a:lstStyle/>
                    <a:p>
                      <a:pPr>
                        <a:lnSpc>
                          <a:spcPct val="107000"/>
                        </a:lnSpc>
                        <a:spcAft>
                          <a:spcPts val="800"/>
                        </a:spcAft>
                      </a:pPr>
                      <a:r>
                        <a:rPr lang="en-IN" sz="1400" kern="100" dirty="0">
                          <a:effectLst/>
                        </a:rPr>
                        <a:t>SNO</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400" kern="100" dirty="0">
                          <a:effectLst/>
                        </a:rPr>
                        <a:t>Attributes</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08911379"/>
                  </a:ext>
                </a:extLst>
              </a:tr>
              <a:tr h="488214">
                <a:tc>
                  <a:txBody>
                    <a:bodyPr/>
                    <a:lstStyle/>
                    <a:p>
                      <a:pPr>
                        <a:lnSpc>
                          <a:spcPct val="107000"/>
                        </a:lnSpc>
                        <a:spcAft>
                          <a:spcPts val="800"/>
                        </a:spcAft>
                      </a:pPr>
                      <a:r>
                        <a:rPr lang="en-IN" sz="1400" kern="100">
                          <a:effectLst/>
                        </a:rPr>
                        <a:t>1</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400" kern="100">
                          <a:effectLst/>
                        </a:rPr>
                        <a:t>Pregnancy</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30725985"/>
                  </a:ext>
                </a:extLst>
              </a:tr>
              <a:tr h="511305">
                <a:tc>
                  <a:txBody>
                    <a:bodyPr/>
                    <a:lstStyle/>
                    <a:p>
                      <a:pPr>
                        <a:lnSpc>
                          <a:spcPct val="107000"/>
                        </a:lnSpc>
                        <a:spcAft>
                          <a:spcPts val="800"/>
                        </a:spcAft>
                      </a:pPr>
                      <a:r>
                        <a:rPr lang="en-IN" sz="1400" kern="100">
                          <a:effectLst/>
                        </a:rPr>
                        <a:t>2</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400" kern="100">
                          <a:effectLst/>
                        </a:rPr>
                        <a:t>Glucose</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17836204"/>
                  </a:ext>
                </a:extLst>
              </a:tr>
              <a:tr h="488214">
                <a:tc>
                  <a:txBody>
                    <a:bodyPr/>
                    <a:lstStyle/>
                    <a:p>
                      <a:pPr>
                        <a:lnSpc>
                          <a:spcPct val="107000"/>
                        </a:lnSpc>
                        <a:spcAft>
                          <a:spcPts val="800"/>
                        </a:spcAft>
                      </a:pPr>
                      <a:r>
                        <a:rPr lang="en-IN" sz="1400" kern="100">
                          <a:effectLst/>
                        </a:rPr>
                        <a:t>3</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400" kern="100">
                          <a:effectLst/>
                        </a:rPr>
                        <a:t>Blood Pressure</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69434621"/>
                  </a:ext>
                </a:extLst>
              </a:tr>
              <a:tr h="488214">
                <a:tc>
                  <a:txBody>
                    <a:bodyPr/>
                    <a:lstStyle/>
                    <a:p>
                      <a:pPr>
                        <a:lnSpc>
                          <a:spcPct val="107000"/>
                        </a:lnSpc>
                        <a:spcAft>
                          <a:spcPts val="800"/>
                        </a:spcAft>
                      </a:pPr>
                      <a:r>
                        <a:rPr lang="en-IN" sz="1400" kern="100">
                          <a:effectLst/>
                        </a:rPr>
                        <a:t>4</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400" kern="100">
                          <a:effectLst/>
                        </a:rPr>
                        <a:t>Skin thickness</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41457188"/>
                  </a:ext>
                </a:extLst>
              </a:tr>
              <a:tr h="488214">
                <a:tc>
                  <a:txBody>
                    <a:bodyPr/>
                    <a:lstStyle/>
                    <a:p>
                      <a:pPr>
                        <a:lnSpc>
                          <a:spcPct val="107000"/>
                        </a:lnSpc>
                        <a:spcAft>
                          <a:spcPts val="800"/>
                        </a:spcAft>
                      </a:pPr>
                      <a:r>
                        <a:rPr lang="en-IN" sz="1400" kern="100">
                          <a:effectLst/>
                        </a:rPr>
                        <a:t>5</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400" kern="100">
                          <a:effectLst/>
                        </a:rPr>
                        <a:t>Insulin</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46423733"/>
                  </a:ext>
                </a:extLst>
              </a:tr>
              <a:tr h="488214">
                <a:tc>
                  <a:txBody>
                    <a:bodyPr/>
                    <a:lstStyle/>
                    <a:p>
                      <a:pPr>
                        <a:lnSpc>
                          <a:spcPct val="107000"/>
                        </a:lnSpc>
                        <a:spcAft>
                          <a:spcPts val="800"/>
                        </a:spcAft>
                      </a:pPr>
                      <a:r>
                        <a:rPr lang="en-IN" sz="1400" kern="100">
                          <a:effectLst/>
                        </a:rPr>
                        <a:t>6</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400" kern="100">
                          <a:effectLst/>
                        </a:rPr>
                        <a:t>BMI (Body Mass Index)</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56397773"/>
                  </a:ext>
                </a:extLst>
              </a:tr>
              <a:tr h="511305">
                <a:tc>
                  <a:txBody>
                    <a:bodyPr/>
                    <a:lstStyle/>
                    <a:p>
                      <a:pPr>
                        <a:lnSpc>
                          <a:spcPct val="107000"/>
                        </a:lnSpc>
                        <a:spcAft>
                          <a:spcPts val="800"/>
                        </a:spcAft>
                      </a:pPr>
                      <a:r>
                        <a:rPr lang="en-IN" sz="1400" kern="100">
                          <a:effectLst/>
                        </a:rPr>
                        <a:t>7</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400" kern="100">
                          <a:effectLst/>
                        </a:rPr>
                        <a:t>Diabetes Pedigree Function</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70938125"/>
                  </a:ext>
                </a:extLst>
              </a:tr>
              <a:tr h="488214">
                <a:tc>
                  <a:txBody>
                    <a:bodyPr/>
                    <a:lstStyle/>
                    <a:p>
                      <a:pPr>
                        <a:lnSpc>
                          <a:spcPct val="107000"/>
                        </a:lnSpc>
                        <a:spcAft>
                          <a:spcPts val="800"/>
                        </a:spcAft>
                      </a:pPr>
                      <a:r>
                        <a:rPr lang="en-IN" sz="1400" kern="100" dirty="0">
                          <a:effectLst/>
                        </a:rPr>
                        <a:t>8</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400" kern="100" dirty="0">
                          <a:effectLst/>
                        </a:rPr>
                        <a:t>Age</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21057362"/>
                  </a:ext>
                </a:extLst>
              </a:tr>
            </a:tbl>
          </a:graphicData>
        </a:graphic>
      </p:graphicFrame>
    </p:spTree>
    <p:extLst>
      <p:ext uri="{BB962C8B-B14F-4D97-AF65-F5344CB8AC3E}">
        <p14:creationId xmlns:p14="http://schemas.microsoft.com/office/powerpoint/2010/main" val="16682212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65B1A-7299-90C4-9793-A141EB6C6851}"/>
              </a:ext>
            </a:extLst>
          </p:cNvPr>
          <p:cNvSpPr>
            <a:spLocks noGrp="1"/>
          </p:cNvSpPr>
          <p:nvPr>
            <p:ph type="title"/>
          </p:nvPr>
        </p:nvSpPr>
        <p:spPr/>
        <p:txBody>
          <a:bodyPr/>
          <a:lstStyle/>
          <a:p>
            <a:pPr algn="ctr"/>
            <a:r>
              <a:rPr lang="en-IN" dirty="0">
                <a:latin typeface="Algerian" panose="04020705040A02060702" pitchFamily="82" charset="0"/>
              </a:rPr>
              <a:t>Data set cont.</a:t>
            </a:r>
            <a:endParaRPr lang="en-IN" dirty="0"/>
          </a:p>
        </p:txBody>
      </p:sp>
      <p:pic>
        <p:nvPicPr>
          <p:cNvPr id="4" name="Content Placeholder 3">
            <a:extLst>
              <a:ext uri="{FF2B5EF4-FFF2-40B4-BE49-F238E27FC236}">
                <a16:creationId xmlns:a16="http://schemas.microsoft.com/office/drawing/2014/main" id="{68E7BAE8-D010-1DF8-3EEB-2974935C05C0}"/>
              </a:ext>
            </a:extLst>
          </p:cNvPr>
          <p:cNvPicPr>
            <a:picLocks noGrp="1" noChangeAspect="1"/>
          </p:cNvPicPr>
          <p:nvPr>
            <p:ph idx="1"/>
          </p:nvPr>
        </p:nvPicPr>
        <p:blipFill>
          <a:blip r:embed="rId2" cstate="print"/>
          <a:stretch>
            <a:fillRect/>
          </a:stretch>
        </p:blipFill>
        <p:spPr>
          <a:xfrm>
            <a:off x="1571349" y="1690688"/>
            <a:ext cx="8143274" cy="5371096"/>
          </a:xfrm>
          <a:prstGeom prst="rect">
            <a:avLst/>
          </a:prstGeom>
        </p:spPr>
      </p:pic>
    </p:spTree>
    <p:extLst>
      <p:ext uri="{BB962C8B-B14F-4D97-AF65-F5344CB8AC3E}">
        <p14:creationId xmlns:p14="http://schemas.microsoft.com/office/powerpoint/2010/main" val="37150205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EBA1F-4E1F-4CB8-92C1-9787F13AA2FE}"/>
              </a:ext>
            </a:extLst>
          </p:cNvPr>
          <p:cNvSpPr>
            <a:spLocks noGrp="1"/>
          </p:cNvSpPr>
          <p:nvPr>
            <p:ph type="title"/>
          </p:nvPr>
        </p:nvSpPr>
        <p:spPr>
          <a:xfrm>
            <a:off x="849759" y="431953"/>
            <a:ext cx="10427840" cy="913529"/>
          </a:xfrm>
        </p:spPr>
        <p:txBody>
          <a:bodyPr>
            <a:normAutofit/>
          </a:bodyPr>
          <a:lstStyle/>
          <a:p>
            <a:pPr algn="ctr"/>
            <a:r>
              <a:rPr lang="en-US" u="sng" dirty="0"/>
              <a:t>METHODOLOGY</a:t>
            </a:r>
          </a:p>
        </p:txBody>
      </p:sp>
      <p:sp>
        <p:nvSpPr>
          <p:cNvPr id="3" name="Content Placeholder 2">
            <a:extLst>
              <a:ext uri="{FF2B5EF4-FFF2-40B4-BE49-F238E27FC236}">
                <a16:creationId xmlns:a16="http://schemas.microsoft.com/office/drawing/2014/main" id="{783B8DBD-F385-4372-83AB-A6C9073CA0CF}"/>
              </a:ext>
            </a:extLst>
          </p:cNvPr>
          <p:cNvSpPr>
            <a:spLocks noGrp="1"/>
          </p:cNvSpPr>
          <p:nvPr>
            <p:ph idx="1"/>
          </p:nvPr>
        </p:nvSpPr>
        <p:spPr>
          <a:xfrm>
            <a:off x="430824" y="2083777"/>
            <a:ext cx="10846776" cy="3956538"/>
          </a:xfrm>
        </p:spPr>
        <p:txBody>
          <a:bodyPr vert="horz" lIns="91440" tIns="45720" rIns="91440" bIns="45720" rtlCol="0" anchor="t">
            <a:normAutofit/>
          </a:bodyPr>
          <a:lstStyle/>
          <a:p>
            <a:r>
              <a:rPr lang="en-US" b="0" dirty="0">
                <a:solidFill>
                  <a:srgbClr val="FF9D00"/>
                </a:solidFill>
                <a:effectLst/>
                <a:latin typeface="cascadia code" panose="020B0609020000020004" pitchFamily="49" charset="0"/>
              </a:rPr>
              <a:t>import </a:t>
            </a:r>
            <a:r>
              <a:rPr lang="en-US" b="0" dirty="0" err="1">
                <a:solidFill>
                  <a:srgbClr val="FF9D00"/>
                </a:solidFill>
                <a:effectLst/>
                <a:latin typeface="cascadia code" panose="020B0609020000020004" pitchFamily="49" charset="0"/>
              </a:rPr>
              <a:t>numpy</a:t>
            </a:r>
            <a:r>
              <a:rPr lang="en-US" b="0" dirty="0">
                <a:solidFill>
                  <a:srgbClr val="FF9D00"/>
                </a:solidFill>
                <a:effectLst/>
                <a:latin typeface="cascadia code" panose="020B0609020000020004" pitchFamily="49" charset="0"/>
              </a:rPr>
              <a:t> as np</a:t>
            </a:r>
            <a:endParaRPr lang="en-US" b="0" dirty="0">
              <a:solidFill>
                <a:srgbClr val="FFFFFF"/>
              </a:solidFill>
              <a:effectLst/>
              <a:latin typeface="cascadia code" panose="020B0609020000020004" pitchFamily="49" charset="0"/>
            </a:endParaRPr>
          </a:p>
          <a:p>
            <a:r>
              <a:rPr lang="en-US" dirty="0">
                <a:solidFill>
                  <a:srgbClr val="FF9D00"/>
                </a:solidFill>
                <a:latin typeface="cascadia code" panose="020B0609020000020004" pitchFamily="49" charset="0"/>
              </a:rPr>
              <a:t>i</a:t>
            </a:r>
            <a:r>
              <a:rPr lang="en-US" b="0" dirty="0">
                <a:solidFill>
                  <a:srgbClr val="FF9D00"/>
                </a:solidFill>
                <a:effectLst/>
                <a:latin typeface="cascadia code" panose="020B0609020000020004" pitchFamily="49" charset="0"/>
              </a:rPr>
              <a:t>mport pandas</a:t>
            </a:r>
            <a:r>
              <a:rPr lang="en-US" b="0" dirty="0">
                <a:solidFill>
                  <a:srgbClr val="FFFFFF"/>
                </a:solidFill>
                <a:effectLst/>
                <a:latin typeface="cascadia code" panose="020B0609020000020004" pitchFamily="49" charset="0"/>
              </a:rPr>
              <a:t> </a:t>
            </a:r>
            <a:r>
              <a:rPr lang="en-US" b="0" dirty="0">
                <a:solidFill>
                  <a:srgbClr val="FF9D00"/>
                </a:solidFill>
                <a:effectLst/>
                <a:latin typeface="cascadia code" panose="020B0609020000020004" pitchFamily="49" charset="0"/>
              </a:rPr>
              <a:t>as pd</a:t>
            </a:r>
            <a:endParaRPr lang="en-US" b="0" dirty="0">
              <a:solidFill>
                <a:srgbClr val="FFFFFF"/>
              </a:solidFill>
              <a:effectLst/>
              <a:latin typeface="cascadia code" panose="020B0609020000020004" pitchFamily="49" charset="0"/>
            </a:endParaRPr>
          </a:p>
          <a:p>
            <a:r>
              <a:rPr lang="en-US" b="0" dirty="0">
                <a:solidFill>
                  <a:srgbClr val="FF9D00"/>
                </a:solidFill>
                <a:effectLst/>
                <a:latin typeface="cascadia code" panose="020B0609020000020004" pitchFamily="49" charset="0"/>
              </a:rPr>
              <a:t>import </a:t>
            </a:r>
            <a:r>
              <a:rPr lang="en-US" b="0" dirty="0" err="1">
                <a:solidFill>
                  <a:srgbClr val="FF9D00"/>
                </a:solidFill>
                <a:effectLst/>
                <a:latin typeface="cascadia code" panose="020B0609020000020004" pitchFamily="49" charset="0"/>
              </a:rPr>
              <a:t>matplotlib.pyplot</a:t>
            </a:r>
            <a:r>
              <a:rPr lang="en-US" b="0" dirty="0">
                <a:solidFill>
                  <a:srgbClr val="FFFFFF"/>
                </a:solidFill>
                <a:effectLst/>
                <a:latin typeface="cascadia code" panose="020B0609020000020004" pitchFamily="49" charset="0"/>
              </a:rPr>
              <a:t> </a:t>
            </a:r>
            <a:r>
              <a:rPr lang="en-US" b="0" dirty="0">
                <a:solidFill>
                  <a:srgbClr val="FF9D00"/>
                </a:solidFill>
                <a:effectLst/>
                <a:latin typeface="cascadia code" panose="020B0609020000020004" pitchFamily="49" charset="0"/>
              </a:rPr>
              <a:t>as </a:t>
            </a:r>
            <a:r>
              <a:rPr lang="en-US" b="0" dirty="0" err="1">
                <a:solidFill>
                  <a:srgbClr val="FF9D00"/>
                </a:solidFill>
                <a:effectLst/>
                <a:latin typeface="cascadia code" panose="020B0609020000020004" pitchFamily="49" charset="0"/>
              </a:rPr>
              <a:t>plt</a:t>
            </a:r>
            <a:endParaRPr lang="en-US" b="0" dirty="0">
              <a:solidFill>
                <a:srgbClr val="FFFFFF"/>
              </a:solidFill>
              <a:effectLst/>
              <a:latin typeface="cascadia code" panose="020B0609020000020004" pitchFamily="49" charset="0"/>
            </a:endParaRPr>
          </a:p>
          <a:p>
            <a:r>
              <a:rPr lang="en-US" b="0" dirty="0">
                <a:solidFill>
                  <a:srgbClr val="FF9D00"/>
                </a:solidFill>
                <a:effectLst/>
                <a:latin typeface="cascadia code" panose="020B0609020000020004" pitchFamily="49" charset="0"/>
              </a:rPr>
              <a:t>import seaborn</a:t>
            </a:r>
            <a:r>
              <a:rPr lang="en-US" b="0" dirty="0">
                <a:solidFill>
                  <a:srgbClr val="FFFFFF"/>
                </a:solidFill>
                <a:effectLst/>
                <a:latin typeface="cascadia code" panose="020B0609020000020004" pitchFamily="49" charset="0"/>
              </a:rPr>
              <a:t> </a:t>
            </a:r>
            <a:r>
              <a:rPr lang="en-US" b="0" dirty="0">
                <a:solidFill>
                  <a:srgbClr val="FF9D00"/>
                </a:solidFill>
                <a:effectLst/>
                <a:latin typeface="cascadia code" panose="020B0609020000020004" pitchFamily="49" charset="0"/>
              </a:rPr>
              <a:t>as </a:t>
            </a:r>
            <a:r>
              <a:rPr lang="en-US" b="0" dirty="0" err="1">
                <a:solidFill>
                  <a:srgbClr val="FF9D00"/>
                </a:solidFill>
                <a:effectLst/>
                <a:latin typeface="cascadia code" panose="020B0609020000020004" pitchFamily="49" charset="0"/>
              </a:rPr>
              <a:t>sns</a:t>
            </a:r>
            <a:endParaRPr lang="en-US" b="0" dirty="0">
              <a:solidFill>
                <a:srgbClr val="FFFFFF"/>
              </a:solidFill>
              <a:effectLst/>
              <a:latin typeface="cascadia code" panose="020B0609020000020004" pitchFamily="49" charset="0"/>
            </a:endParaRPr>
          </a:p>
          <a:p>
            <a:r>
              <a:rPr lang="en-US" b="0" dirty="0">
                <a:solidFill>
                  <a:srgbClr val="FF9D00"/>
                </a:solidFill>
                <a:effectLst/>
                <a:latin typeface="cascadia code" panose="020B0609020000020004" pitchFamily="49" charset="0"/>
              </a:rPr>
              <a:t>import</a:t>
            </a:r>
            <a:r>
              <a:rPr lang="en-US" b="0" dirty="0">
                <a:solidFill>
                  <a:srgbClr val="FFFFFF"/>
                </a:solidFill>
                <a:effectLst/>
                <a:latin typeface="cascadia code" panose="020B0609020000020004" pitchFamily="49" charset="0"/>
              </a:rPr>
              <a:t> </a:t>
            </a:r>
            <a:r>
              <a:rPr lang="en-US" b="0" dirty="0" err="1">
                <a:solidFill>
                  <a:srgbClr val="FFC600"/>
                </a:solidFill>
                <a:effectLst/>
                <a:latin typeface="cascadia code" panose="020B0609020000020004" pitchFamily="49" charset="0"/>
              </a:rPr>
              <a:t>streamlit</a:t>
            </a:r>
            <a:r>
              <a:rPr lang="en-US" b="0" dirty="0">
                <a:solidFill>
                  <a:srgbClr val="FFFFFF"/>
                </a:solidFill>
                <a:effectLst/>
                <a:latin typeface="cascadia code" panose="020B0609020000020004" pitchFamily="49" charset="0"/>
              </a:rPr>
              <a:t> </a:t>
            </a:r>
            <a:r>
              <a:rPr lang="en-US" b="0" dirty="0">
                <a:solidFill>
                  <a:srgbClr val="FF9D00"/>
                </a:solidFill>
                <a:effectLst/>
                <a:latin typeface="cascadia code" panose="020B0609020000020004" pitchFamily="49" charset="0"/>
              </a:rPr>
              <a:t>as</a:t>
            </a:r>
            <a:r>
              <a:rPr lang="en-US" b="0" dirty="0">
                <a:solidFill>
                  <a:srgbClr val="FFFFFF"/>
                </a:solidFill>
                <a:effectLst/>
                <a:latin typeface="cascadia code" panose="020B0609020000020004" pitchFamily="49" charset="0"/>
              </a:rPr>
              <a:t> </a:t>
            </a:r>
            <a:r>
              <a:rPr lang="en-US" b="0" dirty="0" err="1">
                <a:solidFill>
                  <a:srgbClr val="FFC600"/>
                </a:solidFill>
                <a:effectLst/>
                <a:latin typeface="cascadia code" panose="020B0609020000020004" pitchFamily="49" charset="0"/>
              </a:rPr>
              <a:t>st</a:t>
            </a:r>
            <a:endParaRPr lang="en-US" b="0" dirty="0">
              <a:solidFill>
                <a:srgbClr val="FFFFFF"/>
              </a:solidFill>
              <a:effectLst/>
              <a:latin typeface="cascadia code" panose="020B0609020000020004" pitchFamily="49" charset="0"/>
            </a:endParaRPr>
          </a:p>
          <a:p>
            <a:r>
              <a:rPr lang="en-US" b="0" dirty="0">
                <a:solidFill>
                  <a:srgbClr val="FF9D00"/>
                </a:solidFill>
                <a:effectLst/>
                <a:latin typeface="cascadia code" panose="020B0609020000020004" pitchFamily="49" charset="0"/>
              </a:rPr>
              <a:t>import</a:t>
            </a:r>
            <a:r>
              <a:rPr lang="en-US" b="0" dirty="0">
                <a:solidFill>
                  <a:srgbClr val="FFFFFF"/>
                </a:solidFill>
                <a:effectLst/>
                <a:latin typeface="cascadia code" panose="020B0609020000020004" pitchFamily="49" charset="0"/>
              </a:rPr>
              <a:t> </a:t>
            </a:r>
            <a:r>
              <a:rPr lang="en-US" b="0" dirty="0">
                <a:solidFill>
                  <a:srgbClr val="FFC600"/>
                </a:solidFill>
                <a:effectLst/>
                <a:latin typeface="cascadia code" panose="020B0609020000020004" pitchFamily="49" charset="0"/>
              </a:rPr>
              <a:t>pickle</a:t>
            </a:r>
            <a:endParaRPr lang="en-US" b="0" dirty="0">
              <a:solidFill>
                <a:srgbClr val="FFFFFF"/>
              </a:solidFill>
              <a:effectLst/>
              <a:latin typeface="cascadia code" panose="020B0609020000020004" pitchFamily="49" charset="0"/>
            </a:endParaRPr>
          </a:p>
          <a:p>
            <a:endParaRPr lang="en-IN" b="0" dirty="0">
              <a:solidFill>
                <a:srgbClr val="FFFFFF"/>
              </a:solidFill>
              <a:effectLst/>
              <a:latin typeface="cascadia code" panose="020B0609020000020004" pitchFamily="49" charset="0"/>
            </a:endParaRPr>
          </a:p>
        </p:txBody>
      </p:sp>
      <p:sp>
        <p:nvSpPr>
          <p:cNvPr id="4" name="TextBox 3">
            <a:extLst>
              <a:ext uri="{FF2B5EF4-FFF2-40B4-BE49-F238E27FC236}">
                <a16:creationId xmlns:a16="http://schemas.microsoft.com/office/drawing/2014/main" id="{FBC9D6A8-B6ED-6B2E-FF34-C73935AEE50C}"/>
              </a:ext>
            </a:extLst>
          </p:cNvPr>
          <p:cNvSpPr txBox="1"/>
          <p:nvPr/>
        </p:nvSpPr>
        <p:spPr>
          <a:xfrm>
            <a:off x="1100015" y="1345482"/>
            <a:ext cx="3003082" cy="461665"/>
          </a:xfrm>
          <a:prstGeom prst="rect">
            <a:avLst/>
          </a:prstGeom>
          <a:noFill/>
        </p:spPr>
        <p:txBody>
          <a:bodyPr wrap="square" rtlCol="0">
            <a:spAutoFit/>
          </a:bodyPr>
          <a:lstStyle/>
          <a:p>
            <a:r>
              <a:rPr lang="en-IN" sz="2400" i="1" dirty="0">
                <a:solidFill>
                  <a:schemeClr val="accent6">
                    <a:lumMod val="75000"/>
                  </a:schemeClr>
                </a:solidFill>
                <a:effectLst>
                  <a:outerShdw blurRad="38100" dist="38100" dir="2700000" algn="tl">
                    <a:srgbClr val="000000">
                      <a:alpha val="43137"/>
                    </a:srgbClr>
                  </a:outerShdw>
                </a:effectLst>
                <a:latin typeface="Yu Gothic UI Semibold" panose="020B0700000000000000" pitchFamily="34" charset="-128"/>
                <a:ea typeface="Yu Gothic UI Semibold" panose="020B0700000000000000" pitchFamily="34" charset="-128"/>
              </a:rPr>
              <a:t>Libraries used:</a:t>
            </a:r>
          </a:p>
        </p:txBody>
      </p:sp>
    </p:spTree>
    <p:extLst>
      <p:ext uri="{BB962C8B-B14F-4D97-AF65-F5344CB8AC3E}">
        <p14:creationId xmlns:p14="http://schemas.microsoft.com/office/powerpoint/2010/main" val="14799391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CDE67-2D64-F753-FA66-28273B21342A}"/>
              </a:ext>
            </a:extLst>
          </p:cNvPr>
          <p:cNvSpPr>
            <a:spLocks noGrp="1"/>
          </p:cNvSpPr>
          <p:nvPr>
            <p:ph type="title"/>
          </p:nvPr>
        </p:nvSpPr>
        <p:spPr>
          <a:xfrm>
            <a:off x="838200" y="681037"/>
            <a:ext cx="10515600" cy="1144587"/>
          </a:xfrm>
        </p:spPr>
        <p:txBody>
          <a:bodyPr>
            <a:noAutofit/>
          </a:bodyPr>
          <a:lstStyle/>
          <a:p>
            <a:pPr fontAlgn="base"/>
            <a:r>
              <a:rPr lang="en-US" sz="4000" b="1" i="0" u="none" strike="noStrike" dirty="0">
                <a:solidFill>
                  <a:srgbClr val="333333"/>
                </a:solidFill>
                <a:effectLst/>
                <a:latin typeface="Algerian" panose="04020705040A02060702" pitchFamily="82" charset="0"/>
              </a:rPr>
              <a:t>Key Benefits of Diabetes Prediction </a:t>
            </a:r>
            <a:br>
              <a:rPr lang="en-US" sz="4000" b="1" i="0" u="none" strike="noStrike" dirty="0">
                <a:solidFill>
                  <a:srgbClr val="333333"/>
                </a:solidFill>
                <a:effectLst/>
                <a:latin typeface="Algerian" panose="04020705040A02060702" pitchFamily="82" charset="0"/>
              </a:rPr>
            </a:br>
            <a:br>
              <a:rPr lang="en-US" sz="4000" b="1" dirty="0">
                <a:latin typeface="Algerian" panose="04020705040A02060702" pitchFamily="82" charset="0"/>
              </a:rPr>
            </a:br>
            <a:endParaRPr lang="en-IN" sz="4000" b="1" dirty="0">
              <a:latin typeface="Algerian" panose="04020705040A02060702" pitchFamily="82" charset="0"/>
            </a:endParaRPr>
          </a:p>
        </p:txBody>
      </p:sp>
      <p:sp>
        <p:nvSpPr>
          <p:cNvPr id="3" name="Content Placeholder 2">
            <a:extLst>
              <a:ext uri="{FF2B5EF4-FFF2-40B4-BE49-F238E27FC236}">
                <a16:creationId xmlns:a16="http://schemas.microsoft.com/office/drawing/2014/main" id="{B024E49B-F4E8-F8BB-4FB1-F4660B70FACC}"/>
              </a:ext>
            </a:extLst>
          </p:cNvPr>
          <p:cNvSpPr>
            <a:spLocks noGrp="1"/>
          </p:cNvSpPr>
          <p:nvPr>
            <p:ph idx="1"/>
          </p:nvPr>
        </p:nvSpPr>
        <p:spPr/>
        <p:txBody>
          <a:bodyPr>
            <a:noAutofit/>
          </a:bodyPr>
          <a:lstStyle/>
          <a:p>
            <a:pPr algn="l" fontAlgn="base">
              <a:buFont typeface="Wingdings" panose="05000000000000000000" pitchFamily="2" charset="2"/>
              <a:buChar char="ü"/>
            </a:pPr>
            <a:r>
              <a:rPr lang="en-IN" sz="3600" i="0" u="none" strike="noStrike" dirty="0">
                <a:solidFill>
                  <a:srgbClr val="333333"/>
                </a:solidFill>
                <a:effectLst/>
                <a:latin typeface="Montserrat" panose="00000500000000000000" pitchFamily="2" charset="0"/>
              </a:rPr>
              <a:t> Early detection &amp; Intervention</a:t>
            </a:r>
          </a:p>
          <a:p>
            <a:pPr algn="l" fontAlgn="base">
              <a:buFont typeface="Wingdings" panose="05000000000000000000" pitchFamily="2" charset="2"/>
              <a:buChar char="ü"/>
            </a:pPr>
            <a:r>
              <a:rPr lang="en-IN" sz="3600" dirty="0">
                <a:solidFill>
                  <a:srgbClr val="333333"/>
                </a:solidFill>
                <a:latin typeface="Montserrat" panose="00000500000000000000" pitchFamily="2" charset="0"/>
              </a:rPr>
              <a:t>Personalized  treatment plans</a:t>
            </a:r>
          </a:p>
          <a:p>
            <a:pPr algn="l" fontAlgn="base">
              <a:buFont typeface="Wingdings" panose="05000000000000000000" pitchFamily="2" charset="2"/>
              <a:buChar char="ü"/>
            </a:pPr>
            <a:r>
              <a:rPr lang="en-IN" sz="3600" dirty="0">
                <a:solidFill>
                  <a:srgbClr val="333333"/>
                </a:solidFill>
                <a:latin typeface="Montserrat" panose="00000500000000000000" pitchFamily="2" charset="0"/>
              </a:rPr>
              <a:t>Improved patient outcomes</a:t>
            </a:r>
          </a:p>
          <a:p>
            <a:pPr algn="l" fontAlgn="base">
              <a:buFont typeface="Wingdings" panose="05000000000000000000" pitchFamily="2" charset="2"/>
              <a:buChar char="ü"/>
            </a:pPr>
            <a:r>
              <a:rPr lang="en-IN" sz="3600" dirty="0">
                <a:solidFill>
                  <a:srgbClr val="333333"/>
                </a:solidFill>
                <a:latin typeface="Montserrat" panose="00000500000000000000" pitchFamily="2" charset="0"/>
              </a:rPr>
              <a:t>Reduced Healthcare costs</a:t>
            </a:r>
          </a:p>
          <a:p>
            <a:pPr algn="l" fontAlgn="base">
              <a:buFont typeface="Wingdings" panose="05000000000000000000" pitchFamily="2" charset="2"/>
              <a:buChar char="ü"/>
            </a:pPr>
            <a:r>
              <a:rPr lang="en-IN" sz="3600" dirty="0">
                <a:solidFill>
                  <a:srgbClr val="333333"/>
                </a:solidFill>
                <a:latin typeface="Montserrat" panose="00000500000000000000" pitchFamily="2" charset="0"/>
              </a:rPr>
              <a:t>Healthcare promotion &amp; Education</a:t>
            </a:r>
          </a:p>
          <a:p>
            <a:pPr algn="l" fontAlgn="base">
              <a:buFont typeface="Wingdings" panose="05000000000000000000" pitchFamily="2" charset="2"/>
              <a:buChar char="ü"/>
            </a:pPr>
            <a:r>
              <a:rPr lang="en-IN" sz="3600" dirty="0">
                <a:solidFill>
                  <a:srgbClr val="333333"/>
                </a:solidFill>
                <a:latin typeface="Montserrat" panose="00000500000000000000" pitchFamily="2" charset="0"/>
              </a:rPr>
              <a:t>Efficient resource allocation</a:t>
            </a:r>
          </a:p>
          <a:p>
            <a:pPr algn="l" fontAlgn="base">
              <a:buFont typeface="Wingdings" panose="05000000000000000000" pitchFamily="2" charset="2"/>
              <a:buChar char="ü"/>
            </a:pPr>
            <a:r>
              <a:rPr lang="en-IN" sz="3600" dirty="0">
                <a:solidFill>
                  <a:srgbClr val="333333"/>
                </a:solidFill>
                <a:latin typeface="Montserrat" panose="00000500000000000000" pitchFamily="2" charset="0"/>
              </a:rPr>
              <a:t>Long term public health benefits</a:t>
            </a:r>
            <a:br>
              <a:rPr lang="en-US" sz="3600" dirty="0"/>
            </a:br>
            <a:br>
              <a:rPr lang="en-IN" sz="3600" dirty="0"/>
            </a:br>
            <a:endParaRPr lang="en-IN" sz="3600" dirty="0"/>
          </a:p>
        </p:txBody>
      </p:sp>
    </p:spTree>
    <p:extLst>
      <p:ext uri="{BB962C8B-B14F-4D97-AF65-F5344CB8AC3E}">
        <p14:creationId xmlns:p14="http://schemas.microsoft.com/office/powerpoint/2010/main" val="1897610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DDFD3C-FCDB-DF45-EF00-DD28C2C6A2A5}"/>
              </a:ext>
            </a:extLst>
          </p:cNvPr>
          <p:cNvSpPr>
            <a:spLocks noGrp="1"/>
          </p:cNvSpPr>
          <p:nvPr>
            <p:ph type="title"/>
          </p:nvPr>
        </p:nvSpPr>
        <p:spPr>
          <a:xfrm>
            <a:off x="838200" y="18255"/>
            <a:ext cx="10515600" cy="1325563"/>
          </a:xfrm>
        </p:spPr>
        <p:txBody>
          <a:bodyPr>
            <a:normAutofit/>
          </a:bodyPr>
          <a:lstStyle/>
          <a:p>
            <a:pPr algn="ctr"/>
            <a:r>
              <a:rPr lang="en-IN" sz="6000" b="1" dirty="0">
                <a:latin typeface="Algerian" panose="04020705040A02060702" pitchFamily="82" charset="0"/>
              </a:rPr>
              <a:t>Approach</a:t>
            </a:r>
          </a:p>
        </p:txBody>
      </p:sp>
      <p:sp>
        <p:nvSpPr>
          <p:cNvPr id="3" name="Content Placeholder 2">
            <a:extLst>
              <a:ext uri="{FF2B5EF4-FFF2-40B4-BE49-F238E27FC236}">
                <a16:creationId xmlns:a16="http://schemas.microsoft.com/office/drawing/2014/main" id="{0762F57B-A6B1-34D0-D228-8805095BFC8B}"/>
              </a:ext>
            </a:extLst>
          </p:cNvPr>
          <p:cNvSpPr>
            <a:spLocks noGrp="1"/>
          </p:cNvSpPr>
          <p:nvPr>
            <p:ph idx="1"/>
          </p:nvPr>
        </p:nvSpPr>
        <p:spPr/>
        <p:txBody>
          <a:bodyPr>
            <a:normAutofit lnSpcReduction="10000"/>
          </a:bodyPr>
          <a:lstStyle/>
          <a:p>
            <a:pPr>
              <a:buFont typeface="Wingdings" panose="05000000000000000000" pitchFamily="2" charset="2"/>
              <a:buChar char="ü"/>
            </a:pPr>
            <a:r>
              <a:rPr lang="en-IN" sz="4400" b="1" dirty="0"/>
              <a:t>Machine Learning</a:t>
            </a:r>
            <a:endParaRPr lang="en-IN" sz="3200" dirty="0"/>
          </a:p>
          <a:p>
            <a:pPr>
              <a:buFont typeface="Wingdings" panose="05000000000000000000" pitchFamily="2" charset="2"/>
              <a:buChar char="q"/>
            </a:pPr>
            <a:r>
              <a:rPr lang="en-IN" sz="3200" dirty="0"/>
              <a:t> 	Pre-processing the dataset(check null, missing values)</a:t>
            </a:r>
          </a:p>
          <a:p>
            <a:pPr>
              <a:buFont typeface="Wingdings" panose="05000000000000000000" pitchFamily="2" charset="2"/>
              <a:buChar char="q"/>
            </a:pPr>
            <a:r>
              <a:rPr lang="en-IN" sz="3200" dirty="0"/>
              <a:t> 	Dataset Analysis – corelation matrix</a:t>
            </a:r>
          </a:p>
          <a:p>
            <a:pPr>
              <a:buFont typeface="Wingdings" panose="05000000000000000000" pitchFamily="2" charset="2"/>
              <a:buChar char="q"/>
            </a:pPr>
            <a:r>
              <a:rPr lang="en-IN" sz="3200" dirty="0"/>
              <a:t> 	Standardising data - </a:t>
            </a:r>
            <a:r>
              <a:rPr lang="en-IN" sz="3200" dirty="0" err="1"/>
              <a:t>standardscalar</a:t>
            </a:r>
            <a:endParaRPr lang="en-IN" sz="3200" dirty="0"/>
          </a:p>
          <a:p>
            <a:pPr>
              <a:buFont typeface="Wingdings" panose="05000000000000000000" pitchFamily="2" charset="2"/>
              <a:buChar char="q"/>
            </a:pPr>
            <a:r>
              <a:rPr lang="en-IN" sz="3200" dirty="0"/>
              <a:t> 	Splitting data for training &amp; testing</a:t>
            </a:r>
          </a:p>
          <a:p>
            <a:pPr>
              <a:buFont typeface="Wingdings" panose="05000000000000000000" pitchFamily="2" charset="2"/>
              <a:buChar char="q"/>
            </a:pPr>
            <a:r>
              <a:rPr lang="en-IN" sz="3200" dirty="0"/>
              <a:t> 	Building 3 different models using classifiers such as 		SVM, Naïve Bayes, Logistic Regression.</a:t>
            </a:r>
          </a:p>
          <a:p>
            <a:pPr>
              <a:buFont typeface="Wingdings" panose="05000000000000000000" pitchFamily="2" charset="2"/>
              <a:buChar char="q"/>
            </a:pPr>
            <a:r>
              <a:rPr lang="en-IN" sz="3200" dirty="0"/>
              <a:t> 	Predicting from test data</a:t>
            </a:r>
            <a:endParaRPr lang="en-IN" sz="3600" dirty="0"/>
          </a:p>
        </p:txBody>
      </p:sp>
    </p:spTree>
    <p:extLst>
      <p:ext uri="{BB962C8B-B14F-4D97-AF65-F5344CB8AC3E}">
        <p14:creationId xmlns:p14="http://schemas.microsoft.com/office/powerpoint/2010/main" val="23612548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4567</TotalTime>
  <Words>490</Words>
  <Application>Microsoft Office PowerPoint</Application>
  <PresentationFormat>Widescreen</PresentationFormat>
  <Paragraphs>96</Paragraphs>
  <Slides>13</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13</vt:i4>
      </vt:variant>
    </vt:vector>
  </HeadingPairs>
  <TitlesOfParts>
    <vt:vector size="24" baseType="lpstr">
      <vt:lpstr>Yu Gothic UI Semibold</vt:lpstr>
      <vt:lpstr>Algerian</vt:lpstr>
      <vt:lpstr>Arial</vt:lpstr>
      <vt:lpstr>Calibri</vt:lpstr>
      <vt:lpstr>Calibri Light</vt:lpstr>
      <vt:lpstr>cascadia code</vt:lpstr>
      <vt:lpstr>Lato</vt:lpstr>
      <vt:lpstr>Montserrat</vt:lpstr>
      <vt:lpstr>Segoe Script</vt:lpstr>
      <vt:lpstr>Wingdings</vt:lpstr>
      <vt:lpstr>Office Theme</vt:lpstr>
      <vt:lpstr>GRAPHIC ERA HILL UNIVERSITY, DEHRADUN</vt:lpstr>
      <vt:lpstr>Outline</vt:lpstr>
      <vt:lpstr>PowerPoint Presentation</vt:lpstr>
      <vt:lpstr>Need of DIABETES CLASSIFIER</vt:lpstr>
      <vt:lpstr>Data Set Evaluation</vt:lpstr>
      <vt:lpstr>Data set cont.</vt:lpstr>
      <vt:lpstr>METHODOLOGY</vt:lpstr>
      <vt:lpstr>Key Benefits of Diabetes Prediction   </vt:lpstr>
      <vt:lpstr>Approach</vt:lpstr>
      <vt:lpstr>Machine Learning </vt:lpstr>
      <vt:lpstr>Implementation</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GRAPHIC ERA HILL UNIVERSITY, DEHRADUN</dc:title>
  <dc:creator>Vivek Sati</dc:creator>
  <cp:lastModifiedBy>Vivek Sati</cp:lastModifiedBy>
  <cp:revision>23</cp:revision>
  <dcterms:created xsi:type="dcterms:W3CDTF">2022-12-08T08:59:51Z</dcterms:created>
  <dcterms:modified xsi:type="dcterms:W3CDTF">2023-07-23T05:13:47Z</dcterms:modified>
</cp:coreProperties>
</file>