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85b4d449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85b4d449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85b4d44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85b4d44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85b4d44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85b4d44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85b4d44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85b4d44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85b4d449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85b4d449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85b4d449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85b4d449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85b4d449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85b4d449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85b4d449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85b4d449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85b4d449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85b4d449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62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Objective</a:t>
            </a:r>
            <a:endParaRPr/>
          </a:p>
        </p:txBody>
      </p:sp>
      <p:sp>
        <p:nvSpPr>
          <p:cNvPr id="55" name="Google Shape;55;p13"/>
          <p:cNvSpPr txBox="1"/>
          <p:nvPr>
            <p:ph idx="1" type="subTitle"/>
          </p:nvPr>
        </p:nvSpPr>
        <p:spPr>
          <a:xfrm>
            <a:off x="311700" y="1861225"/>
            <a:ext cx="8520600" cy="176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To analyze the loans dataset and find out the people who are likely to default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2743200" rtl="0" algn="l">
              <a:spcBef>
                <a:spcPts val="0"/>
              </a:spcBef>
              <a:spcAft>
                <a:spcPts val="0"/>
              </a:spcAft>
              <a:buNone/>
            </a:pPr>
            <a:r>
              <a:rPr lang="en"/>
              <a:t>Conclusion</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this we have done analysis on loans dataset, to figure out which applicants</a:t>
            </a:r>
            <a:br>
              <a:rPr lang="en"/>
            </a:br>
            <a:r>
              <a:rPr lang="en"/>
              <a:t>are more likely to default.</a:t>
            </a:r>
            <a:endParaRPr/>
          </a:p>
          <a:p>
            <a:pPr indent="0" lvl="0" marL="0" rtl="0" algn="l">
              <a:spcBef>
                <a:spcPts val="1200"/>
              </a:spcBef>
              <a:spcAft>
                <a:spcPts val="1200"/>
              </a:spcAft>
              <a:buNone/>
            </a:pPr>
            <a:r>
              <a:rPr lang="en"/>
              <a:t>loan_amt, term, interest rate, and annual income are a few key factors</a:t>
            </a:r>
            <a:br>
              <a:rPr lang="en"/>
            </a:br>
            <a:r>
              <a:rPr lang="en"/>
              <a:t>which directly impacted the applicant being a defaulter.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have been given a loans dataset with multiple columns. The applicant can either pay the loan or not pay the loan. We have to figure out if we can approve the loan to an applicant or not.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1828800" rtl="0" algn="l">
              <a:spcBef>
                <a:spcPts val="0"/>
              </a:spcBef>
              <a:spcAft>
                <a:spcPts val="0"/>
              </a:spcAft>
              <a:buNone/>
            </a:pPr>
            <a:r>
              <a:rPr lang="en"/>
              <a:t>Business Objective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have to minimize the amount of credit loss. If the applicant is likely to pay the loan, then not approving the loan is a loss of business to the company. </a:t>
            </a:r>
            <a:r>
              <a:rPr lang="en"/>
              <a:t>Similarly</a:t>
            </a:r>
            <a:r>
              <a:rPr lang="en"/>
              <a:t>, if the applicant can’t repay the loan, then approving the loan is again a loss to the company.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1828800" rtl="0" algn="l">
              <a:spcBef>
                <a:spcPts val="0"/>
              </a:spcBef>
              <a:spcAft>
                <a:spcPts val="0"/>
              </a:spcAft>
              <a:buNone/>
            </a:pPr>
            <a:r>
              <a:rPr lang="en"/>
              <a:t>Analysis Approach</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Removed all the unnecessary columns. Had to read through the data and understand which data might not have any impact on result.</a:t>
            </a:r>
            <a:endParaRPr/>
          </a:p>
          <a:p>
            <a:pPr indent="-342900" lvl="0" marL="457200" rtl="0" algn="l">
              <a:spcBef>
                <a:spcPts val="0"/>
              </a:spcBef>
              <a:spcAft>
                <a:spcPts val="0"/>
              </a:spcAft>
              <a:buSzPts val="1800"/>
              <a:buAutoNum type="arabicPeriod"/>
            </a:pPr>
            <a:r>
              <a:rPr lang="en"/>
              <a:t>Removed the columns which had more than 90% of null values.</a:t>
            </a:r>
            <a:endParaRPr/>
          </a:p>
          <a:p>
            <a:pPr indent="-342900" lvl="0" marL="457200" rtl="0" algn="l">
              <a:spcBef>
                <a:spcPts val="0"/>
              </a:spcBef>
              <a:spcAft>
                <a:spcPts val="0"/>
              </a:spcAft>
              <a:buSzPts val="1800"/>
              <a:buAutoNum type="arabicPeriod"/>
            </a:pPr>
            <a:r>
              <a:rPr lang="en"/>
              <a:t>Removed duplicates.</a:t>
            </a:r>
            <a:endParaRPr/>
          </a:p>
          <a:p>
            <a:pPr indent="-342900" lvl="0" marL="457200" rtl="0" algn="l">
              <a:spcBef>
                <a:spcPts val="0"/>
              </a:spcBef>
              <a:spcAft>
                <a:spcPts val="0"/>
              </a:spcAft>
              <a:buSzPts val="1800"/>
              <a:buAutoNum type="arabicPeriod"/>
            </a:pPr>
            <a:r>
              <a:rPr lang="en"/>
              <a:t>Filtered the data - removed “months” string from term column, converted interest from % to just integers. Did multiple columns data cleaning, and filtering.</a:t>
            </a:r>
            <a:endParaRPr/>
          </a:p>
          <a:p>
            <a:pPr indent="-342900" lvl="0" marL="457200" rtl="0" algn="l">
              <a:spcBef>
                <a:spcPts val="0"/>
              </a:spcBef>
              <a:spcAft>
                <a:spcPts val="0"/>
              </a:spcAft>
              <a:buSzPts val="1800"/>
              <a:buAutoNum type="arabicPeriod"/>
            </a:pPr>
            <a:r>
              <a:rPr lang="en"/>
              <a:t>Changed the datatype from object to int and float ac to requirement</a:t>
            </a:r>
            <a:endParaRPr/>
          </a:p>
          <a:p>
            <a:pPr indent="-342900" lvl="0" marL="457200" rtl="0" algn="l">
              <a:spcBef>
                <a:spcPts val="0"/>
              </a:spcBef>
              <a:spcAft>
                <a:spcPts val="0"/>
              </a:spcAft>
              <a:buSzPts val="1800"/>
              <a:buAutoNum type="arabicPeriod"/>
            </a:pPr>
            <a:r>
              <a:rPr lang="en"/>
              <a:t>Plotted univariate graphs and bivariate graphs</a:t>
            </a:r>
            <a:endParaRPr/>
          </a:p>
          <a:p>
            <a:pPr indent="-342900" lvl="0" marL="457200" rtl="0" algn="l">
              <a:spcBef>
                <a:spcPts val="0"/>
              </a:spcBef>
              <a:spcAft>
                <a:spcPts val="0"/>
              </a:spcAft>
              <a:buSzPts val="1800"/>
              <a:buAutoNum type="arabicPeriod"/>
            </a:pPr>
            <a:r>
              <a:rPr lang="en"/>
              <a:t>Used different kinds of graph to come to a conclusion.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Univariate Analysis in Business terms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main purpose of this kind of analysis is to describe the data and find </a:t>
            </a:r>
            <a:r>
              <a:rPr lang="en"/>
              <a:t>patterns that exists within the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With this graph, we can get the count</a:t>
            </a:r>
            <a:br>
              <a:rPr lang="en"/>
            </a:br>
            <a:r>
              <a:rPr lang="en"/>
              <a:t>of different loan types.</a:t>
            </a:r>
            <a:endParaRPr/>
          </a:p>
          <a:p>
            <a:pPr indent="0" lvl="0" marL="0" rtl="0" algn="l">
              <a:spcBef>
                <a:spcPts val="1200"/>
              </a:spcBef>
              <a:spcAft>
                <a:spcPts val="0"/>
              </a:spcAft>
              <a:buNone/>
            </a:pPr>
            <a:r>
              <a:rPr lang="en"/>
              <a:t>Majorly of the data set consists of fully paid</a:t>
            </a:r>
            <a:br>
              <a:rPr lang="en"/>
            </a:br>
            <a:r>
              <a:rPr lang="en"/>
              <a:t>Applicants. Charged off is around 5000.</a:t>
            </a:r>
            <a:endParaRPr/>
          </a:p>
          <a:p>
            <a:pPr indent="0" lvl="0" marL="0" rtl="0" algn="l">
              <a:spcBef>
                <a:spcPts val="120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4851850" y="1504750"/>
            <a:ext cx="3615725" cy="3562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80783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p18"/>
          <p:cNvSpPr txBox="1"/>
          <p:nvPr>
            <p:ph idx="1" type="body"/>
          </p:nvPr>
        </p:nvSpPr>
        <p:spPr>
          <a:xfrm>
            <a:off x="311700" y="274000"/>
            <a:ext cx="8520600" cy="452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can assume from above plots that most of the loan amount is in between 5000 to 15000.</a:t>
            </a:r>
            <a:endParaRPr/>
          </a:p>
        </p:txBody>
      </p:sp>
      <p:pic>
        <p:nvPicPr>
          <p:cNvPr id="87" name="Google Shape;87;p18"/>
          <p:cNvPicPr preferRelativeResize="0"/>
          <p:nvPr/>
        </p:nvPicPr>
        <p:blipFill>
          <a:blip r:embed="rId3">
            <a:alphaModFix/>
          </a:blip>
          <a:stretch>
            <a:fillRect/>
          </a:stretch>
        </p:blipFill>
        <p:spPr>
          <a:xfrm>
            <a:off x="442300" y="356475"/>
            <a:ext cx="4206026" cy="3439925"/>
          </a:xfrm>
          <a:prstGeom prst="rect">
            <a:avLst/>
          </a:prstGeom>
          <a:noFill/>
          <a:ln>
            <a:noFill/>
          </a:ln>
        </p:spPr>
      </p:pic>
      <p:pic>
        <p:nvPicPr>
          <p:cNvPr id="88" name="Google Shape;88;p18"/>
          <p:cNvPicPr preferRelativeResize="0"/>
          <p:nvPr/>
        </p:nvPicPr>
        <p:blipFill>
          <a:blip r:embed="rId4">
            <a:alphaModFix/>
          </a:blip>
          <a:stretch>
            <a:fillRect/>
          </a:stretch>
        </p:blipFill>
        <p:spPr>
          <a:xfrm>
            <a:off x="5046953" y="308175"/>
            <a:ext cx="3717874" cy="3536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88550"/>
            <a:ext cx="8520600" cy="5727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lang="en"/>
              <a:t>Bivariate Analysis</a:t>
            </a:r>
            <a:endParaRPr/>
          </a:p>
        </p:txBody>
      </p:sp>
      <p:sp>
        <p:nvSpPr>
          <p:cNvPr id="94" name="Google Shape;94;p19"/>
          <p:cNvSpPr txBox="1"/>
          <p:nvPr>
            <p:ph idx="1" type="body"/>
          </p:nvPr>
        </p:nvSpPr>
        <p:spPr>
          <a:xfrm>
            <a:off x="311700" y="719625"/>
            <a:ext cx="8520600" cy="43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analysis deals with finding relationships among two variables.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bar plot suggests that applicants</a:t>
            </a:r>
            <a:br>
              <a:rPr lang="en"/>
            </a:br>
            <a:r>
              <a:rPr lang="en"/>
              <a:t>are likely to pay the loan if interest rate</a:t>
            </a:r>
            <a:br>
              <a:rPr lang="en"/>
            </a:br>
            <a:r>
              <a:rPr lang="en"/>
              <a:t>is below 11.5. However if interest rate is </a:t>
            </a:r>
            <a:br>
              <a:rPr lang="en"/>
            </a:br>
            <a:r>
              <a:rPr lang="en"/>
              <a:t>above 12 then applicant might default,</a:t>
            </a:r>
            <a:br>
              <a:rPr lang="en"/>
            </a:br>
            <a:r>
              <a:rPr lang="en"/>
              <a:t>or maybe is in current loan status.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4572000" y="1112175"/>
            <a:ext cx="4388226" cy="3575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39475"/>
            <a:ext cx="1064400" cy="46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 name="Google Shape;101;p20"/>
          <p:cNvSpPr txBox="1"/>
          <p:nvPr>
            <p:ph idx="1" type="body"/>
          </p:nvPr>
        </p:nvSpPr>
        <p:spPr>
          <a:xfrm>
            <a:off x="311700" y="139475"/>
            <a:ext cx="8520600" cy="4828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a:t>
            </a:r>
            <a:r>
              <a:rPr lang="en"/>
              <a:t>graph</a:t>
            </a:r>
            <a:r>
              <a:rPr lang="en"/>
              <a:t> shows that if the term for loan duration is more than 40, then applicant is likely to default or be in current state.</a:t>
            </a:r>
            <a:endParaRPr/>
          </a:p>
        </p:txBody>
      </p:sp>
      <p:pic>
        <p:nvPicPr>
          <p:cNvPr id="102" name="Google Shape;102;p20"/>
          <p:cNvPicPr preferRelativeResize="0"/>
          <p:nvPr/>
        </p:nvPicPr>
        <p:blipFill>
          <a:blip r:embed="rId3">
            <a:alphaModFix/>
          </a:blip>
          <a:stretch>
            <a:fillRect/>
          </a:stretch>
        </p:blipFill>
        <p:spPr>
          <a:xfrm>
            <a:off x="384400" y="139475"/>
            <a:ext cx="3983650" cy="3936450"/>
          </a:xfrm>
          <a:prstGeom prst="rect">
            <a:avLst/>
          </a:prstGeom>
          <a:noFill/>
          <a:ln>
            <a:noFill/>
          </a:ln>
        </p:spPr>
      </p:pic>
      <p:pic>
        <p:nvPicPr>
          <p:cNvPr id="103" name="Google Shape;103;p20"/>
          <p:cNvPicPr preferRelativeResize="0"/>
          <p:nvPr/>
        </p:nvPicPr>
        <p:blipFill>
          <a:blip r:embed="rId4">
            <a:alphaModFix/>
          </a:blip>
          <a:stretch>
            <a:fillRect/>
          </a:stretch>
        </p:blipFill>
        <p:spPr>
          <a:xfrm>
            <a:off x="4572000" y="139475"/>
            <a:ext cx="4213525" cy="387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0" y="-64250"/>
            <a:ext cx="1319100" cy="47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1"/>
          <p:cNvSpPr txBox="1"/>
          <p:nvPr>
            <p:ph idx="1" type="body"/>
          </p:nvPr>
        </p:nvSpPr>
        <p:spPr>
          <a:xfrm>
            <a:off x="158925" y="146700"/>
            <a:ext cx="8520600" cy="485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bar chart proves that if the</a:t>
            </a:r>
            <a:br>
              <a:rPr lang="en"/>
            </a:br>
            <a:r>
              <a:rPr lang="en"/>
              <a:t>annual income is less than  </a:t>
            </a:r>
            <a:br>
              <a:rPr lang="en"/>
            </a:br>
            <a:r>
              <a:rPr lang="en"/>
              <a:t>60000, then the applicant might</a:t>
            </a:r>
            <a:br>
              <a:rPr lang="en"/>
            </a:br>
            <a:r>
              <a:rPr lang="en"/>
              <a:t>default. </a:t>
            </a:r>
            <a:endParaRPr/>
          </a:p>
        </p:txBody>
      </p:sp>
      <p:pic>
        <p:nvPicPr>
          <p:cNvPr id="110" name="Google Shape;110;p21"/>
          <p:cNvPicPr preferRelativeResize="0"/>
          <p:nvPr/>
        </p:nvPicPr>
        <p:blipFill>
          <a:blip r:embed="rId3">
            <a:alphaModFix/>
          </a:blip>
          <a:stretch>
            <a:fillRect/>
          </a:stretch>
        </p:blipFill>
        <p:spPr>
          <a:xfrm>
            <a:off x="3578700" y="257050"/>
            <a:ext cx="5023525" cy="3982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