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72" r:id="rId2"/>
    <p:sldId id="268" r:id="rId3"/>
    <p:sldId id="269" r:id="rId4"/>
    <p:sldId id="270" r:id="rId5"/>
    <p:sldId id="256" r:id="rId6"/>
    <p:sldId id="257" r:id="rId7"/>
    <p:sldId id="258" r:id="rId8"/>
    <p:sldId id="259" r:id="rId9"/>
    <p:sldId id="260" r:id="rId10"/>
    <p:sldId id="261" r:id="rId11"/>
    <p:sldId id="262" r:id="rId12"/>
    <p:sldId id="263" r:id="rId13"/>
    <p:sldId id="264" r:id="rId14"/>
    <p:sldId id="265" r:id="rId15"/>
    <p:sldId id="266" r:id="rId16"/>
    <p:sldId id="267"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9ADC0B-72CA-4072-8A6F-0C63B00A3070}" type="datetimeFigureOut">
              <a:rPr lang="en-GB" smtClean="0"/>
              <a:t>04/10/2020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732486-3659-43DD-8142-1E58C6AF27FC}" type="slidenum">
              <a:rPr lang="en-GB" smtClean="0"/>
              <a:t>‹#›</a:t>
            </a:fld>
            <a:endParaRPr lang="en-GB"/>
          </a:p>
        </p:txBody>
      </p:sp>
    </p:spTree>
    <p:extLst>
      <p:ext uri="{BB962C8B-B14F-4D97-AF65-F5344CB8AC3E}">
        <p14:creationId xmlns:p14="http://schemas.microsoft.com/office/powerpoint/2010/main" val="1036568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9ADC0B-72CA-4072-8A6F-0C63B00A3070}" type="datetimeFigureOut">
              <a:rPr lang="en-GB" smtClean="0"/>
              <a:t>04/10/2020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732486-3659-43DD-8142-1E58C6AF27FC}" type="slidenum">
              <a:rPr lang="en-GB" smtClean="0"/>
              <a:t>‹#›</a:t>
            </a:fld>
            <a:endParaRPr lang="en-GB"/>
          </a:p>
        </p:txBody>
      </p:sp>
    </p:spTree>
    <p:extLst>
      <p:ext uri="{BB962C8B-B14F-4D97-AF65-F5344CB8AC3E}">
        <p14:creationId xmlns:p14="http://schemas.microsoft.com/office/powerpoint/2010/main" val="1154589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9ADC0B-72CA-4072-8A6F-0C63B00A3070}" type="datetimeFigureOut">
              <a:rPr lang="en-GB" smtClean="0"/>
              <a:t>04/10/2020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732486-3659-43DD-8142-1E58C6AF27FC}"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65999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9ADC0B-72CA-4072-8A6F-0C63B00A3070}" type="datetimeFigureOut">
              <a:rPr lang="en-GB" smtClean="0"/>
              <a:t>04/10/2020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732486-3659-43DD-8142-1E58C6AF27FC}" type="slidenum">
              <a:rPr lang="en-GB" smtClean="0"/>
              <a:t>‹#›</a:t>
            </a:fld>
            <a:endParaRPr lang="en-GB"/>
          </a:p>
        </p:txBody>
      </p:sp>
    </p:spTree>
    <p:extLst>
      <p:ext uri="{BB962C8B-B14F-4D97-AF65-F5344CB8AC3E}">
        <p14:creationId xmlns:p14="http://schemas.microsoft.com/office/powerpoint/2010/main" val="3504213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9ADC0B-72CA-4072-8A6F-0C63B00A3070}" type="datetimeFigureOut">
              <a:rPr lang="en-GB" smtClean="0"/>
              <a:t>04/10/2020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732486-3659-43DD-8142-1E58C6AF27F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3314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9ADC0B-72CA-4072-8A6F-0C63B00A3070}" type="datetimeFigureOut">
              <a:rPr lang="en-GB" smtClean="0"/>
              <a:t>04/10/2020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732486-3659-43DD-8142-1E58C6AF27FC}" type="slidenum">
              <a:rPr lang="en-GB" smtClean="0"/>
              <a:t>‹#›</a:t>
            </a:fld>
            <a:endParaRPr lang="en-GB"/>
          </a:p>
        </p:txBody>
      </p:sp>
    </p:spTree>
    <p:extLst>
      <p:ext uri="{BB962C8B-B14F-4D97-AF65-F5344CB8AC3E}">
        <p14:creationId xmlns:p14="http://schemas.microsoft.com/office/powerpoint/2010/main" val="351992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9ADC0B-72CA-4072-8A6F-0C63B00A3070}" type="datetimeFigureOut">
              <a:rPr lang="en-GB" smtClean="0"/>
              <a:t>04/10/2020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732486-3659-43DD-8142-1E58C6AF27FC}" type="slidenum">
              <a:rPr lang="en-GB" smtClean="0"/>
              <a:t>‹#›</a:t>
            </a:fld>
            <a:endParaRPr lang="en-GB"/>
          </a:p>
        </p:txBody>
      </p:sp>
    </p:spTree>
    <p:extLst>
      <p:ext uri="{BB962C8B-B14F-4D97-AF65-F5344CB8AC3E}">
        <p14:creationId xmlns:p14="http://schemas.microsoft.com/office/powerpoint/2010/main" val="2690406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9ADC0B-72CA-4072-8A6F-0C63B00A3070}" type="datetimeFigureOut">
              <a:rPr lang="en-GB" smtClean="0"/>
              <a:t>04/10/2020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732486-3659-43DD-8142-1E58C6AF27FC}" type="slidenum">
              <a:rPr lang="en-GB" smtClean="0"/>
              <a:t>‹#›</a:t>
            </a:fld>
            <a:endParaRPr lang="en-GB"/>
          </a:p>
        </p:txBody>
      </p:sp>
    </p:spTree>
    <p:extLst>
      <p:ext uri="{BB962C8B-B14F-4D97-AF65-F5344CB8AC3E}">
        <p14:creationId xmlns:p14="http://schemas.microsoft.com/office/powerpoint/2010/main" val="4076502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9ADC0B-72CA-4072-8A6F-0C63B00A3070}" type="datetimeFigureOut">
              <a:rPr lang="en-GB" smtClean="0"/>
              <a:t>04/10/2020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732486-3659-43DD-8142-1E58C6AF27FC}" type="slidenum">
              <a:rPr lang="en-GB" smtClean="0"/>
              <a:t>‹#›</a:t>
            </a:fld>
            <a:endParaRPr lang="en-GB"/>
          </a:p>
        </p:txBody>
      </p:sp>
    </p:spTree>
    <p:extLst>
      <p:ext uri="{BB962C8B-B14F-4D97-AF65-F5344CB8AC3E}">
        <p14:creationId xmlns:p14="http://schemas.microsoft.com/office/powerpoint/2010/main" val="3466903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9ADC0B-72CA-4072-8A6F-0C63B00A3070}" type="datetimeFigureOut">
              <a:rPr lang="en-GB" smtClean="0"/>
              <a:t>04/10/2020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732486-3659-43DD-8142-1E58C6AF27FC}" type="slidenum">
              <a:rPr lang="en-GB" smtClean="0"/>
              <a:t>‹#›</a:t>
            </a:fld>
            <a:endParaRPr lang="en-GB"/>
          </a:p>
        </p:txBody>
      </p:sp>
    </p:spTree>
    <p:extLst>
      <p:ext uri="{BB962C8B-B14F-4D97-AF65-F5344CB8AC3E}">
        <p14:creationId xmlns:p14="http://schemas.microsoft.com/office/powerpoint/2010/main" val="154525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9ADC0B-72CA-4072-8A6F-0C63B00A3070}" type="datetimeFigureOut">
              <a:rPr lang="en-GB" smtClean="0"/>
              <a:t>04/10/2020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1732486-3659-43DD-8142-1E58C6AF27FC}" type="slidenum">
              <a:rPr lang="en-GB" smtClean="0"/>
              <a:t>‹#›</a:t>
            </a:fld>
            <a:endParaRPr lang="en-GB"/>
          </a:p>
        </p:txBody>
      </p:sp>
    </p:spTree>
    <p:extLst>
      <p:ext uri="{BB962C8B-B14F-4D97-AF65-F5344CB8AC3E}">
        <p14:creationId xmlns:p14="http://schemas.microsoft.com/office/powerpoint/2010/main" val="114840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9ADC0B-72CA-4072-8A6F-0C63B00A3070}" type="datetimeFigureOut">
              <a:rPr lang="en-GB" smtClean="0"/>
              <a:t>04/10/2020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732486-3659-43DD-8142-1E58C6AF27FC}" type="slidenum">
              <a:rPr lang="en-GB" smtClean="0"/>
              <a:t>‹#›</a:t>
            </a:fld>
            <a:endParaRPr lang="en-GB"/>
          </a:p>
        </p:txBody>
      </p:sp>
    </p:spTree>
    <p:extLst>
      <p:ext uri="{BB962C8B-B14F-4D97-AF65-F5344CB8AC3E}">
        <p14:creationId xmlns:p14="http://schemas.microsoft.com/office/powerpoint/2010/main" val="984701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9ADC0B-72CA-4072-8A6F-0C63B00A3070}" type="datetimeFigureOut">
              <a:rPr lang="en-GB" smtClean="0"/>
              <a:t>04/10/2020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1732486-3659-43DD-8142-1E58C6AF27FC}" type="slidenum">
              <a:rPr lang="en-GB" smtClean="0"/>
              <a:t>‹#›</a:t>
            </a:fld>
            <a:endParaRPr lang="en-GB"/>
          </a:p>
        </p:txBody>
      </p:sp>
    </p:spTree>
    <p:extLst>
      <p:ext uri="{BB962C8B-B14F-4D97-AF65-F5344CB8AC3E}">
        <p14:creationId xmlns:p14="http://schemas.microsoft.com/office/powerpoint/2010/main" val="510894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9ADC0B-72CA-4072-8A6F-0C63B00A3070}" type="datetimeFigureOut">
              <a:rPr lang="en-GB" smtClean="0"/>
              <a:t>04/10/2020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1732486-3659-43DD-8142-1E58C6AF27FC}" type="slidenum">
              <a:rPr lang="en-GB" smtClean="0"/>
              <a:t>‹#›</a:t>
            </a:fld>
            <a:endParaRPr lang="en-GB"/>
          </a:p>
        </p:txBody>
      </p:sp>
    </p:spTree>
    <p:extLst>
      <p:ext uri="{BB962C8B-B14F-4D97-AF65-F5344CB8AC3E}">
        <p14:creationId xmlns:p14="http://schemas.microsoft.com/office/powerpoint/2010/main" val="387093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9ADC0B-72CA-4072-8A6F-0C63B00A3070}" type="datetimeFigureOut">
              <a:rPr lang="en-GB" smtClean="0"/>
              <a:t>04/10/2020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1732486-3659-43DD-8142-1E58C6AF27FC}" type="slidenum">
              <a:rPr lang="en-GB" smtClean="0"/>
              <a:t>‹#›</a:t>
            </a:fld>
            <a:endParaRPr lang="en-GB"/>
          </a:p>
        </p:txBody>
      </p:sp>
    </p:spTree>
    <p:extLst>
      <p:ext uri="{BB962C8B-B14F-4D97-AF65-F5344CB8AC3E}">
        <p14:creationId xmlns:p14="http://schemas.microsoft.com/office/powerpoint/2010/main" val="323076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9ADC0B-72CA-4072-8A6F-0C63B00A3070}" type="datetimeFigureOut">
              <a:rPr lang="en-GB" smtClean="0"/>
              <a:t>04/10/2020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1732486-3659-43DD-8142-1E58C6AF27FC}" type="slidenum">
              <a:rPr lang="en-GB" smtClean="0"/>
              <a:t>‹#›</a:t>
            </a:fld>
            <a:endParaRPr lang="en-GB"/>
          </a:p>
        </p:txBody>
      </p:sp>
    </p:spTree>
    <p:extLst>
      <p:ext uri="{BB962C8B-B14F-4D97-AF65-F5344CB8AC3E}">
        <p14:creationId xmlns:p14="http://schemas.microsoft.com/office/powerpoint/2010/main" val="176648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9ADC0B-72CA-4072-8A6F-0C63B00A3070}" type="datetimeFigureOut">
              <a:rPr lang="en-GB" smtClean="0"/>
              <a:t>04/10/2020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732486-3659-43DD-8142-1E58C6AF27FC}" type="slidenum">
              <a:rPr lang="en-GB" smtClean="0"/>
              <a:t>‹#›</a:t>
            </a:fld>
            <a:endParaRPr lang="en-GB"/>
          </a:p>
        </p:txBody>
      </p:sp>
    </p:spTree>
    <p:extLst>
      <p:ext uri="{BB962C8B-B14F-4D97-AF65-F5344CB8AC3E}">
        <p14:creationId xmlns:p14="http://schemas.microsoft.com/office/powerpoint/2010/main" val="116377455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geeksforgeeks.org/c-plus-plu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28174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Forte" panose="03060902040502070203" pitchFamily="66" charset="0"/>
              </a:rPr>
              <a:t>5. </a:t>
            </a:r>
            <a:r>
              <a:rPr lang="en-US" sz="4400" dirty="0" err="1" smtClean="0">
                <a:latin typeface="Forte" panose="03060902040502070203" pitchFamily="66" charset="0"/>
              </a:rPr>
              <a:t>Getch</a:t>
            </a:r>
            <a:r>
              <a:rPr lang="en-US" sz="4400" dirty="0" smtClean="0">
                <a:latin typeface="Forte" panose="03060902040502070203" pitchFamily="66" charset="0"/>
              </a:rPr>
              <a:t> Function</a:t>
            </a:r>
            <a:endParaRPr lang="en-GB" sz="4400" dirty="0">
              <a:latin typeface="Forte" panose="03060902040502070203" pitchFamily="66" charset="0"/>
            </a:endParaRPr>
          </a:p>
        </p:txBody>
      </p:sp>
      <p:sp>
        <p:nvSpPr>
          <p:cNvPr id="3" name="Content Placeholder 2"/>
          <p:cNvSpPr>
            <a:spLocks noGrp="1"/>
          </p:cNvSpPr>
          <p:nvPr>
            <p:ph idx="1"/>
          </p:nvPr>
        </p:nvSpPr>
        <p:spPr/>
        <p:txBody>
          <a:bodyPr/>
          <a:lstStyle/>
          <a:p>
            <a:r>
              <a:rPr lang="en-US" dirty="0">
                <a:latin typeface="Consolas" panose="020B0609020204030204" pitchFamily="49" charset="0"/>
              </a:rPr>
              <a:t>The </a:t>
            </a:r>
            <a:r>
              <a:rPr lang="en-US" dirty="0" err="1">
                <a:latin typeface="Consolas" panose="020B0609020204030204" pitchFamily="49" charset="0"/>
              </a:rPr>
              <a:t>getch</a:t>
            </a:r>
            <a:r>
              <a:rPr lang="en-US" dirty="0">
                <a:latin typeface="Consolas" panose="020B0609020204030204" pitchFamily="49" charset="0"/>
              </a:rPr>
              <a:t>() function reads a single character from the keyboard but does not show on the screen. For this functionality, you can use the </a:t>
            </a:r>
            <a:r>
              <a:rPr lang="en-US" dirty="0" err="1">
                <a:latin typeface="Consolas" panose="020B0609020204030204" pitchFamily="49" charset="0"/>
              </a:rPr>
              <a:t>getch</a:t>
            </a:r>
            <a:r>
              <a:rPr lang="en-US" dirty="0">
                <a:latin typeface="Consolas" panose="020B0609020204030204" pitchFamily="49" charset="0"/>
              </a:rPr>
              <a:t>() function to hold the output window until hitting any key from the keyboard</a:t>
            </a:r>
            <a:r>
              <a:rPr lang="en-US" dirty="0" smtClean="0">
                <a:latin typeface="Consolas" panose="020B0609020204030204" pitchFamily="49" charset="0"/>
              </a:rPr>
              <a:t>.</a:t>
            </a:r>
          </a:p>
          <a:p>
            <a:r>
              <a:rPr lang="en-US" dirty="0">
                <a:latin typeface="Consolas" panose="020B0609020204030204" pitchFamily="49" charset="0"/>
              </a:rPr>
              <a:t>The </a:t>
            </a:r>
            <a:r>
              <a:rPr lang="en-US" dirty="0" err="1">
                <a:latin typeface="Consolas" panose="020B0609020204030204" pitchFamily="49" charset="0"/>
              </a:rPr>
              <a:t>getch</a:t>
            </a:r>
            <a:r>
              <a:rPr lang="en-US" dirty="0">
                <a:latin typeface="Consolas" panose="020B0609020204030204" pitchFamily="49" charset="0"/>
              </a:rPr>
              <a:t>() method can be used to accept hidden inputs like password, ATM pin numbers, etc</a:t>
            </a:r>
            <a:r>
              <a:rPr lang="en-US" dirty="0" smtClean="0">
                <a:latin typeface="Consolas" panose="020B0609020204030204" pitchFamily="49" charset="0"/>
              </a:rPr>
              <a:t>.</a:t>
            </a:r>
          </a:p>
          <a:p>
            <a:r>
              <a:rPr lang="en-US" dirty="0" smtClean="0">
                <a:latin typeface="Consolas" panose="020B0609020204030204" pitchFamily="49" charset="0"/>
              </a:rPr>
              <a:t>Header File  -&gt;  </a:t>
            </a:r>
            <a:r>
              <a:rPr lang="en-US" dirty="0" smtClean="0">
                <a:solidFill>
                  <a:srgbClr val="FF0000"/>
                </a:solidFill>
                <a:latin typeface="Consolas" panose="020B0609020204030204" pitchFamily="49" charset="0"/>
              </a:rPr>
              <a:t>#include&lt;</a:t>
            </a:r>
            <a:r>
              <a:rPr lang="en-US" dirty="0" err="1" smtClean="0">
                <a:solidFill>
                  <a:srgbClr val="FF0000"/>
                </a:solidFill>
                <a:latin typeface="Consolas" panose="020B0609020204030204" pitchFamily="49" charset="0"/>
              </a:rPr>
              <a:t>conio.h</a:t>
            </a:r>
            <a:r>
              <a:rPr lang="en-US" dirty="0" smtClean="0">
                <a:solidFill>
                  <a:srgbClr val="FF0000"/>
                </a:solidFill>
                <a:latin typeface="Consolas" panose="020B0609020204030204" pitchFamily="49" charset="0"/>
              </a:rPr>
              <a:t>&gt;</a:t>
            </a:r>
            <a:endParaRPr lang="en-GB"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2427511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Forte" panose="03060902040502070203" pitchFamily="66" charset="0"/>
              </a:rPr>
              <a:t>6.  Vector</a:t>
            </a:r>
            <a:endParaRPr lang="en-GB" sz="4400" dirty="0">
              <a:latin typeface="Forte" panose="03060902040502070203" pitchFamily="66" charset="0"/>
            </a:endParaRPr>
          </a:p>
        </p:txBody>
      </p:sp>
      <p:sp>
        <p:nvSpPr>
          <p:cNvPr id="3" name="Content Placeholder 2"/>
          <p:cNvSpPr>
            <a:spLocks noGrp="1"/>
          </p:cNvSpPr>
          <p:nvPr>
            <p:ph idx="1"/>
          </p:nvPr>
        </p:nvSpPr>
        <p:spPr>
          <a:xfrm>
            <a:off x="677334" y="1930400"/>
            <a:ext cx="8596668" cy="3880773"/>
          </a:xfrm>
        </p:spPr>
        <p:txBody>
          <a:bodyPr/>
          <a:lstStyle/>
          <a:p>
            <a:r>
              <a:rPr lang="en-US" dirty="0" smtClean="0"/>
              <a:t>Vector is a inbuilt data structure same as the dynamic array which is use to store data in a contiguous memory</a:t>
            </a:r>
          </a:p>
          <a:p>
            <a:r>
              <a:rPr lang="en-US" dirty="0" smtClean="0"/>
              <a:t>It has ability </a:t>
            </a:r>
            <a:r>
              <a:rPr lang="en-US" dirty="0"/>
              <a:t>to resize itself automatically when an element is inserted or deleted, with their storage being handled automatically by the container</a:t>
            </a:r>
            <a:r>
              <a:rPr lang="en-US" dirty="0" smtClean="0"/>
              <a:t>.</a:t>
            </a:r>
          </a:p>
          <a:p>
            <a:r>
              <a:rPr lang="en-US" dirty="0" smtClean="0"/>
              <a:t>It is made up of templates</a:t>
            </a:r>
          </a:p>
          <a:p>
            <a:r>
              <a:rPr lang="en-US" dirty="0" smtClean="0"/>
              <a:t>Header File  -&gt;  </a:t>
            </a:r>
            <a:r>
              <a:rPr lang="en-US" dirty="0" smtClean="0">
                <a:solidFill>
                  <a:srgbClr val="FF0000"/>
                </a:solidFill>
              </a:rPr>
              <a:t>#include&lt;vector&gt;</a:t>
            </a:r>
          </a:p>
          <a:p>
            <a:r>
              <a:rPr lang="en-US" dirty="0" err="1" smtClean="0"/>
              <a:t>Syntex</a:t>
            </a:r>
            <a:r>
              <a:rPr lang="en-US" dirty="0" smtClean="0"/>
              <a:t>  -&gt;  vector&lt;</a:t>
            </a:r>
            <a:r>
              <a:rPr lang="en-US" dirty="0" err="1" smtClean="0"/>
              <a:t>int</a:t>
            </a:r>
            <a:r>
              <a:rPr lang="en-US" dirty="0" smtClean="0"/>
              <a:t>&gt;v</a:t>
            </a:r>
          </a:p>
          <a:p>
            <a:r>
              <a:rPr lang="en-US" dirty="0" smtClean="0"/>
              <a:t>In our project we use two functions of vector i.e. </a:t>
            </a:r>
            <a:endParaRPr lang="en-US" dirty="0"/>
          </a:p>
          <a:p>
            <a:pPr marL="0" indent="0">
              <a:buNone/>
            </a:pPr>
            <a:r>
              <a:rPr lang="en-US" dirty="0" smtClean="0"/>
              <a:t>     1. </a:t>
            </a:r>
            <a:r>
              <a:rPr lang="en-US" dirty="0" err="1" smtClean="0"/>
              <a:t>push_back</a:t>
            </a:r>
            <a:r>
              <a:rPr lang="en-US" dirty="0" smtClean="0"/>
              <a:t>()</a:t>
            </a:r>
          </a:p>
          <a:p>
            <a:pPr marL="0" indent="0">
              <a:buNone/>
            </a:pPr>
            <a:r>
              <a:rPr lang="en-US" dirty="0"/>
              <a:t> </a:t>
            </a:r>
            <a:r>
              <a:rPr lang="en-US" dirty="0" smtClean="0"/>
              <a:t>    2. clear()</a:t>
            </a:r>
          </a:p>
          <a:p>
            <a:endParaRPr lang="en-GB" dirty="0"/>
          </a:p>
        </p:txBody>
      </p:sp>
    </p:spTree>
    <p:extLst>
      <p:ext uri="{BB962C8B-B14F-4D97-AF65-F5344CB8AC3E}">
        <p14:creationId xmlns:p14="http://schemas.microsoft.com/office/powerpoint/2010/main" val="4054880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accent2">
                    <a:lumMod val="75000"/>
                  </a:schemeClr>
                </a:solidFill>
                <a:latin typeface="Forte" panose="03060902040502070203" pitchFamily="66" charset="0"/>
              </a:rPr>
              <a:t>7. </a:t>
            </a:r>
            <a:r>
              <a:rPr lang="en-US" sz="4400" dirty="0" smtClean="0">
                <a:solidFill>
                  <a:schemeClr val="accent2">
                    <a:lumMod val="75000"/>
                  </a:schemeClr>
                </a:solidFill>
                <a:latin typeface="Forte" panose="03060902040502070203" pitchFamily="66" charset="0"/>
              </a:rPr>
              <a:t> Time </a:t>
            </a:r>
            <a:r>
              <a:rPr lang="en-US" sz="4400" dirty="0">
                <a:solidFill>
                  <a:schemeClr val="accent2">
                    <a:lumMod val="75000"/>
                  </a:schemeClr>
                </a:solidFill>
                <a:latin typeface="Forte" panose="03060902040502070203" pitchFamily="66" charset="0"/>
              </a:rPr>
              <a:t>&amp; Date</a:t>
            </a:r>
          </a:p>
        </p:txBody>
      </p:sp>
      <p:sp>
        <p:nvSpPr>
          <p:cNvPr id="3" name="Content Placeholder 2"/>
          <p:cNvSpPr>
            <a:spLocks noGrp="1"/>
          </p:cNvSpPr>
          <p:nvPr>
            <p:ph idx="1"/>
          </p:nvPr>
        </p:nvSpPr>
        <p:spPr>
          <a:xfrm>
            <a:off x="677334" y="1557867"/>
            <a:ext cx="9364133" cy="4910666"/>
          </a:xfrm>
        </p:spPr>
        <p:txBody>
          <a:bodyPr/>
          <a:lstStyle/>
          <a:p>
            <a:pPr marL="0" indent="0">
              <a:buNone/>
            </a:pPr>
            <a:r>
              <a:rPr lang="en-US" dirty="0" smtClean="0">
                <a:solidFill>
                  <a:srgbClr val="FF0000"/>
                </a:solidFill>
              </a:rPr>
              <a:t>Header File  -&gt; #include&lt;</a:t>
            </a:r>
            <a:r>
              <a:rPr lang="en-US" dirty="0" err="1" smtClean="0">
                <a:solidFill>
                  <a:srgbClr val="FF0000"/>
                </a:solidFill>
              </a:rPr>
              <a:t>ctime</a:t>
            </a:r>
            <a:r>
              <a:rPr lang="en-US" dirty="0" smtClean="0">
                <a:solidFill>
                  <a:srgbClr val="FF0000"/>
                </a:solidFill>
              </a:rPr>
              <a:t>&gt;</a:t>
            </a:r>
          </a:p>
          <a:p>
            <a:pPr marL="0" indent="0">
              <a:buNone/>
            </a:pPr>
            <a:r>
              <a:rPr lang="en-US" dirty="0" smtClean="0"/>
              <a:t>time()        =   The time() function in </a:t>
            </a:r>
            <a:r>
              <a:rPr lang="en-US" dirty="0" err="1" smtClean="0"/>
              <a:t>c++</a:t>
            </a:r>
            <a:r>
              <a:rPr lang="en-US" dirty="0" smtClean="0"/>
              <a:t> returns the current calendar time as an object of  type </a:t>
            </a:r>
            <a:r>
              <a:rPr lang="en-US" dirty="0" err="1" smtClean="0"/>
              <a:t>time_t</a:t>
            </a:r>
            <a:r>
              <a:rPr lang="en-US" dirty="0" smtClean="0"/>
              <a:t>.</a:t>
            </a:r>
          </a:p>
          <a:p>
            <a:pPr marL="0" indent="0">
              <a:buNone/>
            </a:pPr>
            <a:r>
              <a:rPr lang="en-US" dirty="0" smtClean="0"/>
              <a:t>Localtime() = The localtime() function converts calendar times to localtime.</a:t>
            </a:r>
          </a:p>
          <a:p>
            <a:pPr marL="0" indent="0">
              <a:buNone/>
            </a:pPr>
            <a:r>
              <a:rPr lang="en-US" dirty="0" err="1" smtClean="0"/>
              <a:t>Struct</a:t>
            </a:r>
            <a:r>
              <a:rPr lang="en-US" dirty="0" smtClean="0"/>
              <a:t> tm    =  The tm is inbuilt with structure that hold a calendar date and </a:t>
            </a:r>
            <a:r>
              <a:rPr lang="en-US" dirty="0" err="1" smtClean="0"/>
              <a:t>timesome</a:t>
            </a:r>
            <a:r>
              <a:rPr lang="en-US" dirty="0" smtClean="0"/>
              <a:t>   components </a:t>
            </a:r>
            <a:r>
              <a:rPr lang="en-US" dirty="0"/>
              <a:t>of </a:t>
            </a:r>
            <a:r>
              <a:rPr lang="en-US" dirty="0" err="1"/>
              <a:t>struct</a:t>
            </a:r>
            <a:r>
              <a:rPr lang="en-US" dirty="0"/>
              <a:t> tm  -&gt;  </a:t>
            </a:r>
            <a:r>
              <a:rPr lang="en-US" dirty="0" err="1"/>
              <a:t>tm_sec</a:t>
            </a:r>
            <a:r>
              <a:rPr lang="en-US" dirty="0"/>
              <a:t>,  </a:t>
            </a:r>
            <a:r>
              <a:rPr lang="en-US" dirty="0" err="1"/>
              <a:t>tm_min</a:t>
            </a:r>
            <a:r>
              <a:rPr lang="en-US" dirty="0"/>
              <a:t>,  </a:t>
            </a:r>
            <a:r>
              <a:rPr lang="en-US" dirty="0" err="1" smtClean="0"/>
              <a:t>tm_hours</a:t>
            </a:r>
            <a:r>
              <a:rPr lang="en-US" dirty="0" smtClean="0"/>
              <a:t> etc.</a:t>
            </a:r>
            <a:endParaRPr lang="en-US" dirty="0"/>
          </a:p>
          <a:p>
            <a:pPr marL="0" indent="0">
              <a:buNone/>
            </a:pPr>
            <a:r>
              <a:rPr lang="en-US" dirty="0" err="1" smtClean="0"/>
              <a:t>Strftime</a:t>
            </a:r>
            <a:r>
              <a:rPr lang="en-US" dirty="0" smtClean="0"/>
              <a:t>()   = It is used to </a:t>
            </a:r>
            <a:r>
              <a:rPr lang="en-US" dirty="0" err="1" smtClean="0"/>
              <a:t>formate</a:t>
            </a:r>
            <a:r>
              <a:rPr lang="en-US" dirty="0" smtClean="0"/>
              <a:t> date and time according to formatting </a:t>
            </a:r>
            <a:r>
              <a:rPr lang="en-US" dirty="0" err="1" smtClean="0"/>
              <a:t>rules</a:t>
            </a:r>
            <a:r>
              <a:rPr lang="en-US" dirty="0" err="1"/>
              <a:t>in</a:t>
            </a:r>
            <a:r>
              <a:rPr lang="en-US" dirty="0"/>
              <a:t> format </a:t>
            </a:r>
            <a:r>
              <a:rPr lang="en-US" dirty="0" smtClean="0"/>
              <a:t>  and </a:t>
            </a:r>
            <a:r>
              <a:rPr lang="en-US" dirty="0"/>
              <a:t>store it in character array s</a:t>
            </a:r>
            <a:r>
              <a:rPr lang="en-US" dirty="0" smtClean="0"/>
              <a:t>.</a:t>
            </a:r>
          </a:p>
          <a:p>
            <a:pPr marL="0" indent="0">
              <a:buNone/>
            </a:pPr>
            <a:r>
              <a:rPr lang="en-US" dirty="0" err="1" smtClean="0"/>
              <a:t>Syntex</a:t>
            </a:r>
            <a:r>
              <a:rPr lang="en-US" dirty="0" smtClean="0"/>
              <a:t> of </a:t>
            </a:r>
            <a:r>
              <a:rPr lang="en-US" dirty="0" err="1" smtClean="0"/>
              <a:t>strftime</a:t>
            </a:r>
            <a:r>
              <a:rPr lang="en-US" dirty="0" smtClean="0"/>
              <a:t>()  </a:t>
            </a:r>
            <a:r>
              <a:rPr lang="en-US" dirty="0"/>
              <a:t>=  </a:t>
            </a:r>
            <a:r>
              <a:rPr lang="en-US" dirty="0" err="1" smtClean="0"/>
              <a:t>strftime</a:t>
            </a:r>
            <a:r>
              <a:rPr lang="en-US" dirty="0" smtClean="0"/>
              <a:t>(char *</a:t>
            </a:r>
            <a:r>
              <a:rPr lang="en-US" dirty="0" err="1" smtClean="0"/>
              <a:t>s,sizeof</a:t>
            </a:r>
            <a:r>
              <a:rPr lang="en-US" dirty="0" smtClean="0"/>
              <a:t>(s), “</a:t>
            </a:r>
            <a:r>
              <a:rPr lang="en-US" dirty="0" err="1" smtClean="0"/>
              <a:t>formates</a:t>
            </a:r>
            <a:r>
              <a:rPr lang="en-US" dirty="0" smtClean="0"/>
              <a:t>", </a:t>
            </a:r>
            <a:r>
              <a:rPr lang="en-US" dirty="0" err="1" smtClean="0"/>
              <a:t>struct</a:t>
            </a:r>
            <a:r>
              <a:rPr lang="en-US" dirty="0" smtClean="0"/>
              <a:t> tm *c);</a:t>
            </a:r>
          </a:p>
          <a:p>
            <a:pPr marL="0" indent="0">
              <a:buNone/>
            </a:pPr>
            <a:r>
              <a:rPr lang="en-US" dirty="0"/>
              <a:t> </a:t>
            </a:r>
            <a:r>
              <a:rPr lang="en-US" dirty="0" smtClean="0"/>
              <a:t>       Some formats of </a:t>
            </a:r>
            <a:r>
              <a:rPr lang="en-US" dirty="0" err="1" smtClean="0"/>
              <a:t>strftime</a:t>
            </a:r>
            <a:endParaRPr lang="en-US" dirty="0" smtClean="0"/>
          </a:p>
          <a:p>
            <a:pPr marL="0" indent="0">
              <a:buNone/>
            </a:pPr>
            <a:r>
              <a:rPr lang="en-US" dirty="0"/>
              <a:t> </a:t>
            </a:r>
            <a:r>
              <a:rPr lang="en-US" dirty="0" smtClean="0"/>
              <a:t>      1. </a:t>
            </a:r>
            <a:r>
              <a:rPr lang="en-GB" dirty="0"/>
              <a:t>%a = Abbreviated weekday </a:t>
            </a:r>
            <a:r>
              <a:rPr lang="en-GB" dirty="0" smtClean="0"/>
              <a:t>name</a:t>
            </a:r>
          </a:p>
          <a:p>
            <a:pPr marL="0" indent="0">
              <a:buNone/>
            </a:pPr>
            <a:r>
              <a:rPr lang="en-US" dirty="0"/>
              <a:t> </a:t>
            </a:r>
            <a:r>
              <a:rPr lang="en-US" dirty="0" smtClean="0"/>
              <a:t>      2. %b = </a:t>
            </a:r>
            <a:r>
              <a:rPr lang="en-GB" dirty="0"/>
              <a:t>Abbreviated month </a:t>
            </a:r>
            <a:r>
              <a:rPr lang="en-GB" dirty="0" smtClean="0"/>
              <a:t>name</a:t>
            </a:r>
          </a:p>
          <a:p>
            <a:pPr marL="0" indent="0">
              <a:buNone/>
            </a:pPr>
            <a:r>
              <a:rPr lang="en-US" dirty="0"/>
              <a:t> </a:t>
            </a:r>
            <a:r>
              <a:rPr lang="en-US" dirty="0" smtClean="0"/>
              <a:t>      3. </a:t>
            </a:r>
            <a:r>
              <a:rPr lang="en-US" dirty="0"/>
              <a:t>%d = Day of the </a:t>
            </a:r>
            <a:r>
              <a:rPr lang="en-US" dirty="0" smtClean="0"/>
              <a:t>month  etc.</a:t>
            </a:r>
            <a:endParaRPr lang="en-GB" dirty="0"/>
          </a:p>
        </p:txBody>
      </p:sp>
    </p:spTree>
    <p:extLst>
      <p:ext uri="{BB962C8B-B14F-4D97-AF65-F5344CB8AC3E}">
        <p14:creationId xmlns:p14="http://schemas.microsoft.com/office/powerpoint/2010/main" val="3054419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1599" y="65618"/>
            <a:ext cx="11269133" cy="6673850"/>
          </a:xfrm>
        </p:spPr>
        <p:txBody>
          <a:bodyPr>
            <a:normAutofit/>
          </a:bodyPr>
          <a:lstStyle/>
          <a:p>
            <a:r>
              <a:rPr lang="en-GB" sz="2000" dirty="0" smtClean="0">
                <a:solidFill>
                  <a:schemeClr val="tx1"/>
                </a:solidFill>
              </a:rPr>
              <a:t/>
            </a:r>
            <a:br>
              <a:rPr lang="en-GB" sz="2000" dirty="0" smtClean="0">
                <a:solidFill>
                  <a:schemeClr val="tx1"/>
                </a:solidFill>
              </a:rPr>
            </a:br>
            <a:r>
              <a:rPr lang="en-GB" sz="2000" dirty="0">
                <a:solidFill>
                  <a:schemeClr val="tx1"/>
                </a:solidFill>
              </a:rPr>
              <a:t/>
            </a:r>
            <a:br>
              <a:rPr lang="en-GB" sz="2000" dirty="0">
                <a:solidFill>
                  <a:schemeClr val="tx1"/>
                </a:solidFill>
              </a:rPr>
            </a:br>
            <a:r>
              <a:rPr lang="en-GB" sz="2000" dirty="0" smtClean="0">
                <a:solidFill>
                  <a:schemeClr val="tx1"/>
                </a:solidFill>
              </a:rPr>
              <a:t/>
            </a:r>
            <a:br>
              <a:rPr lang="en-GB" sz="2000" dirty="0" smtClean="0">
                <a:solidFill>
                  <a:schemeClr val="tx1"/>
                </a:solidFill>
              </a:rPr>
            </a:br>
            <a:r>
              <a:rPr lang="en-GB" sz="2000" dirty="0" smtClean="0">
                <a:solidFill>
                  <a:schemeClr val="tx1"/>
                </a:solidFill>
              </a:rPr>
              <a:t>            </a:t>
            </a:r>
            <a:r>
              <a:rPr lang="en-GB" sz="2000" dirty="0" err="1" smtClean="0">
                <a:solidFill>
                  <a:schemeClr val="tx1"/>
                </a:solidFill>
              </a:rPr>
              <a:t>time_t</a:t>
            </a:r>
            <a:r>
              <a:rPr lang="en-GB" sz="2000" dirty="0" smtClean="0">
                <a:solidFill>
                  <a:schemeClr val="tx1"/>
                </a:solidFill>
              </a:rPr>
              <a:t> </a:t>
            </a:r>
            <a:r>
              <a:rPr lang="en-GB" sz="2000" dirty="0" err="1">
                <a:solidFill>
                  <a:schemeClr val="tx1"/>
                </a:solidFill>
              </a:rPr>
              <a:t>rawtime</a:t>
            </a:r>
            <a:r>
              <a:rPr lang="en-GB" sz="2000" dirty="0">
                <a:solidFill>
                  <a:schemeClr val="tx1"/>
                </a:solidFill>
              </a:rPr>
              <a:t>;</a:t>
            </a:r>
            <a:br>
              <a:rPr lang="en-GB" sz="2000" dirty="0">
                <a:solidFill>
                  <a:schemeClr val="tx1"/>
                </a:solidFill>
              </a:rPr>
            </a:br>
            <a:r>
              <a:rPr lang="en-GB" sz="2000" dirty="0">
                <a:solidFill>
                  <a:schemeClr val="tx1"/>
                </a:solidFill>
              </a:rPr>
              <a:t>   </a:t>
            </a:r>
            <a:r>
              <a:rPr lang="en-GB" sz="2000" dirty="0" smtClean="0">
                <a:solidFill>
                  <a:schemeClr val="tx1"/>
                </a:solidFill>
              </a:rPr>
              <a:t>		tm </a:t>
            </a:r>
            <a:r>
              <a:rPr lang="en-GB" sz="2000" dirty="0">
                <a:solidFill>
                  <a:schemeClr val="tx1"/>
                </a:solidFill>
              </a:rPr>
              <a:t>* </a:t>
            </a:r>
            <a:r>
              <a:rPr lang="en-GB" sz="2000" dirty="0" err="1">
                <a:solidFill>
                  <a:schemeClr val="tx1"/>
                </a:solidFill>
              </a:rPr>
              <a:t>timeinfo</a:t>
            </a:r>
            <a:r>
              <a:rPr lang="en-GB" sz="2000" dirty="0">
                <a:solidFill>
                  <a:schemeClr val="tx1"/>
                </a:solidFill>
              </a:rPr>
              <a:t>;</a:t>
            </a:r>
            <a:br>
              <a:rPr lang="en-GB" sz="2000" dirty="0">
                <a:solidFill>
                  <a:schemeClr val="tx1"/>
                </a:solidFill>
              </a:rPr>
            </a:br>
            <a:r>
              <a:rPr lang="en-GB" sz="2000" dirty="0">
                <a:solidFill>
                  <a:schemeClr val="tx1"/>
                </a:solidFill>
              </a:rPr>
              <a:t>   </a:t>
            </a:r>
            <a:r>
              <a:rPr lang="en-GB" sz="2000" dirty="0" smtClean="0">
                <a:solidFill>
                  <a:schemeClr val="tx1"/>
                </a:solidFill>
              </a:rPr>
              <a:t/>
            </a:r>
            <a:br>
              <a:rPr lang="en-GB" sz="2000" dirty="0" smtClean="0">
                <a:solidFill>
                  <a:schemeClr val="tx1"/>
                </a:solidFill>
              </a:rPr>
            </a:br>
            <a:r>
              <a:rPr lang="en-GB" sz="2000" dirty="0">
                <a:solidFill>
                  <a:schemeClr val="tx1"/>
                </a:solidFill>
              </a:rPr>
              <a:t/>
            </a:r>
            <a:br>
              <a:rPr lang="en-GB" sz="2000" dirty="0">
                <a:solidFill>
                  <a:schemeClr val="tx1"/>
                </a:solidFill>
              </a:rPr>
            </a:br>
            <a:r>
              <a:rPr lang="en-GB" sz="2000" dirty="0" smtClean="0">
                <a:solidFill>
                  <a:schemeClr val="tx1"/>
                </a:solidFill>
              </a:rPr>
              <a:t>   		char </a:t>
            </a:r>
            <a:r>
              <a:rPr lang="en-GB" sz="2000" dirty="0">
                <a:solidFill>
                  <a:schemeClr val="tx1"/>
                </a:solidFill>
              </a:rPr>
              <a:t>buffer[80];</a:t>
            </a:r>
            <a:br>
              <a:rPr lang="en-GB" sz="2000" dirty="0">
                <a:solidFill>
                  <a:schemeClr val="tx1"/>
                </a:solidFill>
              </a:rPr>
            </a:br>
            <a:r>
              <a:rPr lang="en-GB" sz="2000" dirty="0">
                <a:solidFill>
                  <a:schemeClr val="tx1"/>
                </a:solidFill>
              </a:rPr>
              <a:t/>
            </a:r>
            <a:br>
              <a:rPr lang="en-GB" sz="2000" dirty="0">
                <a:solidFill>
                  <a:schemeClr val="tx1"/>
                </a:solidFill>
              </a:rPr>
            </a:br>
            <a:r>
              <a:rPr lang="en-GB" sz="2000" dirty="0">
                <a:solidFill>
                  <a:schemeClr val="tx1"/>
                </a:solidFill>
              </a:rPr>
              <a:t>   </a:t>
            </a:r>
            <a:r>
              <a:rPr lang="en-GB" sz="2000" dirty="0" smtClean="0">
                <a:solidFill>
                  <a:schemeClr val="tx1"/>
                </a:solidFill>
              </a:rPr>
              <a:t>		time </a:t>
            </a:r>
            <a:r>
              <a:rPr lang="en-GB" sz="2000" dirty="0">
                <a:solidFill>
                  <a:schemeClr val="tx1"/>
                </a:solidFill>
              </a:rPr>
              <a:t>(&amp;</a:t>
            </a:r>
            <a:r>
              <a:rPr lang="en-GB" sz="2000" dirty="0" err="1">
                <a:solidFill>
                  <a:schemeClr val="tx1"/>
                </a:solidFill>
              </a:rPr>
              <a:t>rawtime</a:t>
            </a:r>
            <a:r>
              <a:rPr lang="en-GB" sz="2000" dirty="0">
                <a:solidFill>
                  <a:schemeClr val="tx1"/>
                </a:solidFill>
              </a:rPr>
              <a:t>);</a:t>
            </a:r>
            <a:br>
              <a:rPr lang="en-GB" sz="2000" dirty="0">
                <a:solidFill>
                  <a:schemeClr val="tx1"/>
                </a:solidFill>
              </a:rPr>
            </a:br>
            <a:r>
              <a:rPr lang="en-GB" sz="2000" dirty="0">
                <a:solidFill>
                  <a:schemeClr val="tx1"/>
                </a:solidFill>
              </a:rPr>
              <a:t>   </a:t>
            </a:r>
            <a:r>
              <a:rPr lang="en-GB" sz="2000" dirty="0" smtClean="0">
                <a:solidFill>
                  <a:schemeClr val="tx1"/>
                </a:solidFill>
              </a:rPr>
              <a:t>		</a:t>
            </a:r>
            <a:r>
              <a:rPr lang="en-GB" sz="2000" dirty="0" err="1" smtClean="0">
                <a:solidFill>
                  <a:schemeClr val="tx1"/>
                </a:solidFill>
              </a:rPr>
              <a:t>timeinfo</a:t>
            </a:r>
            <a:r>
              <a:rPr lang="en-GB" sz="2000" dirty="0" smtClean="0">
                <a:solidFill>
                  <a:schemeClr val="tx1"/>
                </a:solidFill>
              </a:rPr>
              <a:t> </a:t>
            </a:r>
            <a:r>
              <a:rPr lang="en-GB" sz="2000" dirty="0">
                <a:solidFill>
                  <a:schemeClr val="tx1"/>
                </a:solidFill>
              </a:rPr>
              <a:t>= </a:t>
            </a:r>
            <a:r>
              <a:rPr lang="en-GB" sz="2000" dirty="0" err="1">
                <a:solidFill>
                  <a:schemeClr val="tx1"/>
                </a:solidFill>
              </a:rPr>
              <a:t>localtime</a:t>
            </a:r>
            <a:r>
              <a:rPr lang="en-GB" sz="2000" dirty="0">
                <a:solidFill>
                  <a:schemeClr val="tx1"/>
                </a:solidFill>
              </a:rPr>
              <a:t>(&amp;</a:t>
            </a:r>
            <a:r>
              <a:rPr lang="en-GB" sz="2000" dirty="0" err="1">
                <a:solidFill>
                  <a:schemeClr val="tx1"/>
                </a:solidFill>
              </a:rPr>
              <a:t>rawtime</a:t>
            </a:r>
            <a:r>
              <a:rPr lang="en-GB" sz="2000" dirty="0">
                <a:solidFill>
                  <a:schemeClr val="tx1"/>
                </a:solidFill>
              </a:rPr>
              <a:t>);</a:t>
            </a:r>
            <a:br>
              <a:rPr lang="en-GB" sz="2000" dirty="0">
                <a:solidFill>
                  <a:schemeClr val="tx1"/>
                </a:solidFill>
              </a:rPr>
            </a:br>
            <a:r>
              <a:rPr lang="en-GB" sz="2000" dirty="0">
                <a:solidFill>
                  <a:schemeClr val="tx1"/>
                </a:solidFill>
              </a:rPr>
              <a:t/>
            </a:r>
            <a:br>
              <a:rPr lang="en-GB" sz="2000" dirty="0">
                <a:solidFill>
                  <a:schemeClr val="tx1"/>
                </a:solidFill>
              </a:rPr>
            </a:br>
            <a:r>
              <a:rPr lang="en-GB" sz="2000" dirty="0">
                <a:solidFill>
                  <a:schemeClr val="tx1"/>
                </a:solidFill>
              </a:rPr>
              <a:t>   </a:t>
            </a:r>
            <a:r>
              <a:rPr lang="en-GB" sz="2000" dirty="0" smtClean="0">
                <a:solidFill>
                  <a:schemeClr val="tx1"/>
                </a:solidFill>
              </a:rPr>
              <a:t>		</a:t>
            </a:r>
            <a:r>
              <a:rPr lang="en-GB" sz="2000" dirty="0" err="1" smtClean="0">
                <a:solidFill>
                  <a:schemeClr val="tx1"/>
                </a:solidFill>
              </a:rPr>
              <a:t>strftime</a:t>
            </a:r>
            <a:r>
              <a:rPr lang="en-GB" sz="2000" dirty="0" smtClean="0">
                <a:solidFill>
                  <a:schemeClr val="tx1"/>
                </a:solidFill>
              </a:rPr>
              <a:t>(</a:t>
            </a:r>
            <a:r>
              <a:rPr lang="en-GB" sz="2000" dirty="0" err="1" smtClean="0">
                <a:solidFill>
                  <a:schemeClr val="tx1"/>
                </a:solidFill>
              </a:rPr>
              <a:t>buffer,sizeof</a:t>
            </a:r>
            <a:r>
              <a:rPr lang="en-GB" sz="2000" dirty="0" smtClean="0">
                <a:solidFill>
                  <a:schemeClr val="tx1"/>
                </a:solidFill>
              </a:rPr>
              <a:t>(buffer</a:t>
            </a:r>
            <a:r>
              <a:rPr lang="en-GB" sz="2000" dirty="0">
                <a:solidFill>
                  <a:schemeClr val="tx1"/>
                </a:solidFill>
              </a:rPr>
              <a:t>),"%a %d-%b-%Y  %H:%M:%S",</a:t>
            </a:r>
            <a:r>
              <a:rPr lang="en-GB" sz="2000" dirty="0" err="1">
                <a:solidFill>
                  <a:schemeClr val="tx1"/>
                </a:solidFill>
              </a:rPr>
              <a:t>timeinfo</a:t>
            </a:r>
            <a:r>
              <a:rPr lang="en-GB" sz="2000" dirty="0">
                <a:solidFill>
                  <a:schemeClr val="tx1"/>
                </a:solidFill>
              </a:rPr>
              <a:t>);</a:t>
            </a:r>
            <a:br>
              <a:rPr lang="en-GB" sz="2000" dirty="0">
                <a:solidFill>
                  <a:schemeClr val="tx1"/>
                </a:solidFill>
              </a:rPr>
            </a:br>
            <a:r>
              <a:rPr lang="en-GB" sz="2000" dirty="0">
                <a:solidFill>
                  <a:schemeClr val="tx1"/>
                </a:solidFill>
              </a:rPr>
              <a:t/>
            </a:r>
            <a:br>
              <a:rPr lang="en-GB" sz="2000" dirty="0">
                <a:solidFill>
                  <a:schemeClr val="tx1"/>
                </a:solidFill>
              </a:rPr>
            </a:br>
            <a:r>
              <a:rPr lang="en-GB" sz="2000" dirty="0">
                <a:solidFill>
                  <a:schemeClr val="tx1"/>
                </a:solidFill>
              </a:rPr>
              <a:t>  </a:t>
            </a:r>
            <a:r>
              <a:rPr lang="en-GB" sz="2000" dirty="0" smtClean="0">
                <a:solidFill>
                  <a:schemeClr val="tx1"/>
                </a:solidFill>
              </a:rPr>
              <a:t>		</a:t>
            </a:r>
            <a:r>
              <a:rPr lang="en-GB" sz="2000" dirty="0" err="1" smtClean="0">
                <a:solidFill>
                  <a:schemeClr val="tx1"/>
                </a:solidFill>
              </a:rPr>
              <a:t>cout</a:t>
            </a:r>
            <a:r>
              <a:rPr lang="en-GB" sz="2000" dirty="0">
                <a:solidFill>
                  <a:schemeClr val="tx1"/>
                </a:solidFill>
              </a:rPr>
              <a:t>&lt;&lt;buffer;</a:t>
            </a:r>
          </a:p>
        </p:txBody>
      </p:sp>
      <p:sp>
        <p:nvSpPr>
          <p:cNvPr id="13" name="Oval 12"/>
          <p:cNvSpPr/>
          <p:nvPr/>
        </p:nvSpPr>
        <p:spPr>
          <a:xfrm>
            <a:off x="2412998" y="94192"/>
            <a:ext cx="2277535" cy="90593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Inbuilt data in </a:t>
            </a:r>
            <a:r>
              <a:rPr lang="en-US" sz="1400" dirty="0" err="1" smtClean="0"/>
              <a:t>ctime</a:t>
            </a:r>
            <a:r>
              <a:rPr lang="en-US" sz="1400" dirty="0" smtClean="0"/>
              <a:t> header file</a:t>
            </a:r>
            <a:endParaRPr lang="en-GB" sz="1400" dirty="0"/>
          </a:p>
        </p:txBody>
      </p:sp>
      <p:cxnSp>
        <p:nvCxnSpPr>
          <p:cNvPr id="19" name="Straight Arrow Connector 18"/>
          <p:cNvCxnSpPr/>
          <p:nvPr/>
        </p:nvCxnSpPr>
        <p:spPr>
          <a:xfrm>
            <a:off x="3073399" y="1363134"/>
            <a:ext cx="223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407469" y="916516"/>
            <a:ext cx="1670665" cy="80433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Object of </a:t>
            </a:r>
            <a:r>
              <a:rPr lang="en-US" sz="1400" dirty="0" err="1" smtClean="0"/>
              <a:t>time_t</a:t>
            </a:r>
            <a:endParaRPr lang="en-GB" sz="1400" dirty="0"/>
          </a:p>
        </p:txBody>
      </p:sp>
      <p:cxnSp>
        <p:nvCxnSpPr>
          <p:cNvPr id="22" name="Straight Arrow Connector 21"/>
          <p:cNvCxnSpPr/>
          <p:nvPr/>
        </p:nvCxnSpPr>
        <p:spPr>
          <a:xfrm>
            <a:off x="2810933" y="1672167"/>
            <a:ext cx="1879600" cy="317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37566" y="1934633"/>
            <a:ext cx="2142066" cy="94826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Object of inbuilt </a:t>
            </a:r>
            <a:r>
              <a:rPr lang="en-US" sz="1400" dirty="0" err="1" smtClean="0"/>
              <a:t>struct</a:t>
            </a:r>
            <a:r>
              <a:rPr lang="en-US" sz="1400" dirty="0" smtClean="0"/>
              <a:t> tm</a:t>
            </a:r>
            <a:endParaRPr lang="en-GB" sz="1400" dirty="0"/>
          </a:p>
        </p:txBody>
      </p:sp>
      <p:cxnSp>
        <p:nvCxnSpPr>
          <p:cNvPr id="25" name="Straight Arrow Connector 24"/>
          <p:cNvCxnSpPr/>
          <p:nvPr/>
        </p:nvCxnSpPr>
        <p:spPr>
          <a:xfrm flipV="1">
            <a:off x="1464733" y="660400"/>
            <a:ext cx="948265" cy="40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1167" y="4847167"/>
            <a:ext cx="2209800" cy="176953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Time fun which take a address of </a:t>
            </a:r>
            <a:r>
              <a:rPr lang="en-US" sz="1400" dirty="0" err="1" smtClean="0"/>
              <a:t>time_t</a:t>
            </a:r>
            <a:r>
              <a:rPr lang="en-US" sz="1400" dirty="0" smtClean="0"/>
              <a:t> type of object</a:t>
            </a:r>
            <a:endParaRPr lang="en-GB" sz="1400" dirty="0"/>
          </a:p>
        </p:txBody>
      </p:sp>
      <p:cxnSp>
        <p:nvCxnSpPr>
          <p:cNvPr id="30" name="Straight Arrow Connector 29"/>
          <p:cNvCxnSpPr/>
          <p:nvPr/>
        </p:nvCxnSpPr>
        <p:spPr>
          <a:xfrm flipH="1">
            <a:off x="863600" y="3048000"/>
            <a:ext cx="220133" cy="1799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Arc 30"/>
          <p:cNvSpPr/>
          <p:nvPr/>
        </p:nvSpPr>
        <p:spPr>
          <a:xfrm rot="7201090">
            <a:off x="4705083" y="1948512"/>
            <a:ext cx="2449457" cy="2850126"/>
          </a:xfrm>
          <a:prstGeom prst="arc">
            <a:avLst>
              <a:gd name="adj1" fmla="val 16200000"/>
              <a:gd name="adj2" fmla="val 13045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33" name="Straight Arrow Connector 32"/>
          <p:cNvCxnSpPr/>
          <p:nvPr/>
        </p:nvCxnSpPr>
        <p:spPr>
          <a:xfrm flipH="1">
            <a:off x="5407469" y="4656667"/>
            <a:ext cx="629264" cy="1007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157133" y="5630334"/>
            <a:ext cx="2692400" cy="787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err="1" smtClean="0"/>
              <a:t>Formates</a:t>
            </a:r>
            <a:r>
              <a:rPr lang="en-US" sz="1400" dirty="0" smtClean="0"/>
              <a:t> of </a:t>
            </a:r>
            <a:r>
              <a:rPr lang="en-US" sz="1400" dirty="0" err="1" smtClean="0"/>
              <a:t>strftime</a:t>
            </a:r>
            <a:r>
              <a:rPr lang="en-US" sz="1400" dirty="0" smtClean="0"/>
              <a:t> fun</a:t>
            </a:r>
            <a:endParaRPr lang="en-GB" sz="1400" dirty="0"/>
          </a:p>
        </p:txBody>
      </p:sp>
      <p:sp>
        <p:nvSpPr>
          <p:cNvPr id="37" name="Freeform 36"/>
          <p:cNvSpPr/>
          <p:nvPr/>
        </p:nvSpPr>
        <p:spPr>
          <a:xfrm>
            <a:off x="2836333" y="3361267"/>
            <a:ext cx="2921000" cy="264976"/>
          </a:xfrm>
          <a:custGeom>
            <a:avLst/>
            <a:gdLst>
              <a:gd name="connsiteX0" fmla="*/ 0 w 2921000"/>
              <a:gd name="connsiteY0" fmla="*/ 110066 h 264976"/>
              <a:gd name="connsiteX1" fmla="*/ 1346200 w 2921000"/>
              <a:gd name="connsiteY1" fmla="*/ 262466 h 264976"/>
              <a:gd name="connsiteX2" fmla="*/ 2921000 w 2921000"/>
              <a:gd name="connsiteY2" fmla="*/ 0 h 264976"/>
            </a:gdLst>
            <a:ahLst/>
            <a:cxnLst>
              <a:cxn ang="0">
                <a:pos x="connsiteX0" y="connsiteY0"/>
              </a:cxn>
              <a:cxn ang="0">
                <a:pos x="connsiteX1" y="connsiteY1"/>
              </a:cxn>
              <a:cxn ang="0">
                <a:pos x="connsiteX2" y="connsiteY2"/>
              </a:cxn>
            </a:cxnLst>
            <a:rect l="l" t="t" r="r" b="b"/>
            <a:pathLst>
              <a:path w="2921000" h="264976">
                <a:moveTo>
                  <a:pt x="0" y="110066"/>
                </a:moveTo>
                <a:cubicBezTo>
                  <a:pt x="429683" y="195438"/>
                  <a:pt x="859367" y="280810"/>
                  <a:pt x="1346200" y="262466"/>
                </a:cubicBezTo>
                <a:cubicBezTo>
                  <a:pt x="1833033" y="244122"/>
                  <a:pt x="2377016" y="122061"/>
                  <a:pt x="292100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41" name="Straight Arrow Connector 40"/>
          <p:cNvCxnSpPr>
            <a:stCxn id="37" idx="2"/>
          </p:cNvCxnSpPr>
          <p:nvPr/>
        </p:nvCxnSpPr>
        <p:spPr>
          <a:xfrm flipV="1">
            <a:off x="5757333" y="2882899"/>
            <a:ext cx="2091267" cy="478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7958667" y="2260600"/>
            <a:ext cx="3132666" cy="145626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This fun match current date and time with your device and assign to tm object</a:t>
            </a:r>
            <a:endParaRPr lang="en-GB" sz="1400" dirty="0"/>
          </a:p>
        </p:txBody>
      </p:sp>
    </p:spTree>
    <p:extLst>
      <p:ext uri="{BB962C8B-B14F-4D97-AF65-F5344CB8AC3E}">
        <p14:creationId xmlns:p14="http://schemas.microsoft.com/office/powerpoint/2010/main" val="3299822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accent2">
                    <a:lumMod val="75000"/>
                  </a:schemeClr>
                </a:solidFill>
                <a:latin typeface="Forte" panose="03060902040502070203" pitchFamily="66" charset="0"/>
              </a:rPr>
              <a:t>8. rand() and srand() Function</a:t>
            </a:r>
          </a:p>
        </p:txBody>
      </p:sp>
      <p:sp>
        <p:nvSpPr>
          <p:cNvPr id="3" name="Content Placeholder 2"/>
          <p:cNvSpPr>
            <a:spLocks noGrp="1"/>
          </p:cNvSpPr>
          <p:nvPr>
            <p:ph idx="1"/>
          </p:nvPr>
        </p:nvSpPr>
        <p:spPr>
          <a:xfrm>
            <a:off x="677334" y="1762655"/>
            <a:ext cx="9601199" cy="4849812"/>
          </a:xfrm>
        </p:spPr>
        <p:txBody>
          <a:bodyPr>
            <a:normAutofit lnSpcReduction="10000"/>
          </a:bodyPr>
          <a:lstStyle/>
          <a:p>
            <a:r>
              <a:rPr lang="en-US" dirty="0"/>
              <a:t>rand() function is used in </a:t>
            </a:r>
            <a:r>
              <a:rPr lang="en-US" dirty="0" smtClean="0"/>
              <a:t>C++ </a:t>
            </a:r>
            <a:r>
              <a:rPr lang="en-US" dirty="0"/>
              <a:t>to generate random </a:t>
            </a:r>
            <a:r>
              <a:rPr lang="en-US" dirty="0" smtClean="0"/>
              <a:t>numbers </a:t>
            </a:r>
            <a:r>
              <a:rPr lang="en-US" dirty="0"/>
              <a:t>it will create the same sequence again and again every time program runs</a:t>
            </a:r>
            <a:r>
              <a:rPr lang="en-US" dirty="0" smtClean="0"/>
              <a:t>.</a:t>
            </a:r>
          </a:p>
          <a:p>
            <a:endParaRPr lang="en-US" dirty="0"/>
          </a:p>
          <a:p>
            <a:r>
              <a:rPr lang="en-US" dirty="0" smtClean="0"/>
              <a:t>srand</a:t>
            </a:r>
            <a:r>
              <a:rPr lang="en-US" dirty="0"/>
              <a:t>() function in C++ </a:t>
            </a:r>
            <a:r>
              <a:rPr lang="en-US" dirty="0" smtClean="0"/>
              <a:t> It take argument </a:t>
            </a:r>
            <a:r>
              <a:rPr lang="en-US" dirty="0"/>
              <a:t>a</a:t>
            </a:r>
            <a:r>
              <a:rPr lang="en-US" dirty="0" smtClean="0"/>
              <a:t>s time().which </a:t>
            </a:r>
            <a:r>
              <a:rPr lang="en-US" dirty="0" smtClean="0"/>
              <a:t>continuously </a:t>
            </a:r>
            <a:r>
              <a:rPr lang="en-US" dirty="0" smtClean="0"/>
              <a:t>changes number after every compile.</a:t>
            </a:r>
          </a:p>
          <a:p>
            <a:pPr marL="0" indent="0">
              <a:buNone/>
            </a:pPr>
            <a:endParaRPr lang="en-US" dirty="0" smtClean="0"/>
          </a:p>
          <a:p>
            <a:pPr marL="0" indent="0">
              <a:buNone/>
            </a:pPr>
            <a:r>
              <a:rPr lang="en-US" dirty="0"/>
              <a:t>int </a:t>
            </a:r>
            <a:r>
              <a:rPr lang="en-US" dirty="0" smtClean="0"/>
              <a:t>random</a:t>
            </a:r>
            <a:r>
              <a:rPr lang="en-US" dirty="0"/>
              <a:t>()</a:t>
            </a:r>
          </a:p>
          <a:p>
            <a:pPr marL="0" indent="0">
              <a:buNone/>
            </a:pPr>
            <a:r>
              <a:rPr lang="en-US" dirty="0"/>
              <a:t>{</a:t>
            </a:r>
          </a:p>
          <a:p>
            <a:pPr marL="0" indent="0">
              <a:buNone/>
            </a:pPr>
            <a:r>
              <a:rPr lang="en-US" dirty="0"/>
              <a:t>	srand( time(0));</a:t>
            </a:r>
          </a:p>
          <a:p>
            <a:pPr marL="0" indent="0">
              <a:buNone/>
            </a:pPr>
            <a:r>
              <a:rPr lang="en-US" dirty="0"/>
              <a:t>	int rN;</a:t>
            </a:r>
          </a:p>
          <a:p>
            <a:pPr marL="0" indent="0">
              <a:buNone/>
            </a:pPr>
            <a:r>
              <a:rPr lang="en-US" dirty="0"/>
              <a:t>	rN = (rand() % 99999)+10000;</a:t>
            </a:r>
          </a:p>
          <a:p>
            <a:pPr marL="0" indent="0">
              <a:buNone/>
            </a:pPr>
            <a:r>
              <a:rPr lang="en-US" dirty="0"/>
              <a:t>	return rN</a:t>
            </a:r>
            <a:r>
              <a:rPr lang="en-US" dirty="0" smtClean="0"/>
              <a:t>;</a:t>
            </a:r>
            <a:endParaRPr lang="en-US" dirty="0"/>
          </a:p>
          <a:p>
            <a:pPr marL="0" indent="0">
              <a:buNone/>
            </a:pPr>
            <a:r>
              <a:rPr lang="en-US" dirty="0"/>
              <a:t>}</a:t>
            </a:r>
          </a:p>
          <a:p>
            <a:endParaRPr lang="en-GB" dirty="0"/>
          </a:p>
        </p:txBody>
      </p:sp>
      <p:cxnSp>
        <p:nvCxnSpPr>
          <p:cNvPr id="5" name="Straight Arrow Connector 4"/>
          <p:cNvCxnSpPr/>
          <p:nvPr/>
        </p:nvCxnSpPr>
        <p:spPr>
          <a:xfrm flipV="1">
            <a:off x="2218267" y="4377267"/>
            <a:ext cx="2683933" cy="939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978400" y="3657600"/>
            <a:ext cx="2506133" cy="128693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It generate random no. which is any no.  0 to 99999.</a:t>
            </a:r>
            <a:endParaRPr lang="en-GB" sz="1400" dirty="0"/>
          </a:p>
        </p:txBody>
      </p:sp>
      <p:cxnSp>
        <p:nvCxnSpPr>
          <p:cNvPr id="8" name="Straight Arrow Connector 7"/>
          <p:cNvCxnSpPr/>
          <p:nvPr/>
        </p:nvCxnSpPr>
        <p:spPr>
          <a:xfrm>
            <a:off x="3920067" y="5545667"/>
            <a:ext cx="2421466" cy="186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561668" y="5317067"/>
            <a:ext cx="2396066" cy="1143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We add 10000 because we need 5-digit random no.</a:t>
            </a:r>
            <a:endParaRPr lang="en-GB" sz="1400" dirty="0"/>
          </a:p>
        </p:txBody>
      </p:sp>
    </p:spTree>
    <p:extLst>
      <p:ext uri="{BB962C8B-B14F-4D97-AF65-F5344CB8AC3E}">
        <p14:creationId xmlns:p14="http://schemas.microsoft.com/office/powerpoint/2010/main" val="739856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accent2">
                    <a:lumMod val="75000"/>
                  </a:schemeClr>
                </a:solidFill>
                <a:latin typeface="Forte" panose="03060902040502070203" pitchFamily="66" charset="0"/>
              </a:rPr>
              <a:t>9. File Stream</a:t>
            </a:r>
          </a:p>
        </p:txBody>
      </p:sp>
      <p:sp>
        <p:nvSpPr>
          <p:cNvPr id="6" name="Content Placeholder 5"/>
          <p:cNvSpPr>
            <a:spLocks noGrp="1"/>
          </p:cNvSpPr>
          <p:nvPr>
            <p:ph idx="1"/>
          </p:nvPr>
        </p:nvSpPr>
        <p:spPr>
          <a:xfrm>
            <a:off x="677334" y="1930400"/>
            <a:ext cx="9812866" cy="4682067"/>
          </a:xfrm>
        </p:spPr>
        <p:txBody>
          <a:bodyPr>
            <a:normAutofit fontScale="25000" lnSpcReduction="20000"/>
          </a:bodyPr>
          <a:lstStyle/>
          <a:p>
            <a:pPr marL="0" indent="0">
              <a:buNone/>
            </a:pPr>
            <a:r>
              <a:rPr lang="en-US" dirty="0" smtClean="0"/>
              <a:t>	</a:t>
            </a:r>
            <a:r>
              <a:rPr lang="en-US" sz="6400" dirty="0" smtClean="0"/>
              <a:t>Header </a:t>
            </a:r>
            <a:r>
              <a:rPr lang="en-US" sz="6400" dirty="0"/>
              <a:t>File  = </a:t>
            </a:r>
            <a:r>
              <a:rPr lang="en-US" sz="6400" dirty="0">
                <a:solidFill>
                  <a:srgbClr val="FF0000"/>
                </a:solidFill>
              </a:rPr>
              <a:t>#include&lt;</a:t>
            </a:r>
            <a:r>
              <a:rPr lang="en-US" sz="6400" dirty="0" err="1">
                <a:solidFill>
                  <a:srgbClr val="FF0000"/>
                </a:solidFill>
              </a:rPr>
              <a:t>fstream</a:t>
            </a:r>
            <a:r>
              <a:rPr lang="en-US" sz="6400" dirty="0">
                <a:solidFill>
                  <a:srgbClr val="FF0000"/>
                </a:solidFill>
              </a:rPr>
              <a:t>&gt;</a:t>
            </a:r>
          </a:p>
          <a:p>
            <a:endParaRPr lang="en-GB" dirty="0" smtClean="0"/>
          </a:p>
          <a:p>
            <a:endParaRPr lang="en-GB" dirty="0"/>
          </a:p>
          <a:p>
            <a:r>
              <a:rPr lang="en-GB" sz="5500" dirty="0" err="1" smtClean="0"/>
              <a:t>Ofstream</a:t>
            </a:r>
            <a:r>
              <a:rPr lang="en-GB" sz="5500" dirty="0" smtClean="0"/>
              <a:t>  =  </a:t>
            </a:r>
            <a:r>
              <a:rPr lang="en-US" sz="5500" dirty="0"/>
              <a:t>Creates and writes to </a:t>
            </a:r>
            <a:r>
              <a:rPr lang="en-US" sz="5500" dirty="0" smtClean="0"/>
              <a:t>files</a:t>
            </a:r>
          </a:p>
          <a:p>
            <a:pPr lvl="2"/>
            <a:r>
              <a:rPr lang="en-US" sz="6400" dirty="0" err="1" smtClean="0"/>
              <a:t>Syntex</a:t>
            </a:r>
            <a:r>
              <a:rPr lang="en-US" sz="6400" dirty="0" smtClean="0"/>
              <a:t> = </a:t>
            </a:r>
            <a:r>
              <a:rPr lang="en-US" sz="6400" dirty="0" err="1" smtClean="0"/>
              <a:t>ofstream</a:t>
            </a:r>
            <a:r>
              <a:rPr lang="en-US" sz="6400" dirty="0" smtClean="0"/>
              <a:t> </a:t>
            </a:r>
            <a:r>
              <a:rPr lang="en-US" sz="6400" dirty="0" err="1" smtClean="0"/>
              <a:t>ifile</a:t>
            </a:r>
            <a:r>
              <a:rPr lang="en-US" sz="6400" dirty="0" smtClean="0"/>
              <a:t>;                     //  </a:t>
            </a:r>
            <a:r>
              <a:rPr lang="en-US" sz="6400" dirty="0" err="1" smtClean="0"/>
              <a:t>ifile</a:t>
            </a:r>
            <a:r>
              <a:rPr lang="en-US" sz="6400" dirty="0" smtClean="0"/>
              <a:t> is an object</a:t>
            </a:r>
          </a:p>
          <a:p>
            <a:pPr marL="914400" lvl="2" indent="0">
              <a:buNone/>
            </a:pPr>
            <a:r>
              <a:rPr lang="en-US" sz="6400" dirty="0"/>
              <a:t> </a:t>
            </a:r>
            <a:r>
              <a:rPr lang="en-US" sz="6400" dirty="0" smtClean="0"/>
              <a:t> 		</a:t>
            </a:r>
            <a:r>
              <a:rPr lang="en-US" sz="6400" dirty="0" err="1" smtClean="0"/>
              <a:t>ifile.open</a:t>
            </a:r>
            <a:r>
              <a:rPr lang="en-US" sz="6400" dirty="0" smtClean="0"/>
              <a:t>(filename);		//  open fun is open a file</a:t>
            </a:r>
          </a:p>
          <a:p>
            <a:pPr marL="914400" lvl="2" indent="0">
              <a:buNone/>
            </a:pPr>
            <a:r>
              <a:rPr lang="en-US" sz="6400" dirty="0"/>
              <a:t>	</a:t>
            </a:r>
            <a:r>
              <a:rPr lang="en-US" sz="6400" dirty="0" smtClean="0"/>
              <a:t>	</a:t>
            </a:r>
            <a:r>
              <a:rPr lang="en-US" sz="6400" dirty="0" err="1" smtClean="0"/>
              <a:t>ifile</a:t>
            </a:r>
            <a:r>
              <a:rPr lang="en-US" sz="6400" dirty="0" smtClean="0"/>
              <a:t>&lt;&lt;data;			//  what we have stored in data that will save in filename</a:t>
            </a:r>
          </a:p>
          <a:p>
            <a:r>
              <a:rPr lang="en-GB" sz="5500" dirty="0" err="1" smtClean="0"/>
              <a:t>Ifstream</a:t>
            </a:r>
            <a:r>
              <a:rPr lang="en-GB" sz="5500" dirty="0" smtClean="0"/>
              <a:t>   =  Reads from files </a:t>
            </a:r>
          </a:p>
          <a:p>
            <a:pPr lvl="2"/>
            <a:r>
              <a:rPr lang="en-US" sz="6400" dirty="0" err="1" smtClean="0"/>
              <a:t>Syntex</a:t>
            </a:r>
            <a:r>
              <a:rPr lang="en-US" sz="6400" dirty="0" smtClean="0"/>
              <a:t> = </a:t>
            </a:r>
            <a:r>
              <a:rPr lang="en-US" sz="6400" dirty="0" err="1" smtClean="0"/>
              <a:t>ifstream</a:t>
            </a:r>
            <a:r>
              <a:rPr lang="en-US" sz="6400" dirty="0" smtClean="0"/>
              <a:t> </a:t>
            </a:r>
            <a:r>
              <a:rPr lang="en-US" sz="6400" dirty="0" err="1" smtClean="0"/>
              <a:t>ifile</a:t>
            </a:r>
            <a:r>
              <a:rPr lang="en-US" sz="6400" dirty="0" smtClean="0"/>
              <a:t>;</a:t>
            </a:r>
          </a:p>
          <a:p>
            <a:pPr marL="914400" lvl="2" indent="0">
              <a:buNone/>
            </a:pPr>
            <a:r>
              <a:rPr lang="en-US" sz="6400" dirty="0"/>
              <a:t>	</a:t>
            </a:r>
            <a:r>
              <a:rPr lang="en-US" sz="6400" dirty="0" smtClean="0"/>
              <a:t>	while(! </a:t>
            </a:r>
            <a:r>
              <a:rPr lang="en-US" sz="6400" dirty="0" err="1" smtClean="0"/>
              <a:t>ifile.eof</a:t>
            </a:r>
            <a:r>
              <a:rPr lang="en-US" sz="6400" dirty="0" smtClean="0"/>
              <a:t>()){			//  </a:t>
            </a:r>
            <a:r>
              <a:rPr lang="en-US" sz="6400" dirty="0" err="1" smtClean="0"/>
              <a:t>eof</a:t>
            </a:r>
            <a:r>
              <a:rPr lang="en-US" sz="6400" dirty="0" smtClean="0"/>
              <a:t>() fun say where text end in file</a:t>
            </a:r>
          </a:p>
          <a:p>
            <a:pPr marL="914400" lvl="2" indent="0">
              <a:buNone/>
            </a:pPr>
            <a:r>
              <a:rPr lang="en-US" sz="6400" dirty="0"/>
              <a:t>	</a:t>
            </a:r>
            <a:r>
              <a:rPr lang="en-US" sz="6400" dirty="0" smtClean="0"/>
              <a:t>		string s;</a:t>
            </a:r>
          </a:p>
          <a:p>
            <a:pPr marL="914400" lvl="2" indent="0">
              <a:buNone/>
            </a:pPr>
            <a:r>
              <a:rPr lang="en-US" sz="6400" dirty="0"/>
              <a:t>	</a:t>
            </a:r>
            <a:r>
              <a:rPr lang="en-US" sz="6400" dirty="0" smtClean="0"/>
              <a:t>		</a:t>
            </a:r>
            <a:r>
              <a:rPr lang="en-US" sz="6400" dirty="0" err="1" smtClean="0"/>
              <a:t>ifile</a:t>
            </a:r>
            <a:r>
              <a:rPr lang="en-US" sz="6400" dirty="0" smtClean="0"/>
              <a:t>&gt;&gt;s;</a:t>
            </a:r>
          </a:p>
          <a:p>
            <a:pPr marL="914400" lvl="2" indent="0">
              <a:buNone/>
            </a:pPr>
            <a:r>
              <a:rPr lang="en-US" sz="6400" dirty="0"/>
              <a:t>	</a:t>
            </a:r>
            <a:r>
              <a:rPr lang="en-US" sz="6400" dirty="0" smtClean="0"/>
              <a:t>		</a:t>
            </a:r>
            <a:r>
              <a:rPr lang="en-US" sz="6400" dirty="0" err="1" smtClean="0"/>
              <a:t>cout</a:t>
            </a:r>
            <a:r>
              <a:rPr lang="en-US" sz="6400" dirty="0" smtClean="0"/>
              <a:t>&lt;&lt;s;   }</a:t>
            </a:r>
            <a:endParaRPr lang="en-GB" sz="6400" dirty="0" smtClean="0"/>
          </a:p>
          <a:p>
            <a:endParaRPr lang="en-US" sz="5500" dirty="0" smtClean="0"/>
          </a:p>
          <a:p>
            <a:r>
              <a:rPr lang="en-US" sz="5500" dirty="0" err="1" smtClean="0"/>
              <a:t>Fstream</a:t>
            </a:r>
            <a:r>
              <a:rPr lang="en-US" sz="5500" dirty="0" smtClean="0"/>
              <a:t>   =  </a:t>
            </a:r>
            <a:r>
              <a:rPr lang="en-US" sz="5500" dirty="0"/>
              <a:t>A combination of </a:t>
            </a:r>
            <a:r>
              <a:rPr lang="en-US" sz="5500" dirty="0" err="1"/>
              <a:t>ofstream</a:t>
            </a:r>
            <a:r>
              <a:rPr lang="en-US" sz="5500" dirty="0"/>
              <a:t> and </a:t>
            </a:r>
            <a:r>
              <a:rPr lang="en-US" sz="5500" dirty="0" err="1"/>
              <a:t>ifstream</a:t>
            </a:r>
            <a:r>
              <a:rPr lang="en-US" sz="5500" dirty="0"/>
              <a:t>: creates, reads, and </a:t>
            </a:r>
            <a:r>
              <a:rPr lang="en-US" sz="5500" dirty="0" smtClean="0"/>
              <a:t>  writes </a:t>
            </a:r>
            <a:r>
              <a:rPr lang="en-US" sz="5500" dirty="0"/>
              <a:t>to </a:t>
            </a:r>
            <a:r>
              <a:rPr lang="en-US" sz="5500" dirty="0" smtClean="0"/>
              <a:t>files</a:t>
            </a:r>
          </a:p>
          <a:p>
            <a:pPr marL="0" indent="0">
              <a:buNone/>
            </a:pPr>
            <a:r>
              <a:rPr lang="en-US" dirty="0" smtClean="0"/>
              <a:t>	</a:t>
            </a:r>
            <a:endParaRPr lang="en-US" dirty="0"/>
          </a:p>
          <a:p>
            <a:pPr marL="0" indent="0">
              <a:buNone/>
            </a:pPr>
            <a:endParaRPr lang="en-US" dirty="0" smtClean="0"/>
          </a:p>
          <a:p>
            <a:pPr marL="0" indent="0">
              <a:buNone/>
            </a:pPr>
            <a:endParaRPr lang="en-US" dirty="0" smtClean="0"/>
          </a:p>
          <a:p>
            <a:pPr marL="0" indent="0">
              <a:buNone/>
            </a:pPr>
            <a:r>
              <a:rPr lang="en-US" dirty="0" smtClean="0"/>
              <a:t> </a:t>
            </a:r>
            <a:endParaRPr lang="en-GB" dirty="0" smtClean="0"/>
          </a:p>
          <a:p>
            <a:pPr marL="0" indent="0">
              <a:buNone/>
            </a:pPr>
            <a:endParaRPr lang="en-US" dirty="0" smtClean="0"/>
          </a:p>
        </p:txBody>
      </p:sp>
    </p:spTree>
    <p:extLst>
      <p:ext uri="{BB962C8B-B14F-4D97-AF65-F5344CB8AC3E}">
        <p14:creationId xmlns:p14="http://schemas.microsoft.com/office/powerpoint/2010/main" val="2129200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Forte" panose="03060902040502070203" pitchFamily="66" charset="0"/>
              </a:rPr>
              <a:t>Functions</a:t>
            </a:r>
            <a:endParaRPr lang="en-GB" sz="4400" dirty="0">
              <a:latin typeface="Forte" panose="03060902040502070203" pitchFamily="66" charset="0"/>
            </a:endParaRPr>
          </a:p>
        </p:txBody>
      </p:sp>
      <p:sp>
        <p:nvSpPr>
          <p:cNvPr id="3" name="Content Placeholder 2"/>
          <p:cNvSpPr>
            <a:spLocks noGrp="1"/>
          </p:cNvSpPr>
          <p:nvPr>
            <p:ph idx="1"/>
          </p:nvPr>
        </p:nvSpPr>
        <p:spPr>
          <a:xfrm>
            <a:off x="677333" y="1617134"/>
            <a:ext cx="9618133" cy="5122334"/>
          </a:xfrm>
        </p:spPr>
        <p:txBody>
          <a:bodyPr>
            <a:normAutofit fontScale="85000" lnSpcReduction="20000"/>
          </a:bodyPr>
          <a:lstStyle/>
          <a:p>
            <a:r>
              <a:rPr lang="en-GB" dirty="0" smtClean="0"/>
              <a:t>	void </a:t>
            </a:r>
            <a:r>
              <a:rPr lang="en-GB" dirty="0" err="1"/>
              <a:t>wel</a:t>
            </a:r>
            <a:r>
              <a:rPr lang="en-GB" dirty="0" smtClean="0"/>
              <a:t>();					//  welcome screen</a:t>
            </a:r>
            <a:endParaRPr lang="en-GB" dirty="0"/>
          </a:p>
          <a:p>
            <a:r>
              <a:rPr lang="en-GB" dirty="0" smtClean="0"/>
              <a:t>	void first();					//  1</a:t>
            </a:r>
            <a:r>
              <a:rPr lang="en-GB" baseline="30000" dirty="0" smtClean="0"/>
              <a:t>st</a:t>
            </a:r>
            <a:r>
              <a:rPr lang="en-GB" dirty="0" smtClean="0"/>
              <a:t> page of program after welcome </a:t>
            </a:r>
          </a:p>
          <a:p>
            <a:r>
              <a:rPr lang="en-GB" dirty="0"/>
              <a:t>	</a:t>
            </a:r>
            <a:r>
              <a:rPr lang="en-GB" dirty="0" smtClean="0"/>
              <a:t>void </a:t>
            </a:r>
            <a:r>
              <a:rPr lang="en-GB" dirty="0"/>
              <a:t>citizen</a:t>
            </a:r>
            <a:r>
              <a:rPr lang="en-GB" dirty="0" smtClean="0"/>
              <a:t>();					//  It shows offenders </a:t>
            </a:r>
            <a:r>
              <a:rPr lang="en-GB" dirty="0" err="1" smtClean="0"/>
              <a:t>challan</a:t>
            </a:r>
            <a:r>
              <a:rPr lang="en-GB" dirty="0" smtClean="0"/>
              <a:t> details</a:t>
            </a:r>
            <a:endParaRPr lang="en-GB" dirty="0"/>
          </a:p>
          <a:p>
            <a:r>
              <a:rPr lang="en-GB" dirty="0"/>
              <a:t>	</a:t>
            </a:r>
            <a:r>
              <a:rPr lang="en-GB" dirty="0" smtClean="0"/>
              <a:t>void </a:t>
            </a:r>
            <a:r>
              <a:rPr lang="en-GB" dirty="0"/>
              <a:t>frame</a:t>
            </a:r>
            <a:r>
              <a:rPr lang="en-GB" dirty="0" smtClean="0"/>
              <a:t>();					//  It shows upper and lower border with some animation</a:t>
            </a:r>
            <a:endParaRPr lang="en-GB" dirty="0"/>
          </a:p>
          <a:p>
            <a:r>
              <a:rPr lang="en-GB" dirty="0"/>
              <a:t>	</a:t>
            </a:r>
            <a:r>
              <a:rPr lang="en-GB" dirty="0" smtClean="0"/>
              <a:t>void </a:t>
            </a:r>
            <a:r>
              <a:rPr lang="en-GB" dirty="0" err="1"/>
              <a:t>frame_fix</a:t>
            </a:r>
            <a:r>
              <a:rPr lang="en-GB" dirty="0" smtClean="0"/>
              <a:t>();				//  It shows upper and lower border without animation</a:t>
            </a:r>
            <a:endParaRPr lang="en-GB" dirty="0"/>
          </a:p>
          <a:p>
            <a:r>
              <a:rPr lang="en-GB" dirty="0"/>
              <a:t>	</a:t>
            </a:r>
            <a:r>
              <a:rPr lang="en-GB" dirty="0" smtClean="0"/>
              <a:t>void </a:t>
            </a:r>
            <a:r>
              <a:rPr lang="en-GB" dirty="0"/>
              <a:t>login</a:t>
            </a:r>
            <a:r>
              <a:rPr lang="en-GB" dirty="0" smtClean="0"/>
              <a:t>();					//  Login section for admin which ask for password</a:t>
            </a:r>
            <a:endParaRPr lang="en-GB" dirty="0"/>
          </a:p>
          <a:p>
            <a:r>
              <a:rPr lang="en-GB" dirty="0"/>
              <a:t>	</a:t>
            </a:r>
            <a:r>
              <a:rPr lang="en-GB" dirty="0" smtClean="0"/>
              <a:t>void </a:t>
            </a:r>
            <a:r>
              <a:rPr lang="en-GB" dirty="0"/>
              <a:t>load</a:t>
            </a:r>
            <a:r>
              <a:rPr lang="en-GB" dirty="0" smtClean="0"/>
              <a:t>();					//  It shows loading screen</a:t>
            </a:r>
            <a:endParaRPr lang="en-GB" dirty="0"/>
          </a:p>
          <a:p>
            <a:r>
              <a:rPr lang="en-GB" dirty="0"/>
              <a:t>	</a:t>
            </a:r>
            <a:r>
              <a:rPr lang="en-GB" dirty="0" smtClean="0"/>
              <a:t>void </a:t>
            </a:r>
            <a:r>
              <a:rPr lang="en-GB" dirty="0" err="1"/>
              <a:t>main_menu</a:t>
            </a:r>
            <a:r>
              <a:rPr lang="en-GB" dirty="0" smtClean="0"/>
              <a:t>();				//  Main Menu section</a:t>
            </a:r>
            <a:endParaRPr lang="en-GB" dirty="0"/>
          </a:p>
          <a:p>
            <a:r>
              <a:rPr lang="en-GB" dirty="0"/>
              <a:t>	</a:t>
            </a:r>
            <a:r>
              <a:rPr lang="en-GB" dirty="0" smtClean="0"/>
              <a:t>void </a:t>
            </a:r>
            <a:r>
              <a:rPr lang="en-GB" dirty="0"/>
              <a:t>details</a:t>
            </a:r>
            <a:r>
              <a:rPr lang="en-GB" dirty="0" smtClean="0"/>
              <a:t>();					//  In this section we fill offenders details</a:t>
            </a:r>
            <a:endParaRPr lang="en-GB" dirty="0"/>
          </a:p>
          <a:p>
            <a:r>
              <a:rPr lang="en-GB" dirty="0"/>
              <a:t>	</a:t>
            </a:r>
            <a:r>
              <a:rPr lang="en-GB" dirty="0" smtClean="0"/>
              <a:t>void calculator();				//  In this we calculate </a:t>
            </a:r>
            <a:r>
              <a:rPr lang="en-GB" dirty="0" err="1" smtClean="0"/>
              <a:t>challan</a:t>
            </a:r>
            <a:r>
              <a:rPr lang="en-GB" dirty="0" smtClean="0"/>
              <a:t> if violation more then one</a:t>
            </a:r>
          </a:p>
          <a:p>
            <a:r>
              <a:rPr lang="en-GB" dirty="0" smtClean="0"/>
              <a:t>	void form();					//  Final form of </a:t>
            </a:r>
            <a:r>
              <a:rPr lang="en-GB" dirty="0" err="1" smtClean="0"/>
              <a:t>reciept</a:t>
            </a:r>
            <a:endParaRPr lang="en-GB" dirty="0" smtClean="0"/>
          </a:p>
          <a:p>
            <a:r>
              <a:rPr lang="en-GB" dirty="0" smtClean="0"/>
              <a:t>	</a:t>
            </a:r>
            <a:r>
              <a:rPr lang="en-GB" dirty="0" err="1" smtClean="0"/>
              <a:t>int</a:t>
            </a:r>
            <a:r>
              <a:rPr lang="en-GB" dirty="0" smtClean="0"/>
              <a:t> random();					//  It generate random number </a:t>
            </a:r>
          </a:p>
          <a:p>
            <a:r>
              <a:rPr lang="en-GB" dirty="0" smtClean="0"/>
              <a:t>	string date();					//  It shows actual date which the offenders breaks the rule</a:t>
            </a:r>
          </a:p>
          <a:p>
            <a:r>
              <a:rPr lang="en-GB" dirty="0" smtClean="0"/>
              <a:t>	string </a:t>
            </a:r>
            <a:r>
              <a:rPr lang="en-GB" dirty="0"/>
              <a:t>times();					//  It shows actual </a:t>
            </a:r>
            <a:r>
              <a:rPr lang="en-GB" dirty="0" smtClean="0"/>
              <a:t>time </a:t>
            </a:r>
            <a:r>
              <a:rPr lang="en-GB" dirty="0"/>
              <a:t>which the offenders breaks the </a:t>
            </a:r>
            <a:r>
              <a:rPr lang="en-GB" dirty="0" smtClean="0"/>
              <a:t>rule</a:t>
            </a:r>
          </a:p>
          <a:p>
            <a:r>
              <a:rPr lang="en-GB" dirty="0" smtClean="0"/>
              <a:t>	void </a:t>
            </a:r>
            <a:r>
              <a:rPr lang="en-GB" dirty="0" err="1" smtClean="0"/>
              <a:t>time_date</a:t>
            </a:r>
            <a:r>
              <a:rPr lang="en-GB" dirty="0" smtClean="0"/>
              <a:t>();				// It shows time and date in upper border of a frame</a:t>
            </a:r>
          </a:p>
          <a:p>
            <a:r>
              <a:rPr lang="en-GB" dirty="0" smtClean="0"/>
              <a:t>  void </a:t>
            </a:r>
            <a:r>
              <a:rPr lang="en-GB" dirty="0"/>
              <a:t>note</a:t>
            </a:r>
            <a:r>
              <a:rPr lang="en-GB" dirty="0" smtClean="0"/>
              <a:t>();					// Our Exit page</a:t>
            </a:r>
            <a:endParaRPr lang="en-GB" dirty="0"/>
          </a:p>
          <a:p>
            <a:endParaRPr lang="en-GB" dirty="0"/>
          </a:p>
        </p:txBody>
      </p:sp>
    </p:spTree>
    <p:extLst>
      <p:ext uri="{BB962C8B-B14F-4D97-AF65-F5344CB8AC3E}">
        <p14:creationId xmlns:p14="http://schemas.microsoft.com/office/powerpoint/2010/main" val="1728902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79363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smtClean="0">
                <a:latin typeface="Forte" panose="03060902040502070203" pitchFamily="66" charset="0"/>
              </a:rPr>
              <a:t>Introduction</a:t>
            </a:r>
            <a:endParaRPr lang="en-GB" sz="4400" dirty="0">
              <a:latin typeface="Forte" panose="03060902040502070203" pitchFamily="66" charset="0"/>
            </a:endParaRPr>
          </a:p>
        </p:txBody>
      </p:sp>
      <p:sp>
        <p:nvSpPr>
          <p:cNvPr id="6" name="Content Placeholder 5"/>
          <p:cNvSpPr>
            <a:spLocks noGrp="1"/>
          </p:cNvSpPr>
          <p:nvPr>
            <p:ph idx="1"/>
          </p:nvPr>
        </p:nvSpPr>
        <p:spPr/>
        <p:txBody>
          <a:bodyPr/>
          <a:lstStyle/>
          <a:p>
            <a:r>
              <a:rPr lang="en-US" dirty="0" smtClean="0"/>
              <a:t>This project work is a part of Object Oriented programming in   C++, Submitted To the Department of Computer Science Engineering.</a:t>
            </a:r>
          </a:p>
          <a:p>
            <a:r>
              <a:rPr lang="en-US" dirty="0" smtClean="0"/>
              <a:t>As  The name suggests, Over Project is basically a E-CHALLAN application that facilitates the Traffic Police Authorities to generate Traffic CHALLAN And the Citizen to see there CHALLAN details.</a:t>
            </a:r>
          </a:p>
          <a:p>
            <a:r>
              <a:rPr lang="en-US" dirty="0" smtClean="0"/>
              <a:t>A CHALLAN Numbers Generates (Automatically) then Some details entered (Manually) and Violations selected(Manually) And A CHALLAN FORM Displayed and Saved (in TEXT file).</a:t>
            </a:r>
          </a:p>
          <a:p>
            <a:endParaRPr lang="en-GB" dirty="0"/>
          </a:p>
        </p:txBody>
      </p:sp>
    </p:spTree>
    <p:extLst>
      <p:ext uri="{BB962C8B-B14F-4D97-AF65-F5344CB8AC3E}">
        <p14:creationId xmlns:p14="http://schemas.microsoft.com/office/powerpoint/2010/main" val="2830837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Forte" panose="03060902040502070203" pitchFamily="66" charset="0"/>
              </a:rPr>
              <a:t>Objectives</a:t>
            </a:r>
            <a:endParaRPr lang="en-GB" sz="4400" dirty="0">
              <a:latin typeface="Forte" panose="03060902040502070203" pitchFamily="66" charset="0"/>
            </a:endParaRPr>
          </a:p>
        </p:txBody>
      </p:sp>
      <p:sp>
        <p:nvSpPr>
          <p:cNvPr id="6" name="Content Placeholder 5"/>
          <p:cNvSpPr>
            <a:spLocks noGrp="1"/>
          </p:cNvSpPr>
          <p:nvPr>
            <p:ph idx="1"/>
          </p:nvPr>
        </p:nvSpPr>
        <p:spPr>
          <a:xfrm>
            <a:off x="677334" y="2338389"/>
            <a:ext cx="8596668" cy="3880773"/>
          </a:xfrm>
        </p:spPr>
        <p:txBody>
          <a:bodyPr/>
          <a:lstStyle/>
          <a:p>
            <a:r>
              <a:rPr lang="en-US" dirty="0"/>
              <a:t>To became familiar with the basic concepts of OOP such as objects, classes, Functions , loops </a:t>
            </a:r>
            <a:r>
              <a:rPr lang="en-US" dirty="0" err="1"/>
              <a:t>etc</a:t>
            </a:r>
            <a:r>
              <a:rPr lang="en-US" dirty="0"/>
              <a:t> and implementation of the OOP approach through C++.</a:t>
            </a:r>
          </a:p>
          <a:p>
            <a:r>
              <a:rPr lang="en-US" dirty="0"/>
              <a:t>To take the input through keyboard.</a:t>
            </a:r>
          </a:p>
          <a:p>
            <a:r>
              <a:rPr lang="en-US" dirty="0"/>
              <a:t>To Help our Most Honorable Traffic Police Authorities. </a:t>
            </a:r>
          </a:p>
          <a:p>
            <a:r>
              <a:rPr lang="en-US" dirty="0"/>
              <a:t>To practice teamwork and develop the interactive level between teachers and students.</a:t>
            </a:r>
          </a:p>
          <a:p>
            <a:r>
              <a:rPr lang="en-US" dirty="0"/>
              <a:t>To Increase Interest of students towards coding C++ AND OPPS. </a:t>
            </a:r>
          </a:p>
          <a:p>
            <a:pPr marL="0" indent="0">
              <a:buNone/>
            </a:pPr>
            <a:endParaRPr lang="en-GB" dirty="0"/>
          </a:p>
        </p:txBody>
      </p:sp>
    </p:spTree>
    <p:extLst>
      <p:ext uri="{BB962C8B-B14F-4D97-AF65-F5344CB8AC3E}">
        <p14:creationId xmlns:p14="http://schemas.microsoft.com/office/powerpoint/2010/main" val="3196720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Forte" panose="03060902040502070203" pitchFamily="66" charset="0"/>
              </a:rPr>
              <a:t>Application</a:t>
            </a:r>
            <a:endParaRPr lang="en-GB" sz="4400" dirty="0">
              <a:latin typeface="Forte" panose="03060902040502070203" pitchFamily="66" charset="0"/>
            </a:endParaRPr>
          </a:p>
        </p:txBody>
      </p:sp>
      <p:sp>
        <p:nvSpPr>
          <p:cNvPr id="3" name="Content Placeholder 2"/>
          <p:cNvSpPr>
            <a:spLocks noGrp="1"/>
          </p:cNvSpPr>
          <p:nvPr>
            <p:ph idx="1"/>
          </p:nvPr>
        </p:nvSpPr>
        <p:spPr/>
        <p:txBody>
          <a:bodyPr/>
          <a:lstStyle/>
          <a:p>
            <a:pPr marL="0" indent="0">
              <a:buNone/>
            </a:pPr>
            <a:r>
              <a:rPr lang="en-US" dirty="0"/>
              <a:t>This is an application which we suppose will be liked by its user. Some of the applications of our project are listed as below</a:t>
            </a:r>
          </a:p>
          <a:p>
            <a:r>
              <a:rPr lang="en-US" dirty="0"/>
              <a:t>This project has been developed as a tool to increase our interest and knowledge in the field of OPPS AND C++ Programming</a:t>
            </a:r>
            <a:r>
              <a:rPr lang="en-US" dirty="0" smtClean="0"/>
              <a:t>.</a:t>
            </a:r>
          </a:p>
          <a:p>
            <a:r>
              <a:rPr lang="en-US" dirty="0"/>
              <a:t>This project has been designed to Save time of Traffic Police Authorities AND the Citizen as well.</a:t>
            </a:r>
          </a:p>
          <a:p>
            <a:r>
              <a:rPr lang="en-US" dirty="0"/>
              <a:t>This application can be used as THE TRAFFIC POLIC CHALLAN APPLICATION  with further improvements.</a:t>
            </a:r>
          </a:p>
          <a:p>
            <a:r>
              <a:rPr lang="en-US" dirty="0"/>
              <a:t>We also have Some ideas to add TOLL BOOTH and POLICE STATION features in this APPLICATIONS . Which We sure a pretty cool Idea</a:t>
            </a:r>
          </a:p>
          <a:p>
            <a:pPr marL="0" indent="0">
              <a:buNone/>
            </a:pPr>
            <a:endParaRPr lang="en-US" dirty="0"/>
          </a:p>
          <a:p>
            <a:endParaRPr lang="en-US" dirty="0"/>
          </a:p>
        </p:txBody>
      </p:sp>
    </p:spTree>
    <p:extLst>
      <p:ext uri="{BB962C8B-B14F-4D97-AF65-F5344CB8AC3E}">
        <p14:creationId xmlns:p14="http://schemas.microsoft.com/office/powerpoint/2010/main" val="396432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Forte" panose="03060902040502070203" pitchFamily="66" charset="0"/>
              </a:rPr>
              <a:t>Concept Used:-</a:t>
            </a:r>
            <a:endParaRPr lang="en-GB" sz="4400" dirty="0">
              <a:latin typeface="Forte" panose="03060902040502070203" pitchFamily="66" charset="0"/>
            </a:endParaRPr>
          </a:p>
        </p:txBody>
      </p:sp>
      <p:sp>
        <p:nvSpPr>
          <p:cNvPr id="5" name="Content Placeholder 4"/>
          <p:cNvSpPr>
            <a:spLocks noGrp="1"/>
          </p:cNvSpPr>
          <p:nvPr>
            <p:ph idx="1"/>
          </p:nvPr>
        </p:nvSpPr>
        <p:spPr/>
        <p:txBody>
          <a:bodyPr/>
          <a:lstStyle/>
          <a:p>
            <a:r>
              <a:rPr lang="en-US" dirty="0" smtClean="0"/>
              <a:t>1. </a:t>
            </a:r>
            <a:r>
              <a:rPr lang="en-GB" dirty="0" smtClean="0"/>
              <a:t>Object-Oriented programming</a:t>
            </a:r>
          </a:p>
          <a:p>
            <a:r>
              <a:rPr lang="en-US" dirty="0" smtClean="0"/>
              <a:t>2. Sleep() Function</a:t>
            </a:r>
          </a:p>
          <a:p>
            <a:r>
              <a:rPr lang="en-US" dirty="0" smtClean="0"/>
              <a:t>3. </a:t>
            </a:r>
            <a:r>
              <a:rPr lang="en-US" dirty="0" err="1" smtClean="0"/>
              <a:t>Gotoxy</a:t>
            </a:r>
            <a:r>
              <a:rPr lang="en-US" dirty="0" smtClean="0"/>
              <a:t> Function</a:t>
            </a:r>
          </a:p>
          <a:p>
            <a:r>
              <a:rPr lang="en-US" dirty="0" smtClean="0"/>
              <a:t>4. System(“color”)  </a:t>
            </a:r>
          </a:p>
          <a:p>
            <a:r>
              <a:rPr lang="en-US" dirty="0" smtClean="0"/>
              <a:t>5. </a:t>
            </a:r>
            <a:r>
              <a:rPr lang="en-US" dirty="0" err="1" smtClean="0"/>
              <a:t>Getch</a:t>
            </a:r>
            <a:r>
              <a:rPr lang="en-US" dirty="0" smtClean="0"/>
              <a:t>() Function</a:t>
            </a:r>
          </a:p>
          <a:p>
            <a:r>
              <a:rPr lang="en-US" dirty="0" smtClean="0"/>
              <a:t>6. Vector</a:t>
            </a:r>
          </a:p>
          <a:p>
            <a:r>
              <a:rPr lang="en-US" dirty="0" smtClean="0"/>
              <a:t>7. Time &amp; Date</a:t>
            </a:r>
          </a:p>
          <a:p>
            <a:r>
              <a:rPr lang="en-US" dirty="0" smtClean="0"/>
              <a:t>8. rand() and srand() Function</a:t>
            </a:r>
          </a:p>
          <a:p>
            <a:r>
              <a:rPr lang="en-US" dirty="0" smtClean="0"/>
              <a:t>9. File Stream</a:t>
            </a:r>
          </a:p>
          <a:p>
            <a:endParaRPr lang="en-GB" dirty="0"/>
          </a:p>
        </p:txBody>
      </p:sp>
    </p:spTree>
    <p:extLst>
      <p:ext uri="{BB962C8B-B14F-4D97-AF65-F5344CB8AC3E}">
        <p14:creationId xmlns:p14="http://schemas.microsoft.com/office/powerpoint/2010/main" val="1236482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orte" panose="03060902040502070203" pitchFamily="66" charset="0"/>
              </a:rPr>
              <a:t/>
            </a:r>
            <a:br>
              <a:rPr lang="en-US" dirty="0" smtClean="0">
                <a:latin typeface="Forte" panose="03060902040502070203" pitchFamily="66" charset="0"/>
              </a:rPr>
            </a:br>
            <a:r>
              <a:rPr lang="en-US" dirty="0" smtClean="0">
                <a:latin typeface="Forte" panose="03060902040502070203" pitchFamily="66" charset="0"/>
              </a:rPr>
              <a:t>1. </a:t>
            </a:r>
            <a:r>
              <a:rPr lang="en-GB" dirty="0">
                <a:solidFill>
                  <a:schemeClr val="accent2">
                    <a:lumMod val="75000"/>
                  </a:schemeClr>
                </a:solidFill>
                <a:latin typeface="Forte" panose="03060902040502070203" pitchFamily="66" charset="0"/>
              </a:rPr>
              <a:t>Object-Oriented programming</a:t>
            </a:r>
            <a:r>
              <a:rPr lang="en-US" dirty="0" smtClean="0">
                <a:latin typeface="Forte" panose="03060902040502070203" pitchFamily="66" charset="0"/>
              </a:rPr>
              <a:t> </a:t>
            </a:r>
            <a:endParaRPr lang="en-GB" dirty="0">
              <a:latin typeface="Forte" panose="03060902040502070203" pitchFamily="66" charset="0"/>
            </a:endParaRPr>
          </a:p>
        </p:txBody>
      </p:sp>
      <p:sp>
        <p:nvSpPr>
          <p:cNvPr id="3" name="Content Placeholder 2"/>
          <p:cNvSpPr>
            <a:spLocks noGrp="1"/>
          </p:cNvSpPr>
          <p:nvPr>
            <p:ph type="body" idx="1"/>
          </p:nvPr>
        </p:nvSpPr>
        <p:spPr/>
        <p:txBody>
          <a:bodyPr>
            <a:normAutofit/>
          </a:bodyPr>
          <a:lstStyle/>
          <a:p>
            <a:pPr marL="0" indent="0">
              <a:buNone/>
            </a:pPr>
            <a:r>
              <a:rPr lang="en-US" sz="2400" dirty="0" smtClean="0">
                <a:latin typeface="Monotype Corsiva" panose="03010101010201010101" pitchFamily="66" charset="0"/>
              </a:rPr>
              <a:t>In our </a:t>
            </a:r>
            <a:r>
              <a:rPr lang="en-US" sz="2400" dirty="0" smtClean="0">
                <a:latin typeface="Monotype Corsiva" panose="03010101010201010101" pitchFamily="66" charset="0"/>
              </a:rPr>
              <a:t>Project </a:t>
            </a:r>
            <a:r>
              <a:rPr lang="en-US" sz="2400" dirty="0" smtClean="0">
                <a:latin typeface="Monotype Corsiva" panose="03010101010201010101" pitchFamily="66" charset="0"/>
              </a:rPr>
              <a:t>the main aim </a:t>
            </a:r>
            <a:r>
              <a:rPr lang="en-US" sz="2400" dirty="0">
                <a:latin typeface="Monotype Corsiva" panose="03010101010201010101" pitchFamily="66" charset="0"/>
              </a:rPr>
              <a:t> </a:t>
            </a:r>
            <a:r>
              <a:rPr lang="en-US" sz="2400" dirty="0" smtClean="0">
                <a:latin typeface="Monotype Corsiva" panose="03010101010201010101" pitchFamily="66" charset="0"/>
              </a:rPr>
              <a:t>of OOP </a:t>
            </a:r>
            <a:r>
              <a:rPr lang="en-US" sz="2400" dirty="0">
                <a:latin typeface="Monotype Corsiva" panose="03010101010201010101" pitchFamily="66" charset="0"/>
              </a:rPr>
              <a:t>is to bind together the data and the functions that operate on them so that no other part of the code can access this data except that function</a:t>
            </a:r>
            <a:r>
              <a:rPr lang="en-US" sz="2400" dirty="0" smtClean="0">
                <a:latin typeface="Monotype Corsiva" panose="03010101010201010101" pitchFamily="66" charset="0"/>
              </a:rPr>
              <a:t>.</a:t>
            </a:r>
          </a:p>
          <a:p>
            <a:pPr marL="0" indent="0">
              <a:buNone/>
            </a:pPr>
            <a:endParaRPr lang="en-US" sz="2400" dirty="0">
              <a:latin typeface="Monotype Corsiva" panose="03010101010201010101" pitchFamily="66" charset="0"/>
            </a:endParaRPr>
          </a:p>
          <a:p>
            <a:pPr marL="0" indent="0">
              <a:buNone/>
            </a:pPr>
            <a:endParaRPr lang="en-US" sz="2400" dirty="0" smtClean="0">
              <a:latin typeface="Monotype Corsiva" panose="03010101010201010101" pitchFamily="66" charset="0"/>
            </a:endParaRPr>
          </a:p>
          <a:p>
            <a:pPr marL="0" indent="0">
              <a:buNone/>
            </a:pPr>
            <a:endParaRPr lang="en-US" sz="3600" dirty="0" smtClean="0">
              <a:solidFill>
                <a:schemeClr val="accent2">
                  <a:lumMod val="75000"/>
                </a:schemeClr>
              </a:solidFill>
              <a:latin typeface="Forte" panose="03060902040502070203" pitchFamily="66" charset="0"/>
            </a:endParaRPr>
          </a:p>
          <a:p>
            <a:pPr marL="0" indent="0">
              <a:buNone/>
            </a:pPr>
            <a:endParaRPr lang="en-US" sz="2400" dirty="0">
              <a:latin typeface="Monotype Corsiva" panose="03010101010201010101" pitchFamily="66" charset="0"/>
            </a:endParaRPr>
          </a:p>
        </p:txBody>
      </p:sp>
    </p:spTree>
    <p:extLst>
      <p:ext uri="{BB962C8B-B14F-4D97-AF65-F5344CB8AC3E}">
        <p14:creationId xmlns:p14="http://schemas.microsoft.com/office/powerpoint/2010/main" val="2988538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smtClean="0">
                <a:latin typeface="Forte" panose="03060902040502070203" pitchFamily="66" charset="0"/>
              </a:rPr>
              <a:t>2. Sleep Function</a:t>
            </a:r>
            <a:endParaRPr lang="en-GB" sz="4400" dirty="0">
              <a:latin typeface="Forte" panose="03060902040502070203" pitchFamily="66" charset="0"/>
            </a:endParaRPr>
          </a:p>
        </p:txBody>
      </p:sp>
      <p:sp>
        <p:nvSpPr>
          <p:cNvPr id="5" name="Content Placeholder 4"/>
          <p:cNvSpPr>
            <a:spLocks noGrp="1"/>
          </p:cNvSpPr>
          <p:nvPr>
            <p:ph idx="1"/>
          </p:nvPr>
        </p:nvSpPr>
        <p:spPr>
          <a:xfrm>
            <a:off x="677333" y="1701800"/>
            <a:ext cx="9440333" cy="4698999"/>
          </a:xfrm>
        </p:spPr>
        <p:txBody>
          <a:bodyPr>
            <a:normAutofit/>
          </a:bodyPr>
          <a:lstStyle/>
          <a:p>
            <a:pPr marL="0" indent="0">
              <a:buNone/>
            </a:pPr>
            <a:r>
              <a:rPr lang="en-US" sz="1600" dirty="0" smtClean="0">
                <a:latin typeface="+mj-lt"/>
              </a:rPr>
              <a:t>The </a:t>
            </a:r>
            <a:r>
              <a:rPr lang="en-US" sz="1600" dirty="0">
                <a:latin typeface="+mj-lt"/>
              </a:rPr>
              <a:t>sleep () function causes the program or the process in which it </a:t>
            </a:r>
            <a:r>
              <a:rPr lang="en-US" sz="1600" dirty="0" smtClean="0">
                <a:latin typeface="+mj-lt"/>
              </a:rPr>
              <a:t>suspend </a:t>
            </a:r>
            <a:r>
              <a:rPr lang="en-US" sz="1600" dirty="0">
                <a:latin typeface="+mj-lt"/>
              </a:rPr>
              <a:t>its execution </a:t>
            </a:r>
            <a:r>
              <a:rPr lang="en-US" sz="1600" dirty="0" smtClean="0">
                <a:latin typeface="+mj-lt"/>
              </a:rPr>
              <a:t>of program temporarily </a:t>
            </a:r>
            <a:r>
              <a:rPr lang="en-US" sz="1600" dirty="0">
                <a:latin typeface="+mj-lt"/>
              </a:rPr>
              <a:t>for a period of time in seconds specified by the function parameter. </a:t>
            </a:r>
            <a:r>
              <a:rPr lang="en-US" sz="1600" dirty="0" smtClean="0">
                <a:latin typeface="+mj-lt"/>
              </a:rPr>
              <a:t>Using Sleep() function we must have to include a header file i.e.  </a:t>
            </a:r>
            <a:r>
              <a:rPr lang="en-US" sz="1600" dirty="0" smtClean="0">
                <a:solidFill>
                  <a:srgbClr val="FF0000"/>
                </a:solidFill>
                <a:latin typeface="+mj-lt"/>
              </a:rPr>
              <a:t>#include&lt;</a:t>
            </a:r>
            <a:r>
              <a:rPr lang="en-US" sz="1600" dirty="0" err="1" smtClean="0">
                <a:solidFill>
                  <a:srgbClr val="FF0000"/>
                </a:solidFill>
                <a:latin typeface="+mj-lt"/>
              </a:rPr>
              <a:t>windows.h</a:t>
            </a:r>
            <a:r>
              <a:rPr lang="en-US" sz="1600" dirty="0" smtClean="0">
                <a:solidFill>
                  <a:srgbClr val="FF0000"/>
                </a:solidFill>
                <a:latin typeface="+mj-lt"/>
              </a:rPr>
              <a:t>&gt;</a:t>
            </a:r>
          </a:p>
          <a:p>
            <a:pPr marL="0" indent="0">
              <a:buNone/>
            </a:pPr>
            <a:r>
              <a:rPr lang="en-US" sz="1600" dirty="0" smtClean="0">
                <a:latin typeface="+mj-lt"/>
              </a:rPr>
              <a:t>Sleep(1000)       //  1000 = 1sec              |           Sleep(400)       //   0.4 sec</a:t>
            </a:r>
          </a:p>
          <a:p>
            <a:pPr marL="0" indent="0">
              <a:buNone/>
            </a:pPr>
            <a:r>
              <a:rPr lang="en-US" sz="1600" dirty="0" smtClean="0">
                <a:latin typeface="+mj-lt"/>
              </a:rPr>
              <a:t>Ex:-</a:t>
            </a:r>
          </a:p>
          <a:p>
            <a:pPr marL="0" indent="0">
              <a:buNone/>
            </a:pPr>
            <a:r>
              <a:rPr lang="en-US" sz="1600" dirty="0">
                <a:latin typeface="+mj-lt"/>
              </a:rPr>
              <a:t>  	</a:t>
            </a:r>
            <a:r>
              <a:rPr lang="en-US" sz="1600" dirty="0" err="1" smtClean="0">
                <a:latin typeface="+mj-lt"/>
              </a:rPr>
              <a:t>cout</a:t>
            </a:r>
            <a:r>
              <a:rPr lang="en-US" sz="1600" dirty="0">
                <a:latin typeface="+mj-lt"/>
              </a:rPr>
              <a:t>&lt;&lt;"Loading";</a:t>
            </a:r>
          </a:p>
          <a:p>
            <a:pPr marL="0" indent="0">
              <a:buNone/>
            </a:pPr>
            <a:r>
              <a:rPr lang="en-US" sz="1600" dirty="0">
                <a:latin typeface="+mj-lt"/>
              </a:rPr>
              <a:t>	Sleep(400);</a:t>
            </a:r>
          </a:p>
          <a:p>
            <a:pPr marL="0" indent="0">
              <a:buNone/>
            </a:pPr>
            <a:r>
              <a:rPr lang="en-US" sz="1600" dirty="0">
                <a:latin typeface="+mj-lt"/>
              </a:rPr>
              <a:t>	</a:t>
            </a:r>
            <a:r>
              <a:rPr lang="en-US" sz="1600" dirty="0" err="1">
                <a:latin typeface="+mj-lt"/>
              </a:rPr>
              <a:t>cout</a:t>
            </a:r>
            <a:r>
              <a:rPr lang="en-US" sz="1600" dirty="0">
                <a:latin typeface="+mj-lt"/>
              </a:rPr>
              <a:t>&lt;&lt;".";</a:t>
            </a:r>
          </a:p>
          <a:p>
            <a:pPr marL="0" indent="0">
              <a:buNone/>
            </a:pPr>
            <a:r>
              <a:rPr lang="en-US" sz="1600" dirty="0">
                <a:latin typeface="+mj-lt"/>
              </a:rPr>
              <a:t>	Sleep(400);</a:t>
            </a:r>
          </a:p>
          <a:p>
            <a:pPr marL="0" indent="0">
              <a:buNone/>
            </a:pPr>
            <a:r>
              <a:rPr lang="en-US" sz="1600" dirty="0">
                <a:latin typeface="+mj-lt"/>
              </a:rPr>
              <a:t>	</a:t>
            </a:r>
            <a:r>
              <a:rPr lang="en-US" sz="1600" dirty="0" err="1">
                <a:latin typeface="+mj-lt"/>
              </a:rPr>
              <a:t>cout</a:t>
            </a:r>
            <a:r>
              <a:rPr lang="en-US" sz="1600" dirty="0">
                <a:latin typeface="+mj-lt"/>
              </a:rPr>
              <a:t>&lt;&lt;".";</a:t>
            </a:r>
          </a:p>
          <a:p>
            <a:pPr marL="0" indent="0">
              <a:buNone/>
            </a:pPr>
            <a:r>
              <a:rPr lang="en-US" sz="1600" dirty="0">
                <a:latin typeface="+mj-lt"/>
              </a:rPr>
              <a:t>	Sleep(400);</a:t>
            </a:r>
          </a:p>
          <a:p>
            <a:pPr marL="0" indent="0">
              <a:buNone/>
            </a:pPr>
            <a:r>
              <a:rPr lang="en-US" sz="1600" dirty="0">
                <a:latin typeface="+mj-lt"/>
              </a:rPr>
              <a:t>	</a:t>
            </a:r>
            <a:r>
              <a:rPr lang="en-US" sz="1600" dirty="0" err="1">
                <a:latin typeface="+mj-lt"/>
              </a:rPr>
              <a:t>cout</a:t>
            </a:r>
            <a:r>
              <a:rPr lang="en-US" sz="1600" dirty="0">
                <a:latin typeface="+mj-lt"/>
              </a:rPr>
              <a:t>&lt;&lt;".";</a:t>
            </a:r>
          </a:p>
          <a:p>
            <a:pPr marL="0" indent="0">
              <a:buNone/>
            </a:pPr>
            <a:r>
              <a:rPr lang="en-US" sz="1600" dirty="0">
                <a:latin typeface="+mj-lt"/>
              </a:rPr>
              <a:t>	Sleep(400);</a:t>
            </a:r>
            <a:endParaRPr lang="en-US" sz="1600" dirty="0" smtClean="0">
              <a:latin typeface="+mj-lt"/>
            </a:endParaRPr>
          </a:p>
          <a:p>
            <a:pPr marL="0" indent="0">
              <a:buNone/>
            </a:pPr>
            <a:endParaRPr lang="en-GB" sz="1600" dirty="0">
              <a:latin typeface="+mj-lt"/>
            </a:endParaRPr>
          </a:p>
        </p:txBody>
      </p:sp>
    </p:spTree>
    <p:extLst>
      <p:ext uri="{BB962C8B-B14F-4D97-AF65-F5344CB8AC3E}">
        <p14:creationId xmlns:p14="http://schemas.microsoft.com/office/powerpoint/2010/main" val="1724424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448733"/>
            <a:ext cx="8596668" cy="872067"/>
          </a:xfrm>
        </p:spPr>
        <p:txBody>
          <a:bodyPr>
            <a:normAutofit/>
          </a:bodyPr>
          <a:lstStyle/>
          <a:p>
            <a:r>
              <a:rPr lang="en-US" sz="4400" dirty="0" smtClean="0">
                <a:latin typeface="Forte" panose="03060902040502070203" pitchFamily="66" charset="0"/>
              </a:rPr>
              <a:t>3. </a:t>
            </a:r>
            <a:r>
              <a:rPr lang="en-US" sz="4400" dirty="0" err="1" smtClean="0">
                <a:latin typeface="Forte" panose="03060902040502070203" pitchFamily="66" charset="0"/>
              </a:rPr>
              <a:t>Gotoxy</a:t>
            </a:r>
            <a:r>
              <a:rPr lang="en-US" sz="4400" dirty="0" smtClean="0">
                <a:latin typeface="Forte" panose="03060902040502070203" pitchFamily="66" charset="0"/>
              </a:rPr>
              <a:t> Function </a:t>
            </a:r>
            <a:endParaRPr lang="en-GB" sz="4400" dirty="0">
              <a:latin typeface="Forte" panose="03060902040502070203" pitchFamily="66" charset="0"/>
            </a:endParaRPr>
          </a:p>
        </p:txBody>
      </p:sp>
      <p:sp>
        <p:nvSpPr>
          <p:cNvPr id="3" name="Content Placeholder 2"/>
          <p:cNvSpPr>
            <a:spLocks noGrp="1"/>
          </p:cNvSpPr>
          <p:nvPr>
            <p:ph idx="1"/>
          </p:nvPr>
        </p:nvSpPr>
        <p:spPr>
          <a:xfrm>
            <a:off x="677333" y="1447801"/>
            <a:ext cx="9338734" cy="5283200"/>
          </a:xfrm>
        </p:spPr>
        <p:txBody>
          <a:bodyPr>
            <a:noAutofit/>
          </a:bodyPr>
          <a:lstStyle/>
          <a:p>
            <a:pPr marL="0" indent="0">
              <a:buNone/>
            </a:pPr>
            <a:r>
              <a:rPr lang="en-US" sz="1600" dirty="0">
                <a:latin typeface="+mj-lt"/>
              </a:rPr>
              <a:t>The </a:t>
            </a:r>
            <a:r>
              <a:rPr lang="en-US" sz="1600" dirty="0" err="1">
                <a:latin typeface="+mj-lt"/>
              </a:rPr>
              <a:t>gotoxy</a:t>
            </a:r>
            <a:r>
              <a:rPr lang="en-US" sz="1600" dirty="0">
                <a:latin typeface="+mj-lt"/>
              </a:rPr>
              <a:t> function is used to </a:t>
            </a:r>
            <a:r>
              <a:rPr lang="en-US" sz="1600" dirty="0" err="1">
                <a:latin typeface="+mj-lt"/>
              </a:rPr>
              <a:t>to</a:t>
            </a:r>
            <a:r>
              <a:rPr lang="en-US" sz="1600" dirty="0">
                <a:latin typeface="+mj-lt"/>
              </a:rPr>
              <a:t> move the cursor to a specified location on the screen</a:t>
            </a:r>
            <a:r>
              <a:rPr lang="en-US" sz="1600" dirty="0" smtClean="0">
                <a:latin typeface="+mj-lt"/>
              </a:rPr>
              <a:t>.</a:t>
            </a:r>
            <a:r>
              <a:rPr lang="en-US" sz="1600" dirty="0">
                <a:latin typeface="+mj-lt"/>
              </a:rPr>
              <a:t> It moves the cursor with respect to x axis and y </a:t>
            </a:r>
            <a:r>
              <a:rPr lang="en-US" sz="1600" dirty="0" smtClean="0">
                <a:latin typeface="+mj-lt"/>
              </a:rPr>
              <a:t>axis.</a:t>
            </a:r>
            <a:r>
              <a:rPr lang="en-US" sz="1600" dirty="0">
                <a:latin typeface="+mj-lt"/>
              </a:rPr>
              <a:t> </a:t>
            </a:r>
            <a:r>
              <a:rPr lang="en-US" sz="1600" dirty="0" smtClean="0">
                <a:latin typeface="+mj-lt"/>
              </a:rPr>
              <a:t>The </a:t>
            </a:r>
            <a:r>
              <a:rPr lang="en-US" sz="1600" dirty="0">
                <a:latin typeface="+mj-lt"/>
              </a:rPr>
              <a:t>Variable x indicates x-axis. Its Value can be from 0 to 79. The Variable y indicates the y-axis. Its Value can be from 0 to 24</a:t>
            </a:r>
            <a:r>
              <a:rPr lang="en-US" sz="1600" dirty="0" smtClean="0">
                <a:latin typeface="+mj-lt"/>
              </a:rPr>
              <a:t>.</a:t>
            </a:r>
          </a:p>
          <a:p>
            <a:pPr marL="0" indent="0">
              <a:buNone/>
            </a:pPr>
            <a:r>
              <a:rPr lang="en-US" sz="1600" dirty="0" err="1">
                <a:latin typeface="+mj-lt"/>
              </a:rPr>
              <a:t>gotoxy</a:t>
            </a:r>
            <a:r>
              <a:rPr lang="en-US" sz="1600" dirty="0">
                <a:latin typeface="+mj-lt"/>
              </a:rPr>
              <a:t>() is a standard C function defined in &lt;</a:t>
            </a:r>
            <a:r>
              <a:rPr lang="en-US" sz="1600" dirty="0" err="1">
                <a:latin typeface="+mj-lt"/>
              </a:rPr>
              <a:t>conio.h</a:t>
            </a:r>
            <a:r>
              <a:rPr lang="en-US" sz="1600" dirty="0">
                <a:latin typeface="+mj-lt"/>
              </a:rPr>
              <a:t>&gt;, but it will not work in ANSI C compilers such as </a:t>
            </a:r>
            <a:r>
              <a:rPr lang="en-US" sz="1600" dirty="0" err="1">
                <a:latin typeface="+mj-lt"/>
              </a:rPr>
              <a:t>Dev</a:t>
            </a:r>
            <a:r>
              <a:rPr lang="en-US" sz="1600" dirty="0">
                <a:latin typeface="+mj-lt"/>
              </a:rPr>
              <a:t>-C</a:t>
            </a:r>
            <a:r>
              <a:rPr lang="en-US" sz="1600" dirty="0" smtClean="0">
                <a:latin typeface="+mj-lt"/>
              </a:rPr>
              <a:t>++. </a:t>
            </a:r>
            <a:r>
              <a:rPr lang="en-US" sz="1600" dirty="0">
                <a:latin typeface="+mj-lt"/>
              </a:rPr>
              <a:t>Because </a:t>
            </a:r>
            <a:r>
              <a:rPr lang="en-US" sz="1600" dirty="0" err="1">
                <a:latin typeface="+mj-lt"/>
              </a:rPr>
              <a:t>gotoxy</a:t>
            </a:r>
            <a:r>
              <a:rPr lang="en-US" sz="1600" dirty="0">
                <a:latin typeface="+mj-lt"/>
              </a:rPr>
              <a:t>() is a Turbo-C++ specific function, which means it is not part of the standard. However, if you insist on using console functions, you can define your own function by using member functions available in </a:t>
            </a:r>
            <a:r>
              <a:rPr lang="en-US" sz="1600" dirty="0">
                <a:solidFill>
                  <a:srgbClr val="FF0000"/>
                </a:solidFill>
                <a:latin typeface="+mj-lt"/>
              </a:rPr>
              <a:t>&lt;</a:t>
            </a:r>
            <a:r>
              <a:rPr lang="en-US" sz="1600" dirty="0" err="1">
                <a:solidFill>
                  <a:srgbClr val="FF0000"/>
                </a:solidFill>
                <a:latin typeface="+mj-lt"/>
              </a:rPr>
              <a:t>windows.h</a:t>
            </a:r>
            <a:r>
              <a:rPr lang="en-US" sz="1600" dirty="0">
                <a:solidFill>
                  <a:srgbClr val="FF0000"/>
                </a:solidFill>
                <a:latin typeface="+mj-lt"/>
              </a:rPr>
              <a:t>&gt;</a:t>
            </a:r>
            <a:endParaRPr lang="en-US" sz="1600" dirty="0" smtClean="0">
              <a:solidFill>
                <a:srgbClr val="FF0000"/>
              </a:solidFill>
              <a:latin typeface="+mj-lt"/>
            </a:endParaRPr>
          </a:p>
          <a:p>
            <a:pPr marL="0" indent="0">
              <a:buNone/>
            </a:pPr>
            <a:endParaRPr lang="en-GB" sz="1600" dirty="0" smtClean="0">
              <a:latin typeface="+mj-lt"/>
            </a:endParaRPr>
          </a:p>
          <a:p>
            <a:pPr marL="0" indent="0">
              <a:buNone/>
            </a:pPr>
            <a:r>
              <a:rPr lang="en-GB" sz="1600" dirty="0" smtClean="0">
                <a:latin typeface="+mj-lt"/>
              </a:rPr>
              <a:t>COORD </a:t>
            </a:r>
            <a:r>
              <a:rPr lang="en-GB" sz="1600" dirty="0" err="1">
                <a:latin typeface="+mj-lt"/>
              </a:rPr>
              <a:t>coord</a:t>
            </a:r>
            <a:r>
              <a:rPr lang="en-GB" sz="1600" dirty="0">
                <a:latin typeface="+mj-lt"/>
              </a:rPr>
              <a:t> = {0, 0</a:t>
            </a:r>
            <a:r>
              <a:rPr lang="en-GB" sz="1600" dirty="0" smtClean="0">
                <a:latin typeface="+mj-lt"/>
              </a:rPr>
              <a:t>};</a:t>
            </a:r>
          </a:p>
          <a:p>
            <a:pPr marL="0" indent="0">
              <a:buNone/>
            </a:pPr>
            <a:r>
              <a:rPr lang="en-GB" sz="1600" dirty="0" smtClean="0">
                <a:latin typeface="+mj-lt"/>
              </a:rPr>
              <a:t>void </a:t>
            </a:r>
            <a:r>
              <a:rPr lang="en-GB" sz="1600" dirty="0" err="1">
                <a:latin typeface="+mj-lt"/>
              </a:rPr>
              <a:t>gotoxy</a:t>
            </a:r>
            <a:r>
              <a:rPr lang="en-GB" sz="1600" dirty="0">
                <a:latin typeface="+mj-lt"/>
              </a:rPr>
              <a:t> (</a:t>
            </a:r>
            <a:r>
              <a:rPr lang="en-GB" sz="1600" dirty="0" err="1">
                <a:latin typeface="+mj-lt"/>
              </a:rPr>
              <a:t>int</a:t>
            </a:r>
            <a:r>
              <a:rPr lang="en-GB" sz="1600" dirty="0">
                <a:latin typeface="+mj-lt"/>
              </a:rPr>
              <a:t> x, </a:t>
            </a:r>
            <a:r>
              <a:rPr lang="en-GB" sz="1600" dirty="0" err="1">
                <a:latin typeface="+mj-lt"/>
              </a:rPr>
              <a:t>int</a:t>
            </a:r>
            <a:r>
              <a:rPr lang="en-GB" sz="1600" dirty="0">
                <a:latin typeface="+mj-lt"/>
              </a:rPr>
              <a:t> y)	//defining/initializing to predefined objects</a:t>
            </a:r>
          </a:p>
          <a:p>
            <a:pPr marL="0" indent="0">
              <a:buNone/>
            </a:pPr>
            <a:r>
              <a:rPr lang="en-GB" sz="1600" dirty="0">
                <a:latin typeface="+mj-lt"/>
              </a:rPr>
              <a:t>{</a:t>
            </a:r>
          </a:p>
          <a:p>
            <a:pPr marL="0" indent="0">
              <a:buNone/>
            </a:pPr>
            <a:r>
              <a:rPr lang="en-GB" sz="1600" dirty="0">
                <a:latin typeface="+mj-lt"/>
              </a:rPr>
              <a:t>    </a:t>
            </a:r>
            <a:r>
              <a:rPr lang="en-GB" sz="1600" dirty="0" err="1">
                <a:latin typeface="+mj-lt"/>
              </a:rPr>
              <a:t>coord.X</a:t>
            </a:r>
            <a:r>
              <a:rPr lang="en-GB" sz="1600" dirty="0">
                <a:latin typeface="+mj-lt"/>
              </a:rPr>
              <a:t> = x;</a:t>
            </a:r>
          </a:p>
          <a:p>
            <a:pPr marL="0" indent="0">
              <a:buNone/>
            </a:pPr>
            <a:r>
              <a:rPr lang="en-GB" sz="1600" dirty="0">
                <a:latin typeface="+mj-lt"/>
              </a:rPr>
              <a:t>    </a:t>
            </a:r>
            <a:r>
              <a:rPr lang="en-GB" sz="1600" dirty="0" err="1">
                <a:latin typeface="+mj-lt"/>
              </a:rPr>
              <a:t>coord.Y</a:t>
            </a:r>
            <a:r>
              <a:rPr lang="en-GB" sz="1600" dirty="0">
                <a:latin typeface="+mj-lt"/>
              </a:rPr>
              <a:t> = y; </a:t>
            </a:r>
            <a:r>
              <a:rPr lang="en-GB" sz="1600" dirty="0" smtClean="0">
                <a:latin typeface="+mj-lt"/>
              </a:rPr>
              <a:t>               // </a:t>
            </a:r>
            <a:r>
              <a:rPr lang="en-GB" sz="1600" dirty="0">
                <a:latin typeface="+mj-lt"/>
              </a:rPr>
              <a:t>X and Y coordinates</a:t>
            </a:r>
          </a:p>
          <a:p>
            <a:pPr marL="0" indent="0">
              <a:buNone/>
            </a:pPr>
            <a:r>
              <a:rPr lang="en-GB" sz="1600" dirty="0">
                <a:latin typeface="+mj-lt"/>
              </a:rPr>
              <a:t>    </a:t>
            </a:r>
            <a:r>
              <a:rPr lang="en-GB" sz="1600" dirty="0" err="1">
                <a:latin typeface="+mj-lt"/>
              </a:rPr>
              <a:t>SetConsoleCursorPosition</a:t>
            </a:r>
            <a:r>
              <a:rPr lang="en-GB" sz="1600" dirty="0">
                <a:latin typeface="+mj-lt"/>
              </a:rPr>
              <a:t>(</a:t>
            </a:r>
            <a:r>
              <a:rPr lang="en-GB" sz="1600" dirty="0" err="1">
                <a:latin typeface="+mj-lt"/>
              </a:rPr>
              <a:t>GetStdHandle</a:t>
            </a:r>
            <a:r>
              <a:rPr lang="en-GB" sz="1600" dirty="0">
                <a:latin typeface="+mj-lt"/>
              </a:rPr>
              <a:t>(STD_OUTPUT_HANDLE), </a:t>
            </a:r>
            <a:r>
              <a:rPr lang="en-GB" sz="1600" dirty="0" err="1">
                <a:latin typeface="+mj-lt"/>
              </a:rPr>
              <a:t>coord</a:t>
            </a:r>
            <a:r>
              <a:rPr lang="en-GB" sz="1600" dirty="0">
                <a:latin typeface="+mj-lt"/>
              </a:rPr>
              <a:t>);</a:t>
            </a:r>
          </a:p>
          <a:p>
            <a:pPr marL="0" indent="0">
              <a:buNone/>
            </a:pPr>
            <a:r>
              <a:rPr lang="en-GB" sz="1600" dirty="0">
                <a:latin typeface="+mj-lt"/>
              </a:rPr>
              <a:t>       </a:t>
            </a:r>
            <a:r>
              <a:rPr lang="en-GB" sz="1600" dirty="0" smtClean="0">
                <a:latin typeface="+mj-lt"/>
              </a:rPr>
              <a:t>}</a:t>
            </a:r>
            <a:endParaRPr lang="en-GB" sz="1600" dirty="0">
              <a:latin typeface="+mj-lt"/>
            </a:endParaRPr>
          </a:p>
          <a:p>
            <a:pPr marL="0" indent="0">
              <a:buNone/>
            </a:pPr>
            <a:endParaRPr lang="en-GB" sz="1600" dirty="0">
              <a:latin typeface="Consolas" panose="020B0609020204030204" pitchFamily="49" charset="0"/>
            </a:endParaRPr>
          </a:p>
        </p:txBody>
      </p:sp>
    </p:spTree>
    <p:extLst>
      <p:ext uri="{BB962C8B-B14F-4D97-AF65-F5344CB8AC3E}">
        <p14:creationId xmlns:p14="http://schemas.microsoft.com/office/powerpoint/2010/main" val="2420301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82133"/>
          </a:xfrm>
        </p:spPr>
        <p:txBody>
          <a:bodyPr>
            <a:normAutofit fontScale="90000"/>
          </a:bodyPr>
          <a:lstStyle/>
          <a:p>
            <a:r>
              <a:rPr lang="en-US" sz="4400" dirty="0">
                <a:solidFill>
                  <a:schemeClr val="accent2">
                    <a:lumMod val="75000"/>
                  </a:schemeClr>
                </a:solidFill>
                <a:latin typeface="Forte" panose="03060902040502070203" pitchFamily="66" charset="0"/>
              </a:rPr>
              <a:t>4. System(“color</a:t>
            </a:r>
            <a:r>
              <a:rPr lang="en-US" sz="4400" dirty="0" smtClean="0">
                <a:solidFill>
                  <a:schemeClr val="accent2">
                    <a:lumMod val="75000"/>
                  </a:schemeClr>
                </a:solidFill>
                <a:latin typeface="Forte" panose="03060902040502070203" pitchFamily="66" charset="0"/>
              </a:rPr>
              <a:t>”)</a:t>
            </a:r>
            <a:r>
              <a:rPr lang="en-US" sz="4400" dirty="0">
                <a:solidFill>
                  <a:schemeClr val="accent2">
                    <a:lumMod val="75000"/>
                  </a:schemeClr>
                </a:solidFill>
              </a:rPr>
              <a:t/>
            </a:r>
            <a:br>
              <a:rPr lang="en-US" sz="4400" dirty="0">
                <a:solidFill>
                  <a:schemeClr val="accent2">
                    <a:lumMod val="75000"/>
                  </a:schemeClr>
                </a:solidFill>
              </a:rPr>
            </a:br>
            <a:endParaRPr lang="en-US" sz="4400" dirty="0">
              <a:solidFill>
                <a:schemeClr val="accent2">
                  <a:lumMod val="75000"/>
                </a:schemeClr>
              </a:solidFill>
              <a:latin typeface="Forte" panose="03060902040502070203" pitchFamily="66" charset="0"/>
            </a:endParaRPr>
          </a:p>
        </p:txBody>
      </p:sp>
      <p:sp>
        <p:nvSpPr>
          <p:cNvPr id="3" name="Content Placeholder 2"/>
          <p:cNvSpPr>
            <a:spLocks noGrp="1"/>
          </p:cNvSpPr>
          <p:nvPr>
            <p:ph idx="1"/>
          </p:nvPr>
        </p:nvSpPr>
        <p:spPr>
          <a:xfrm>
            <a:off x="677333" y="1591733"/>
            <a:ext cx="10202334" cy="5130800"/>
          </a:xfrm>
        </p:spPr>
        <p:txBody>
          <a:bodyPr/>
          <a:lstStyle/>
          <a:p>
            <a:r>
              <a:rPr lang="en-US" dirty="0"/>
              <a:t>In </a:t>
            </a:r>
            <a:r>
              <a:rPr lang="en-US" dirty="0">
                <a:hlinkClick r:id="rId2"/>
              </a:rPr>
              <a:t>C++</a:t>
            </a:r>
            <a:r>
              <a:rPr lang="en-US" dirty="0"/>
              <a:t> programming, the background of the output screen is black and text color is in white color. We can color both the background and text color in the output screen in the following ways</a:t>
            </a:r>
            <a:r>
              <a:rPr lang="en-US" dirty="0" smtClean="0"/>
              <a:t>.</a:t>
            </a:r>
          </a:p>
          <a:p>
            <a:r>
              <a:rPr lang="en-US" dirty="0" smtClean="0"/>
              <a:t>Header File  -&gt; </a:t>
            </a:r>
            <a:r>
              <a:rPr lang="en-US" dirty="0" smtClean="0">
                <a:solidFill>
                  <a:srgbClr val="FF0000"/>
                </a:solidFill>
              </a:rPr>
              <a:t>#include&lt;</a:t>
            </a:r>
            <a:r>
              <a:rPr lang="en-US" dirty="0" err="1" smtClean="0">
                <a:solidFill>
                  <a:srgbClr val="FF0000"/>
                </a:solidFill>
              </a:rPr>
              <a:t>windows.h</a:t>
            </a:r>
            <a:r>
              <a:rPr lang="en-US" dirty="0" smtClean="0">
                <a:solidFill>
                  <a:srgbClr val="FF0000"/>
                </a:solidFill>
              </a:rPr>
              <a:t>&gt;      </a:t>
            </a:r>
            <a:r>
              <a:rPr lang="en-US" dirty="0" smtClean="0"/>
              <a:t>||      #include&lt;</a:t>
            </a:r>
            <a:r>
              <a:rPr lang="en-US" dirty="0" err="1" smtClean="0"/>
              <a:t>stdlib.h</a:t>
            </a:r>
            <a:r>
              <a:rPr lang="en-US" dirty="0" smtClean="0"/>
              <a:t>&gt;</a:t>
            </a:r>
          </a:p>
          <a:p>
            <a:r>
              <a:rPr lang="en-US" dirty="0" err="1" smtClean="0"/>
              <a:t>Syntex</a:t>
            </a:r>
            <a:r>
              <a:rPr lang="en-US" dirty="0" smtClean="0"/>
              <a:t>   -&gt;  system(“color E</a:t>
            </a:r>
            <a:r>
              <a:rPr lang="en-US" dirty="0"/>
              <a:t>4</a:t>
            </a:r>
            <a:r>
              <a:rPr lang="en-US" dirty="0" smtClean="0"/>
              <a:t>”)</a:t>
            </a:r>
          </a:p>
          <a:p>
            <a:pPr marL="0" indent="0">
              <a:buNone/>
            </a:pPr>
            <a:r>
              <a:rPr lang="en-US" dirty="0" smtClean="0"/>
              <a:t>	E = background color</a:t>
            </a:r>
          </a:p>
          <a:p>
            <a:pPr marL="0" indent="0">
              <a:buNone/>
            </a:pPr>
            <a:r>
              <a:rPr lang="en-US" dirty="0" smtClean="0"/>
              <a:t>	4 = text color</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2305376374"/>
              </p:ext>
            </p:extLst>
          </p:nvPr>
        </p:nvGraphicFramePr>
        <p:xfrm>
          <a:off x="3657599" y="3259667"/>
          <a:ext cx="7222068" cy="3598333"/>
        </p:xfrm>
        <a:graphic>
          <a:graphicData uri="http://schemas.openxmlformats.org/drawingml/2006/table">
            <a:tbl>
              <a:tblPr/>
              <a:tblGrid>
                <a:gridCol w="1805517"/>
                <a:gridCol w="1805517"/>
                <a:gridCol w="1805517"/>
                <a:gridCol w="1805517"/>
              </a:tblGrid>
              <a:tr h="333414">
                <a:tc>
                  <a:txBody>
                    <a:bodyPr/>
                    <a:lstStyle/>
                    <a:p>
                      <a:pPr algn="ctr" fontAlgn="base"/>
                      <a:r>
                        <a:rPr lang="en-GB" b="1" cap="all" dirty="0">
                          <a:solidFill>
                            <a:srgbClr val="000000"/>
                          </a:solidFill>
                          <a:effectLst/>
                        </a:rPr>
                        <a:t>COLOR ID</a:t>
                      </a:r>
                    </a:p>
                  </a:txBody>
                  <a:tcPr marL="60960" marR="60960" marT="60960" marB="60960" anchor="ctr">
                    <a:lnL>
                      <a:noFill/>
                    </a:lnL>
                    <a:lnR>
                      <a:noFill/>
                    </a:lnR>
                    <a:lnT>
                      <a:noFill/>
                    </a:lnT>
                    <a:lnB w="7620" cap="flat" cmpd="sng" algn="ctr">
                      <a:solidFill>
                        <a:srgbClr val="EDEDED"/>
                      </a:solidFill>
                      <a:prstDash val="solid"/>
                      <a:round/>
                      <a:headEnd type="none" w="med" len="med"/>
                      <a:tailEnd type="none" w="med" len="med"/>
                    </a:lnB>
                    <a:solidFill>
                      <a:srgbClr val="0F9D58"/>
                    </a:solidFill>
                  </a:tcPr>
                </a:tc>
                <a:tc>
                  <a:txBody>
                    <a:bodyPr/>
                    <a:lstStyle/>
                    <a:p>
                      <a:pPr algn="ctr" fontAlgn="base"/>
                      <a:r>
                        <a:rPr lang="en-GB" b="1" cap="all" dirty="0">
                          <a:solidFill>
                            <a:srgbClr val="000000"/>
                          </a:solidFill>
                          <a:effectLst/>
                        </a:rPr>
                        <a:t>COLOR</a:t>
                      </a:r>
                    </a:p>
                  </a:txBody>
                  <a:tcPr marL="60960" marR="60960" marT="60960" marB="60960" anchor="ctr">
                    <a:lnL>
                      <a:noFill/>
                    </a:lnL>
                    <a:lnR>
                      <a:noFill/>
                    </a:lnR>
                    <a:lnT>
                      <a:noFill/>
                    </a:lnT>
                    <a:lnB w="7620" cap="flat" cmpd="sng" algn="ctr">
                      <a:solidFill>
                        <a:srgbClr val="EDEDED"/>
                      </a:solidFill>
                      <a:prstDash val="solid"/>
                      <a:round/>
                      <a:headEnd type="none" w="med" len="med"/>
                      <a:tailEnd type="none" w="med" len="med"/>
                    </a:lnB>
                    <a:solidFill>
                      <a:srgbClr val="0F9D58"/>
                    </a:solidFill>
                  </a:tcPr>
                </a:tc>
                <a:tc>
                  <a:txBody>
                    <a:bodyPr/>
                    <a:lstStyle/>
                    <a:p>
                      <a:pPr algn="ctr" fontAlgn="base"/>
                      <a:r>
                        <a:rPr lang="en-GB" b="1" cap="all">
                          <a:solidFill>
                            <a:srgbClr val="000000"/>
                          </a:solidFill>
                          <a:effectLst/>
                        </a:rPr>
                        <a:t>COLOR ID</a:t>
                      </a:r>
                    </a:p>
                  </a:txBody>
                  <a:tcPr marL="60960" marR="60960" marT="60960" marB="60960" anchor="ctr">
                    <a:lnL>
                      <a:noFill/>
                    </a:lnL>
                    <a:lnR>
                      <a:noFill/>
                    </a:lnR>
                    <a:lnT>
                      <a:noFill/>
                    </a:lnT>
                    <a:lnB w="7620" cap="flat" cmpd="sng" algn="ctr">
                      <a:solidFill>
                        <a:srgbClr val="EDEDED"/>
                      </a:solidFill>
                      <a:prstDash val="solid"/>
                      <a:round/>
                      <a:headEnd type="none" w="med" len="med"/>
                      <a:tailEnd type="none" w="med" len="med"/>
                    </a:lnB>
                    <a:solidFill>
                      <a:srgbClr val="0F9D58"/>
                    </a:solidFill>
                  </a:tcPr>
                </a:tc>
                <a:tc>
                  <a:txBody>
                    <a:bodyPr/>
                    <a:lstStyle/>
                    <a:p>
                      <a:pPr algn="ctr" fontAlgn="base"/>
                      <a:r>
                        <a:rPr lang="en-GB" b="1" cap="all">
                          <a:solidFill>
                            <a:srgbClr val="000000"/>
                          </a:solidFill>
                          <a:effectLst/>
                        </a:rPr>
                        <a:t>COLOR</a:t>
                      </a:r>
                    </a:p>
                  </a:txBody>
                  <a:tcPr marL="60960" marR="60960" marT="60960" marB="60960" anchor="ctr">
                    <a:lnL>
                      <a:noFill/>
                    </a:lnL>
                    <a:lnR>
                      <a:noFill/>
                    </a:lnR>
                    <a:lnT>
                      <a:noFill/>
                    </a:lnT>
                    <a:lnB w="7620" cap="flat" cmpd="sng" algn="ctr">
                      <a:solidFill>
                        <a:srgbClr val="EDEDED"/>
                      </a:solidFill>
                      <a:prstDash val="solid"/>
                      <a:round/>
                      <a:headEnd type="none" w="med" len="med"/>
                      <a:tailEnd type="none" w="med" len="med"/>
                    </a:lnB>
                    <a:solidFill>
                      <a:srgbClr val="0F9D58"/>
                    </a:solidFill>
                  </a:tcPr>
                </a:tc>
              </a:tr>
              <a:tr h="311757">
                <a:tc>
                  <a:txBody>
                    <a:bodyPr/>
                    <a:lstStyle/>
                    <a:p>
                      <a:pPr algn="l" fontAlgn="base"/>
                      <a:r>
                        <a:rPr lang="en-GB" b="0">
                          <a:effectLst/>
                        </a:rPr>
                        <a:t>1</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c>
                  <a:txBody>
                    <a:bodyPr/>
                    <a:lstStyle/>
                    <a:p>
                      <a:pPr algn="l" fontAlgn="base"/>
                      <a:r>
                        <a:rPr lang="en-GB" b="0">
                          <a:effectLst/>
                        </a:rPr>
                        <a:t>Blue</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c>
                  <a:txBody>
                    <a:bodyPr/>
                    <a:lstStyle/>
                    <a:p>
                      <a:pPr algn="l" fontAlgn="base"/>
                      <a:r>
                        <a:rPr lang="en-GB" b="0">
                          <a:effectLst/>
                        </a:rPr>
                        <a:t>9</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c>
                  <a:txBody>
                    <a:bodyPr/>
                    <a:lstStyle/>
                    <a:p>
                      <a:pPr algn="l" fontAlgn="base"/>
                      <a:r>
                        <a:rPr lang="en-GB" b="0">
                          <a:effectLst/>
                        </a:rPr>
                        <a:t>Light Blue</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r>
              <a:tr h="311757">
                <a:tc>
                  <a:txBody>
                    <a:bodyPr/>
                    <a:lstStyle/>
                    <a:p>
                      <a:pPr algn="l" fontAlgn="base"/>
                      <a:r>
                        <a:rPr lang="en-GB" b="0">
                          <a:effectLst/>
                        </a:rPr>
                        <a:t>2</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c>
                  <a:txBody>
                    <a:bodyPr/>
                    <a:lstStyle/>
                    <a:p>
                      <a:pPr algn="l" fontAlgn="base"/>
                      <a:r>
                        <a:rPr lang="en-GB" b="0">
                          <a:effectLst/>
                        </a:rPr>
                        <a:t>Green</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c>
                  <a:txBody>
                    <a:bodyPr/>
                    <a:lstStyle/>
                    <a:p>
                      <a:pPr algn="l" fontAlgn="base"/>
                      <a:r>
                        <a:rPr lang="en-GB" b="0">
                          <a:effectLst/>
                        </a:rPr>
                        <a:t>0</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c>
                  <a:txBody>
                    <a:bodyPr/>
                    <a:lstStyle/>
                    <a:p>
                      <a:pPr algn="l" fontAlgn="base"/>
                      <a:r>
                        <a:rPr lang="en-GB" b="0">
                          <a:effectLst/>
                        </a:rPr>
                        <a:t>Black</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r>
              <a:tr h="416559">
                <a:tc>
                  <a:txBody>
                    <a:bodyPr/>
                    <a:lstStyle/>
                    <a:p>
                      <a:pPr algn="l" fontAlgn="base"/>
                      <a:r>
                        <a:rPr lang="en-GB" b="0">
                          <a:effectLst/>
                        </a:rPr>
                        <a:t>3</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c>
                  <a:txBody>
                    <a:bodyPr/>
                    <a:lstStyle/>
                    <a:p>
                      <a:pPr algn="l" fontAlgn="base"/>
                      <a:r>
                        <a:rPr lang="en-GB" b="0">
                          <a:effectLst/>
                        </a:rPr>
                        <a:t>Aqua</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c>
                  <a:txBody>
                    <a:bodyPr/>
                    <a:lstStyle/>
                    <a:p>
                      <a:pPr algn="l" fontAlgn="base"/>
                      <a:r>
                        <a:rPr lang="en-GB" b="0">
                          <a:effectLst/>
                        </a:rPr>
                        <a:t>A</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c>
                  <a:txBody>
                    <a:bodyPr/>
                    <a:lstStyle/>
                    <a:p>
                      <a:pPr algn="l" fontAlgn="base"/>
                      <a:r>
                        <a:rPr lang="en-GB" b="0">
                          <a:effectLst/>
                        </a:rPr>
                        <a:t>Light Green</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r>
              <a:tr h="311757">
                <a:tc>
                  <a:txBody>
                    <a:bodyPr/>
                    <a:lstStyle/>
                    <a:p>
                      <a:pPr algn="l" fontAlgn="base"/>
                      <a:r>
                        <a:rPr lang="en-GB" b="0" dirty="0">
                          <a:effectLst/>
                        </a:rPr>
                        <a:t>4</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c>
                  <a:txBody>
                    <a:bodyPr/>
                    <a:lstStyle/>
                    <a:p>
                      <a:pPr algn="l" fontAlgn="base"/>
                      <a:r>
                        <a:rPr lang="en-GB" b="0">
                          <a:effectLst/>
                        </a:rPr>
                        <a:t>Red</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c>
                  <a:txBody>
                    <a:bodyPr/>
                    <a:lstStyle/>
                    <a:p>
                      <a:pPr algn="l" fontAlgn="base"/>
                      <a:r>
                        <a:rPr lang="en-GB" b="0">
                          <a:effectLst/>
                        </a:rPr>
                        <a:t>B</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c>
                  <a:txBody>
                    <a:bodyPr/>
                    <a:lstStyle/>
                    <a:p>
                      <a:pPr algn="l" fontAlgn="base"/>
                      <a:r>
                        <a:rPr lang="en-GB" b="0">
                          <a:effectLst/>
                        </a:rPr>
                        <a:t>Light Aqua</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r>
              <a:tr h="311757">
                <a:tc>
                  <a:txBody>
                    <a:bodyPr/>
                    <a:lstStyle/>
                    <a:p>
                      <a:pPr algn="l" fontAlgn="base"/>
                      <a:r>
                        <a:rPr lang="en-GB" b="0">
                          <a:effectLst/>
                        </a:rPr>
                        <a:t>5</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c>
                  <a:txBody>
                    <a:bodyPr/>
                    <a:lstStyle/>
                    <a:p>
                      <a:pPr algn="l" fontAlgn="base"/>
                      <a:r>
                        <a:rPr lang="en-GB" b="0">
                          <a:effectLst/>
                        </a:rPr>
                        <a:t>Purple</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c>
                  <a:txBody>
                    <a:bodyPr/>
                    <a:lstStyle/>
                    <a:p>
                      <a:pPr algn="l" fontAlgn="base"/>
                      <a:r>
                        <a:rPr lang="en-GB" b="0">
                          <a:effectLst/>
                        </a:rPr>
                        <a:t>C</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c>
                  <a:txBody>
                    <a:bodyPr/>
                    <a:lstStyle/>
                    <a:p>
                      <a:pPr algn="l" fontAlgn="base"/>
                      <a:r>
                        <a:rPr lang="en-GB" b="0">
                          <a:effectLst/>
                        </a:rPr>
                        <a:t>Light Red</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r>
              <a:tr h="431800">
                <a:tc>
                  <a:txBody>
                    <a:bodyPr/>
                    <a:lstStyle/>
                    <a:p>
                      <a:pPr algn="l" fontAlgn="base"/>
                      <a:r>
                        <a:rPr lang="en-GB" b="0">
                          <a:effectLst/>
                        </a:rPr>
                        <a:t>6</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c>
                  <a:txBody>
                    <a:bodyPr/>
                    <a:lstStyle/>
                    <a:p>
                      <a:pPr algn="l" fontAlgn="base"/>
                      <a:r>
                        <a:rPr lang="en-GB" b="0">
                          <a:effectLst/>
                        </a:rPr>
                        <a:t>Yellow</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c>
                  <a:txBody>
                    <a:bodyPr/>
                    <a:lstStyle/>
                    <a:p>
                      <a:pPr algn="l" fontAlgn="base"/>
                      <a:r>
                        <a:rPr lang="en-GB" b="0">
                          <a:effectLst/>
                        </a:rPr>
                        <a:t>D</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c>
                  <a:txBody>
                    <a:bodyPr/>
                    <a:lstStyle/>
                    <a:p>
                      <a:pPr algn="l" fontAlgn="base"/>
                      <a:r>
                        <a:rPr lang="en-GB" b="0">
                          <a:effectLst/>
                        </a:rPr>
                        <a:t>Light Purple</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r>
              <a:tr h="440267">
                <a:tc>
                  <a:txBody>
                    <a:bodyPr/>
                    <a:lstStyle/>
                    <a:p>
                      <a:pPr algn="l" fontAlgn="base"/>
                      <a:r>
                        <a:rPr lang="en-GB" b="0">
                          <a:effectLst/>
                        </a:rPr>
                        <a:t>7</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c>
                  <a:txBody>
                    <a:bodyPr/>
                    <a:lstStyle/>
                    <a:p>
                      <a:pPr algn="l" fontAlgn="base"/>
                      <a:r>
                        <a:rPr lang="en-GB" b="0">
                          <a:effectLst/>
                        </a:rPr>
                        <a:t>White</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c>
                  <a:txBody>
                    <a:bodyPr/>
                    <a:lstStyle/>
                    <a:p>
                      <a:pPr algn="l" fontAlgn="base"/>
                      <a:r>
                        <a:rPr lang="en-GB" b="0">
                          <a:effectLst/>
                        </a:rPr>
                        <a:t>E</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c>
                  <a:txBody>
                    <a:bodyPr/>
                    <a:lstStyle/>
                    <a:p>
                      <a:pPr algn="l" fontAlgn="base"/>
                      <a:r>
                        <a:rPr lang="en-GB" b="0">
                          <a:effectLst/>
                        </a:rPr>
                        <a:t>Light Yellow</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tcPr>
                </a:tc>
              </a:tr>
              <a:tr h="389467">
                <a:tc>
                  <a:txBody>
                    <a:bodyPr/>
                    <a:lstStyle/>
                    <a:p>
                      <a:pPr algn="l" fontAlgn="base"/>
                      <a:r>
                        <a:rPr lang="en-GB" b="0">
                          <a:effectLst/>
                        </a:rPr>
                        <a:t>8</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a:noFill/>
                    </a:lnB>
                  </a:tcPr>
                </a:tc>
                <a:tc>
                  <a:txBody>
                    <a:bodyPr/>
                    <a:lstStyle/>
                    <a:p>
                      <a:pPr algn="l" fontAlgn="base"/>
                      <a:r>
                        <a:rPr lang="en-GB" b="0">
                          <a:effectLst/>
                        </a:rPr>
                        <a:t>Gray</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a:noFill/>
                    </a:lnB>
                  </a:tcPr>
                </a:tc>
                <a:tc>
                  <a:txBody>
                    <a:bodyPr/>
                    <a:lstStyle/>
                    <a:p>
                      <a:pPr algn="l" fontAlgn="base"/>
                      <a:r>
                        <a:rPr lang="en-GB" b="0">
                          <a:effectLst/>
                        </a:rPr>
                        <a:t>F</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a:noFill/>
                    </a:lnB>
                  </a:tcPr>
                </a:tc>
                <a:tc>
                  <a:txBody>
                    <a:bodyPr/>
                    <a:lstStyle/>
                    <a:p>
                      <a:pPr algn="l" fontAlgn="base"/>
                      <a:r>
                        <a:rPr lang="en-GB" b="0" dirty="0">
                          <a:effectLst/>
                        </a:rPr>
                        <a:t>Bright White</a:t>
                      </a:r>
                    </a:p>
                  </a:txBody>
                  <a:tcPr marL="106680" marR="106680" marT="53340" marB="53340" anchor="ctr">
                    <a:lnL>
                      <a:noFill/>
                    </a:lnL>
                    <a:lnR>
                      <a:noFill/>
                    </a:lnR>
                    <a:lnT w="7620" cap="flat" cmpd="sng" algn="ctr">
                      <a:solidFill>
                        <a:srgbClr val="EDEDED"/>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3247015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761</TotalTime>
  <Words>1026</Words>
  <Application>Microsoft Office PowerPoint</Application>
  <PresentationFormat>Widescreen</PresentationFormat>
  <Paragraphs>177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Consolas</vt:lpstr>
      <vt:lpstr>Forte</vt:lpstr>
      <vt:lpstr>Monotype Corsiva</vt:lpstr>
      <vt:lpstr>Trebuchet MS</vt:lpstr>
      <vt:lpstr>Wingdings 3</vt:lpstr>
      <vt:lpstr>Facet</vt:lpstr>
      <vt:lpstr>PowerPoint Presentation</vt:lpstr>
      <vt:lpstr>Introduction</vt:lpstr>
      <vt:lpstr>Objectives</vt:lpstr>
      <vt:lpstr>Application</vt:lpstr>
      <vt:lpstr>Concept Used:-</vt:lpstr>
      <vt:lpstr> 1. Object-Oriented programming </vt:lpstr>
      <vt:lpstr>2. Sleep Function</vt:lpstr>
      <vt:lpstr>3. Gotoxy Function </vt:lpstr>
      <vt:lpstr>4. System(“color”) </vt:lpstr>
      <vt:lpstr>5. Getch Function</vt:lpstr>
      <vt:lpstr>6.  Vector</vt:lpstr>
      <vt:lpstr>7.  Time &amp; Date</vt:lpstr>
      <vt:lpstr>               time_t rawtime;      tm * timeinfo;           char buffer[80];       time (&amp;rawtime);      timeinfo = localtime(&amp;rawtime);       strftime(buffer,sizeof(buffer),"%a %d-%b-%Y  %H:%M:%S",timeinfo);      cout&lt;&lt;buffer;</vt:lpstr>
      <vt:lpstr>8. rand() and srand() Function</vt:lpstr>
      <vt:lpstr>9. File Stream</vt:lpstr>
      <vt:lpstr>Functions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Used:-</dc:title>
  <dc:creator>Microsoft account</dc:creator>
  <cp:lastModifiedBy>Microsoft account</cp:lastModifiedBy>
  <cp:revision>56</cp:revision>
  <dcterms:created xsi:type="dcterms:W3CDTF">2020-10-03T06:23:54Z</dcterms:created>
  <dcterms:modified xsi:type="dcterms:W3CDTF">2020-10-04T11:50:11Z</dcterms:modified>
</cp:coreProperties>
</file>